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  <p:sldMasterId id="2147483652" r:id="rId2"/>
    <p:sldMasterId id="2147483677" r:id="rId3"/>
  </p:sldMasterIdLst>
  <p:notesMasterIdLst>
    <p:notesMasterId r:id="rId11"/>
  </p:notesMasterIdLst>
  <p:handoutMasterIdLst>
    <p:handoutMasterId r:id="rId12"/>
  </p:handoutMasterIdLst>
  <p:sldIdLst>
    <p:sldId id="490" r:id="rId4"/>
    <p:sldId id="457" r:id="rId5"/>
    <p:sldId id="458" r:id="rId6"/>
    <p:sldId id="468" r:id="rId7"/>
    <p:sldId id="491" r:id="rId8"/>
    <p:sldId id="492" r:id="rId9"/>
    <p:sldId id="460" r:id="rId10"/>
  </p:sldIdLst>
  <p:sldSz cx="9144000" cy="6858000" type="screen4x3"/>
  <p:notesSz cx="6794500" cy="100076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accent1"/>
        </a:solidFill>
        <a:latin typeface="Garamond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F9840F"/>
    <a:srgbClr val="0000CC"/>
    <a:srgbClr val="FFCC00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6"/>
    </p:cViewPr>
  </p:sorterViewPr>
  <p:notesViewPr>
    <p:cSldViewPr>
      <p:cViewPr varScale="1">
        <p:scale>
          <a:sx n="76" d="100"/>
          <a:sy n="76" d="100"/>
        </p:scale>
        <p:origin x="-1596" y="-90"/>
      </p:cViewPr>
      <p:guideLst>
        <p:guide orient="horz" pos="3152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297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723438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3D616BD-9BD1-461E-BDF2-8038BA24BA3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978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7713"/>
            <a:ext cx="5005388" cy="3754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52975"/>
            <a:ext cx="49784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47250"/>
            <a:ext cx="29448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747250"/>
            <a:ext cx="29448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9" tIns="45924" rIns="91849" bIns="45924" numCol="1" anchor="b" anchorCtr="0" compatLnSpc="1">
            <a:prstTxWarp prst="textNoShape">
              <a:avLst/>
            </a:prstTxWarp>
            <a:spAutoFit/>
          </a:bodyPr>
          <a:lstStyle>
            <a:lvl1pPr algn="r" defTabSz="917575" eaLnBrk="0" hangingPunct="0">
              <a:spcBef>
                <a:spcPct val="50000"/>
              </a:spcBef>
              <a:defRPr sz="11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C9F2A1D-35EB-4BE5-8C3C-B75215CB4AE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511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xfrm>
            <a:off x="908050" y="4752975"/>
            <a:ext cx="4978400" cy="274638"/>
          </a:xfrm>
          <a:noFill/>
          <a:ln/>
        </p:spPr>
        <p:txBody>
          <a:bodyPr/>
          <a:lstStyle/>
          <a:p>
            <a:endParaRPr lang="is-IS" b="1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48131" name="Slide Number Placeholder 3"/>
          <p:cNvSpPr txBox="1">
            <a:spLocks noGrp="1"/>
          </p:cNvSpPr>
          <p:nvPr/>
        </p:nvSpPr>
        <p:spPr bwMode="auto">
          <a:xfrm>
            <a:off x="3849688" y="9744075"/>
            <a:ext cx="294481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9" tIns="45924" rIns="91849" bIns="45924" anchor="b">
            <a:spAutoFit/>
          </a:bodyPr>
          <a:lstStyle/>
          <a:p>
            <a:pPr algn="r" defTabSz="917575" eaLnBrk="0" hangingPunct="0">
              <a:spcBef>
                <a:spcPct val="50000"/>
              </a:spcBef>
            </a:pPr>
            <a:fld id="{8C7AF442-F7F2-4DDB-8E40-EB14A440A691}" type="slidenum">
              <a:rPr lang="sv-SE" sz="1100" b="0">
                <a:solidFill>
                  <a:schemeClr val="tx1"/>
                </a:solidFill>
                <a:latin typeface="Times New Roman" pitchFamily="18" charset="0"/>
              </a:rPr>
              <a:pPr algn="r" defTabSz="917575" eaLnBrk="0" hangingPunct="0">
                <a:spcBef>
                  <a:spcPct val="50000"/>
                </a:spcBef>
              </a:pPr>
              <a:t>1</a:t>
            </a:fld>
            <a:endParaRPr lang="sv-SE" sz="11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 txBox="1">
            <a:spLocks noGrp="1" noChangeArrowheads="1"/>
          </p:cNvSpPr>
          <p:nvPr/>
        </p:nvSpPr>
        <p:spPr bwMode="auto">
          <a:xfrm>
            <a:off x="3849688" y="9744075"/>
            <a:ext cx="294481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9" tIns="45924" rIns="91849" bIns="45924" anchor="b">
            <a:spAutoFit/>
          </a:bodyPr>
          <a:lstStyle/>
          <a:p>
            <a:pPr algn="r" defTabSz="917575" eaLnBrk="0" hangingPunct="0">
              <a:spcBef>
                <a:spcPct val="50000"/>
              </a:spcBef>
            </a:pPr>
            <a:fld id="{B21E119C-9AD7-4866-B0ED-137C172D3CA8}" type="slidenum">
              <a:rPr lang="sv-SE" sz="1100" b="0">
                <a:solidFill>
                  <a:schemeClr val="tx1"/>
                </a:solidFill>
                <a:latin typeface="Times New Roman" pitchFamily="18" charset="0"/>
              </a:rPr>
              <a:pPr algn="r" defTabSz="917575" eaLnBrk="0" hangingPunct="0">
                <a:spcBef>
                  <a:spcPct val="50000"/>
                </a:spcBef>
              </a:pPr>
              <a:t>4</a:t>
            </a:fld>
            <a:endParaRPr lang="sv-SE" sz="11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2975"/>
            <a:ext cx="4978400" cy="27463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89660-99BB-48D0-B87A-10F5099A31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2AA3-2846-42EF-99D3-438A44CEC9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33375"/>
            <a:ext cx="2058988" cy="5797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29325" cy="5797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914E8-7B84-43C3-9994-99640E52D0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33375"/>
            <a:ext cx="8240713" cy="579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B51F9-CA13-4AF3-98B1-76E213DFDE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3066-A7F6-4329-89EA-45D79E5E5F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2392A-EF76-450C-A34F-D29B4733210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40AF0-E587-4F54-98E9-12014058A1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3C57A-29C1-4866-822A-DFEFB0FC3A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5E166-F91F-4D4F-85A6-7EC1204D2EC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C774-E061-4AAD-956E-6F299BF267D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7C805-DF68-40D0-9D21-369CBC20F3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C436F-216C-44DE-AA9D-50906EFB996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0899D-CB62-4A2F-B6EA-D313143C80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F79B-7E42-4E61-9F2C-F412E8DEE49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1C63B-6322-4118-8108-04E1ADFFB85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EC7AE-E11A-42DA-B913-66C63D7D01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2A88C-7469-41A7-AE3F-401BC77FB612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65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93260-20D5-4797-B8D4-33B4470EC6D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63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7D1BE-5528-4F57-A770-62667E554824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11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3FE8B-46F4-4B51-8047-DAD6B5D097BF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73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75874-84B0-456C-82FE-2C221AB01393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09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2D17B-9FA8-49B1-97B4-1CEBAF5D2E9A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47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B57E-0BCD-46B0-8900-09AE0D8535C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BA001-43D2-48A7-A2E1-0337B09C2C1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41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8A99-5716-4155-8C8E-0449C24AF50B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275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03DD3-2606-49D0-A349-C393409C4058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369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45B2E-82B7-4497-A1D7-526A8055D69F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23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>
                <a:solidFill>
                  <a:srgbClr val="000000"/>
                </a:solidFill>
              </a:rPr>
              <a:t>GSDI12 Singapore October 2010/Owe Palmér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www.gitbarents.com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25C32-3378-4627-8132-F4633ABA90AC}" type="slidenum">
              <a:rPr lang="sv-SE">
                <a:solidFill>
                  <a:srgbClr val="000000"/>
                </a:solidFill>
              </a:rPr>
              <a:pPr/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8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63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63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33F4E-B774-4B08-AC4B-71C221CCC1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DA146-935D-4A87-B7EB-AA4B6EC1CC3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34DC2-64EF-42BD-AB54-D56E479850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B029-822B-47D9-B873-1292D4526B3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19843-5D6C-4AC6-8FCF-88D27DBA89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6802-D35A-45BD-A7D5-B5A06524A1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 noChangeArrowheads="1"/>
          </p:cNvPicPr>
          <p:nvPr userDrawn="1"/>
        </p:nvPicPr>
        <p:blipFill>
          <a:blip r:embed="rId14">
            <a:lum bright="70000" contrast="-70000"/>
          </a:blip>
          <a:srcRect/>
          <a:stretch>
            <a:fillRect/>
          </a:stretch>
        </p:blipFill>
        <p:spPr bwMode="auto">
          <a:xfrm>
            <a:off x="971550" y="188913"/>
            <a:ext cx="7632700" cy="610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1882775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000099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n-GB"/>
              <a:t>Palmér and Skedsmo October 2011</a:t>
            </a:r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000099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2345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93D0650-7DC5-4985-9910-8634E1ED918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234505" name="Line 9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>
              <a:latin typeface="Garamond" charset="0"/>
              <a:ea typeface="ＭＳ Ｐゴシック" charset="0"/>
            </a:endParaRPr>
          </a:p>
        </p:txBody>
      </p:sp>
      <p:pic>
        <p:nvPicPr>
          <p:cNvPr id="1033" name="Picture 1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39750" y="333375"/>
            <a:ext cx="137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30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6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charset="0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/>
          <p:cNvPicPr>
            <a:picLocks noChangeAspect="1" noChangeArrowheads="1"/>
          </p:cNvPicPr>
          <p:nvPr userDrawn="1"/>
        </p:nvPicPr>
        <p:blipFill>
          <a:blip r:embed="rId13">
            <a:lum bright="50000" contrast="-70000"/>
          </a:blip>
          <a:srcRect/>
          <a:stretch>
            <a:fillRect/>
          </a:stretch>
        </p:blipFill>
        <p:spPr bwMode="auto">
          <a:xfrm>
            <a:off x="0" y="-17145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098675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Palmér and Skedsmo 20110405</a:t>
            </a:r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>
                <a:solidFill>
                  <a:srgbClr val="0000FF"/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sv-SE"/>
              <a:t>www.arctic-sdi.org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B4C9A46-3A62-45A8-B898-FC2B4322BD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70" name="Picture 7"/>
          <p:cNvPicPr>
            <a:picLocks noChangeAspect="1" noChangeArrowheads="1"/>
          </p:cNvPicPr>
          <p:nvPr userDrawn="1"/>
        </p:nvPicPr>
        <p:blipFill>
          <a:blip r:embed="rId13">
            <a:lum bright="5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207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858000"/>
            <a:ext cx="2098675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600">
                <a:latin typeface="Garamond" pitchFamily="18" charset="0"/>
              </a:defRPr>
            </a:lvl1pPr>
          </a:lstStyle>
          <a:p>
            <a:r>
              <a:rPr lang="sv-SE" b="0" smtClean="0">
                <a:solidFill>
                  <a:srgbClr val="000000"/>
                </a:solidFill>
                <a:ea typeface="+mn-ea"/>
              </a:rPr>
              <a:t>GSDI12 Singapore October 2010/Owe Palmér</a:t>
            </a:r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858000"/>
            <a:ext cx="28956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600" b="1">
                <a:solidFill>
                  <a:srgbClr val="000099"/>
                </a:solidFill>
                <a:latin typeface="Garamond" pitchFamily="18" charset="0"/>
              </a:defRPr>
            </a:lvl1pPr>
          </a:lstStyle>
          <a:p>
            <a:r>
              <a:rPr lang="sv-SE" smtClean="0">
                <a:ea typeface="+mn-ea"/>
              </a:rPr>
              <a:t>www.gitbarents.com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858000"/>
            <a:ext cx="2133600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fld id="{F0E39D76-40FE-44BE-97B9-9BA0B0D1187D}" type="slidenum">
              <a:rPr lang="sv-SE" b="0" smtClean="0">
                <a:solidFill>
                  <a:srgbClr val="000000"/>
                </a:solidFill>
                <a:ea typeface="+mn-ea"/>
              </a:rPr>
              <a:pPr/>
              <a:t>‹#›</a:t>
            </a:fld>
            <a:endParaRPr lang="sv-SE" b="0" smtClean="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697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  <p:sp>
        <p:nvSpPr>
          <p:cNvPr id="47106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1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B925458D-3AB5-4FB2-8617-5550ABEF670A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1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08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4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ADAA7629-ADE8-402C-BE7F-EC103952F105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1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0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2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51CFA96-5336-40BE-AACD-A848A36F0CE2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1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2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3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49332C7F-76EC-4967-9041-CC9B5A8214FC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1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7114" name="Rectangle 6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v-SE">
                <a:solidFill>
                  <a:srgbClr val="000099"/>
                </a:solidFill>
              </a:rPr>
              <a:t>www.arctic-sdi.org</a:t>
            </a:r>
          </a:p>
        </p:txBody>
      </p:sp>
      <p:sp>
        <p:nvSpPr>
          <p:cNvPr id="4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F81537E-C651-49D4-BA94-8921027B50C4}" type="slidenum">
              <a:rPr lang="sv-SE" sz="1200" b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pPr algn="r">
                <a:defRPr/>
              </a:pPr>
              <a:t>1</a:t>
            </a:fld>
            <a:endParaRPr lang="sv-SE" sz="1200" b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2484438" y="4508500"/>
            <a:ext cx="3803650" cy="5461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FAA26D3D-D897-4be2-8F04-BA451C77F1D7}"/>
          </a:extLst>
        </p:spPr>
        <p:txBody>
          <a:bodyPr anchor="b"/>
          <a:lstStyle/>
          <a:p>
            <a:pPr algn="ctr">
              <a:defRPr/>
            </a:pPr>
            <a:r>
              <a:rPr lang="sv-SE">
                <a:solidFill>
                  <a:srgbClr val="000099"/>
                </a:solidFill>
                <a:ea typeface="ＭＳ Ｐゴシック" pitchFamily="34" charset="-128"/>
                <a:cs typeface="+mn-cs"/>
              </a:rPr>
              <a:t>www.arctic-sdi.org</a:t>
            </a:r>
          </a:p>
        </p:txBody>
      </p:sp>
      <p:sp>
        <p:nvSpPr>
          <p:cNvPr id="47118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564FB5-B481-4787-AB3E-E825780CD364}" type="slidenum">
              <a:rPr lang="sv-SE" sz="1200" b="0">
                <a:solidFill>
                  <a:schemeClr val="tx1"/>
                </a:solidFill>
              </a:rPr>
              <a:pPr algn="r"/>
              <a:t>1</a:t>
            </a:fld>
            <a:endParaRPr lang="sv-SE" sz="1200" b="0">
              <a:solidFill>
                <a:schemeClr val="tx1"/>
              </a:solidFill>
            </a:endParaRPr>
          </a:p>
        </p:txBody>
      </p:sp>
      <p:cxnSp>
        <p:nvCxnSpPr>
          <p:cNvPr id="47119" name="AutoShape 28"/>
          <p:cNvCxnSpPr>
            <a:cxnSpLocks noChangeShapeType="1"/>
          </p:cNvCxnSpPr>
          <p:nvPr/>
        </p:nvCxnSpPr>
        <p:spPr bwMode="auto">
          <a:xfrm>
            <a:off x="4435475" y="3714750"/>
            <a:ext cx="895350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sp>
        <p:nvSpPr>
          <p:cNvPr id="47120" name="Up Arrow 27"/>
          <p:cNvSpPr>
            <a:spLocks noChangeArrowheads="1"/>
          </p:cNvSpPr>
          <p:nvPr/>
        </p:nvSpPr>
        <p:spPr bwMode="auto">
          <a:xfrm>
            <a:off x="4724400" y="1762125"/>
            <a:ext cx="627063" cy="857250"/>
          </a:xfrm>
          <a:prstGeom prst="upArrow">
            <a:avLst>
              <a:gd name="adj1" fmla="val 50000"/>
              <a:gd name="adj2" fmla="val 50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s-IS"/>
          </a:p>
        </p:txBody>
      </p:sp>
      <p:sp>
        <p:nvSpPr>
          <p:cNvPr id="47121" name="Rectangle 11"/>
          <p:cNvSpPr>
            <a:spLocks noChangeArrowheads="1"/>
          </p:cNvSpPr>
          <p:nvPr/>
        </p:nvSpPr>
        <p:spPr bwMode="auto">
          <a:xfrm>
            <a:off x="1116013" y="765175"/>
            <a:ext cx="6524625" cy="5111750"/>
          </a:xfrm>
          <a:prstGeom prst="rect">
            <a:avLst/>
          </a:prstGeom>
          <a:gradFill rotWithShape="1">
            <a:gsLst>
              <a:gs pos="0">
                <a:srgbClr val="959595"/>
              </a:gs>
              <a:gs pos="50000">
                <a:srgbClr val="D6D6D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" name="AutoShape 26"/>
          <p:cNvSpPr>
            <a:spLocks noChangeArrowheads="1"/>
          </p:cNvSpPr>
          <p:nvPr/>
        </p:nvSpPr>
        <p:spPr bwMode="auto">
          <a:xfrm>
            <a:off x="3838576" y="4835525"/>
            <a:ext cx="1503362" cy="862012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AWG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Administrative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Working Group</a:t>
            </a: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(Data Access Terms)</a:t>
            </a:r>
            <a:endParaRPr lang="en-GB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>
              <a:defRPr/>
            </a:pPr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5825354" y="1871272"/>
            <a:ext cx="1637094" cy="1020797"/>
          </a:xfrm>
          <a:prstGeom prst="flowChartAlternateProcess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GB" sz="12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Advisory Group</a:t>
            </a:r>
          </a:p>
          <a:p>
            <a:pPr algn="ctr">
              <a:defRPr/>
            </a:pPr>
            <a:r>
              <a:rPr lang="en-GB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(acknowledged professionals)</a:t>
            </a:r>
          </a:p>
          <a:p>
            <a:pPr>
              <a:defRPr/>
            </a:pPr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Support &amp; Marketing</a:t>
            </a:r>
          </a:p>
        </p:txBody>
      </p:sp>
      <p:sp>
        <p:nvSpPr>
          <p:cNvPr id="35" name="AutoShape 27"/>
          <p:cNvSpPr>
            <a:spLocks noChangeArrowheads="1"/>
          </p:cNvSpPr>
          <p:nvPr/>
        </p:nvSpPr>
        <p:spPr bwMode="auto">
          <a:xfrm>
            <a:off x="1535112" y="4834701"/>
            <a:ext cx="1500188" cy="881649"/>
          </a:xfrm>
          <a:prstGeom prst="flowChartAlternateProcess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TWG</a:t>
            </a:r>
          </a:p>
          <a:p>
            <a:pPr algn="ctr">
              <a:defRPr/>
            </a:pPr>
            <a:endParaRPr lang="en-US" sz="140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Technical</a:t>
            </a:r>
          </a:p>
          <a:p>
            <a:pPr algn="ctr">
              <a:defRPr/>
            </a:pPr>
            <a:r>
              <a:rPr lang="en-US" sz="10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Working Group</a:t>
            </a:r>
          </a:p>
          <a:p>
            <a:pPr algn="ctr">
              <a:defRPr/>
            </a:pPr>
            <a:endParaRPr lang="en-GB" sz="120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>
              <a:defRPr/>
            </a:pPr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31" name="Line 20"/>
          <p:cNvSpPr>
            <a:spLocks noChangeShapeType="1"/>
          </p:cNvSpPr>
          <p:nvPr/>
        </p:nvSpPr>
        <p:spPr bwMode="auto">
          <a:xfrm>
            <a:off x="1476375" y="4221163"/>
            <a:ext cx="6007100" cy="0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1036" name="AutoShape 16"/>
          <p:cNvCxnSpPr>
            <a:cxnSpLocks noChangeShapeType="1"/>
          </p:cNvCxnSpPr>
          <p:nvPr/>
        </p:nvCxnSpPr>
        <p:spPr bwMode="auto">
          <a:xfrm>
            <a:off x="4030663" y="3070225"/>
            <a:ext cx="1841500" cy="560388"/>
          </a:xfrm>
          <a:prstGeom prst="bentConnector3">
            <a:avLst>
              <a:gd name="adj1" fmla="val 49912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</p:cxnSp>
      <p:cxnSp>
        <p:nvCxnSpPr>
          <p:cNvPr id="1037" name="AutoShape 24"/>
          <p:cNvCxnSpPr>
            <a:cxnSpLocks noChangeShapeType="1"/>
          </p:cNvCxnSpPr>
          <p:nvPr/>
        </p:nvCxnSpPr>
        <p:spPr bwMode="auto">
          <a:xfrm flipV="1">
            <a:off x="4067175" y="2373313"/>
            <a:ext cx="1762125" cy="701675"/>
          </a:xfrm>
          <a:prstGeom prst="bentConnector3">
            <a:avLst>
              <a:gd name="adj1" fmla="val 49912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</p:cxnSp>
      <p:cxnSp>
        <p:nvCxnSpPr>
          <p:cNvPr id="1039" name="AutoShape 17"/>
          <p:cNvCxnSpPr>
            <a:cxnSpLocks noChangeShapeType="1"/>
          </p:cNvCxnSpPr>
          <p:nvPr/>
        </p:nvCxnSpPr>
        <p:spPr bwMode="auto">
          <a:xfrm flipH="1">
            <a:off x="3348038" y="2133600"/>
            <a:ext cx="6350" cy="51117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</p:cxn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1216025" y="1109663"/>
            <a:ext cx="1401763" cy="682625"/>
          </a:xfrm>
          <a:prstGeom prst="rect">
            <a:avLst/>
          </a:prstGeom>
          <a:noFill/>
          <a:ln>
            <a:noFill/>
          </a:ln>
          <a:extLst/>
        </p:spPr>
        <p:txBody>
          <a:bodyPr lIns="63617" tIns="31808" rIns="63617" bIns="31808"/>
          <a:lstStyle>
            <a:lvl1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ÇlÇr ñæí©" charset="0"/>
                <a:cs typeface="+mn-cs"/>
              </a:rPr>
              <a:t>Decision making bodies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1116013" y="4365625"/>
            <a:ext cx="1223962" cy="477838"/>
          </a:xfrm>
          <a:prstGeom prst="rect">
            <a:avLst/>
          </a:prstGeom>
          <a:noFill/>
          <a:ln>
            <a:noFill/>
          </a:ln>
          <a:extLst/>
        </p:spPr>
        <p:txBody>
          <a:bodyPr lIns="63617" tIns="31808" rIns="63617" bIns="31808"/>
          <a:lstStyle>
            <a:lvl1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2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ÇlÇr ñæí©" charset="0"/>
                <a:cs typeface="+mn-cs"/>
              </a:rPr>
              <a:t>Executive bodies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47137" name="Line 14"/>
          <p:cNvSpPr>
            <a:spLocks noChangeShapeType="1"/>
          </p:cNvSpPr>
          <p:nvPr/>
        </p:nvSpPr>
        <p:spPr bwMode="auto">
          <a:xfrm>
            <a:off x="5435600" y="1125538"/>
            <a:ext cx="0" cy="3887787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1046" name="AutoShape 25"/>
          <p:cNvCxnSpPr>
            <a:cxnSpLocks noChangeShapeType="1"/>
          </p:cNvCxnSpPr>
          <p:nvPr/>
        </p:nvCxnSpPr>
        <p:spPr bwMode="auto">
          <a:xfrm flipV="1">
            <a:off x="2297113" y="4437063"/>
            <a:ext cx="1203325" cy="360362"/>
          </a:xfrm>
          <a:prstGeom prst="bentConnector3">
            <a:avLst>
              <a:gd name="adj1" fmla="val 921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</p:cxnSp>
      <p:cxnSp>
        <p:nvCxnSpPr>
          <p:cNvPr id="121" name="Straight Connector 120"/>
          <p:cNvCxnSpPr/>
          <p:nvPr/>
        </p:nvCxnSpPr>
        <p:spPr bwMode="auto">
          <a:xfrm rot="16200000" flipH="1">
            <a:off x="2988469" y="4075907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34" name="Shape 133"/>
          <p:cNvCxnSpPr>
            <a:cxnSpLocks noChangeShapeType="1"/>
          </p:cNvCxnSpPr>
          <p:nvPr/>
        </p:nvCxnSpPr>
        <p:spPr bwMode="auto">
          <a:xfrm>
            <a:off x="3492500" y="4437063"/>
            <a:ext cx="1095375" cy="360362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</p:cxnSp>
      <p:sp>
        <p:nvSpPr>
          <p:cNvPr id="47141" name="Text Box 49"/>
          <p:cNvSpPr txBox="1">
            <a:spLocks noChangeArrowheads="1"/>
          </p:cNvSpPr>
          <p:nvPr/>
        </p:nvSpPr>
        <p:spPr bwMode="auto">
          <a:xfrm>
            <a:off x="5651500" y="4652963"/>
            <a:ext cx="3240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tx1"/>
                </a:solidFill>
              </a:rPr>
              <a:t>The Arctic SDI is a </a:t>
            </a:r>
            <a:r>
              <a:rPr lang="en-GB" i="1" u="sng" dirty="0">
                <a:solidFill>
                  <a:schemeClr val="tx1"/>
                </a:solidFill>
              </a:rPr>
              <a:t>user driven </a:t>
            </a:r>
            <a:r>
              <a:rPr lang="en-GB" dirty="0">
                <a:solidFill>
                  <a:schemeClr val="tx1"/>
                </a:solidFill>
              </a:rPr>
              <a:t>project – input from AC Working Groups, IPY and other User Groups is of most importance</a:t>
            </a: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>
            <a:off x="2617787" y="2456602"/>
            <a:ext cx="1500189" cy="1188365"/>
          </a:xfrm>
          <a:prstGeom prst="flowChartAlternateProces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Steering Committee</a:t>
            </a:r>
          </a:p>
          <a:p>
            <a:pPr algn="ctr">
              <a:defRPr/>
            </a:pPr>
            <a:r>
              <a:rPr lang="en-US" sz="1400" b="0">
                <a:solidFill>
                  <a:schemeClr val="tx1"/>
                </a:solidFill>
                <a:latin typeface="Arial" charset="0"/>
              </a:rPr>
              <a:t>Inkl. PMG</a:t>
            </a:r>
          </a:p>
          <a:p>
            <a:pPr algn="ctr">
              <a:defRPr/>
            </a:pPr>
            <a:endParaRPr lang="en-US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(NMA’s ASDI Coordinators)</a:t>
            </a:r>
          </a:p>
        </p:txBody>
      </p:sp>
      <p:sp>
        <p:nvSpPr>
          <p:cNvPr id="34" name="AutoShape 22"/>
          <p:cNvSpPr>
            <a:spLocks noChangeArrowheads="1"/>
          </p:cNvSpPr>
          <p:nvPr/>
        </p:nvSpPr>
        <p:spPr bwMode="auto">
          <a:xfrm>
            <a:off x="5863627" y="3094852"/>
            <a:ext cx="1594801" cy="1031513"/>
          </a:xfrm>
          <a:prstGeom prst="flowChartAlternateProcess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en-US" sz="120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Reference group:</a:t>
            </a:r>
          </a:p>
          <a:p>
            <a:pPr algn="ctr"/>
            <a:r>
              <a:rPr lang="en-US" sz="120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Arctic council Liaison</a:t>
            </a:r>
          </a:p>
          <a:p>
            <a:pPr algn="ctr"/>
            <a:r>
              <a:rPr lang="en-US" sz="900" b="0">
                <a:solidFill>
                  <a:schemeClr val="tx1"/>
                </a:solidFill>
                <a:latin typeface="Arial" charset="0"/>
                <a:ea typeface="ÇlÇr ñæí©"/>
                <a:cs typeface="ÇlÇr ñæí©"/>
              </a:rPr>
              <a:t>CAFF WG</a:t>
            </a:r>
            <a:endParaRPr lang="en-GB" sz="900" b="0">
              <a:solidFill>
                <a:schemeClr val="tx1"/>
              </a:solidFill>
              <a:latin typeface="Arial" charset="0"/>
              <a:ea typeface="ÇlÇr ñæí©"/>
              <a:cs typeface="ÇlÇr ñæí©"/>
            </a:endParaRPr>
          </a:p>
          <a:p>
            <a:pPr algn="ctr"/>
            <a:endParaRPr lang="en-GB" sz="900" b="0">
              <a:solidFill>
                <a:srgbClr val="0000FF"/>
              </a:solidFill>
              <a:latin typeface="Arial" charset="0"/>
              <a:ea typeface="ÇlÇr ñæí©"/>
              <a:cs typeface="ÇlÇr ñæí©"/>
            </a:endParaRPr>
          </a:p>
          <a:p>
            <a:endParaRPr lang="en-US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2619375" y="1021559"/>
            <a:ext cx="1501776" cy="1157810"/>
          </a:xfrm>
          <a:prstGeom prst="flowChartAlternateProces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The Board </a:t>
            </a:r>
          </a:p>
          <a:p>
            <a:pPr algn="ctr">
              <a:defRPr/>
            </a:pPr>
            <a:r>
              <a:rPr lang="en-US" sz="1400" b="0">
                <a:solidFill>
                  <a:schemeClr val="tx1"/>
                </a:solidFill>
                <a:latin typeface="Arial" charset="0"/>
              </a:rPr>
              <a:t>Project Owners</a:t>
            </a:r>
            <a:endParaRPr lang="en-US" sz="900" b="0">
              <a:solidFill>
                <a:srgbClr val="000000"/>
              </a:solidFill>
              <a:latin typeface="Arial" charset="0"/>
              <a:ea typeface="ÇlÇr ñæí©"/>
              <a:cs typeface="ÇlÇr ñæí©"/>
            </a:endParaRPr>
          </a:p>
          <a:p>
            <a:pPr algn="ctr">
              <a:defRPr/>
            </a:pP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(NMA</a:t>
            </a:r>
            <a:r>
              <a:rPr lang="en-US" alt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’</a:t>
            </a:r>
            <a:r>
              <a:rPr lang="en-US" sz="900" b="0">
                <a:solidFill>
                  <a:srgbClr val="000000"/>
                </a:solidFill>
                <a:latin typeface="Arial" charset="0"/>
                <a:ea typeface="ÇlÇr ñæí©"/>
                <a:cs typeface="ÇlÇr ñæí©"/>
              </a:rPr>
              <a:t>s DG or corresponding managerial level)</a:t>
            </a:r>
          </a:p>
          <a:p>
            <a:pPr algn="ctr">
              <a:defRPr/>
            </a:pP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66043" y="0"/>
            <a:ext cx="7164387" cy="908720"/>
          </a:xfrm>
        </p:spPr>
        <p:txBody>
          <a:bodyPr/>
          <a:lstStyle/>
          <a:p>
            <a:pPr algn="ctr">
              <a:defRPr/>
            </a:pPr>
            <a:r>
              <a:rPr lang="is-I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Project Organisation</a:t>
            </a:r>
            <a:br>
              <a:rPr lang="is-I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is-IS" sz="1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 updated according to Board decision 20120330 -</a:t>
            </a:r>
            <a:endParaRPr lang="is-IS" sz="38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E9845-9F9E-4EF0-A8E9-4EE133ED1104}" type="slidenum">
              <a:rPr lang="sv-SE"/>
              <a:pPr>
                <a:defRPr/>
              </a:pPr>
              <a:t>2</a:t>
            </a:fld>
            <a:endParaRPr lang="sv-SE"/>
          </a:p>
        </p:txBody>
      </p:sp>
      <p:sp>
        <p:nvSpPr>
          <p:cNvPr id="16388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6DC7EECA-B515-4BFD-A1EE-1AB430DEB9B4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2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49156" name="Title 1"/>
          <p:cNvSpPr>
            <a:spLocks noGrp="1"/>
          </p:cNvSpPr>
          <p:nvPr>
            <p:ph type="title" idx="4294967295"/>
          </p:nvPr>
        </p:nvSpPr>
        <p:spPr>
          <a:xfrm>
            <a:off x="539750" y="333375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			</a:t>
            </a:r>
            <a:r>
              <a:rPr lang="en-GB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Board</a:t>
            </a:r>
          </a:p>
        </p:txBody>
      </p:sp>
      <p:sp>
        <p:nvSpPr>
          <p:cNvPr id="99334" name="Content Placeholder 2"/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29600" cy="4149725"/>
          </a:xfrm>
        </p:spPr>
        <p:txBody>
          <a:bodyPr/>
          <a:lstStyle/>
          <a:p>
            <a:r>
              <a:rPr lang="nb-NO" sz="2400" i="1" u="sng" dirty="0" smtClean="0">
                <a:solidFill>
                  <a:srgbClr val="000099"/>
                </a:solidFill>
              </a:rPr>
              <a:t>Magnús Guðmundsson</a:t>
            </a:r>
            <a:r>
              <a:rPr lang="nb-NO" sz="2400" dirty="0" smtClean="0">
                <a:solidFill>
                  <a:srgbClr val="000099"/>
                </a:solidFill>
              </a:rPr>
              <a:t>; Director General, NLS of Iceland, Chair – on behalf of the Nordic NMAs (Denmark (Faeroes), Finland, Greenland Iceland, Norway, Sweden)</a:t>
            </a:r>
          </a:p>
          <a:p>
            <a:r>
              <a:rPr lang="nb-NO" sz="2400" dirty="0" smtClean="0">
                <a:solidFill>
                  <a:srgbClr val="000099"/>
                </a:solidFill>
              </a:rPr>
              <a:t>Phrashant Shukle – Director General, NRCan</a:t>
            </a:r>
          </a:p>
          <a:p>
            <a:r>
              <a:rPr lang="nb-NO" sz="2400" i="1" dirty="0" smtClean="0">
                <a:solidFill>
                  <a:srgbClr val="000099"/>
                </a:solidFill>
              </a:rPr>
              <a:t>Sergej Vasiliev </a:t>
            </a:r>
            <a:r>
              <a:rPr lang="nb-NO" sz="2400" dirty="0" smtClean="0">
                <a:solidFill>
                  <a:srgbClr val="000099"/>
                </a:solidFill>
              </a:rPr>
              <a:t>– Director General, Rosreestr, </a:t>
            </a:r>
            <a:r>
              <a:rPr lang="en-US" sz="2400" dirty="0" smtClean="0">
                <a:solidFill>
                  <a:srgbClr val="000099"/>
                </a:solidFill>
              </a:rPr>
              <a:t>The Federal Service for State Registration, </a:t>
            </a:r>
            <a:r>
              <a:rPr lang="en-US" sz="2400" dirty="0" err="1" smtClean="0">
                <a:solidFill>
                  <a:srgbClr val="000099"/>
                </a:solidFill>
              </a:rPr>
              <a:t>Cadastre</a:t>
            </a:r>
            <a:r>
              <a:rPr lang="en-US" sz="2400" dirty="0" smtClean="0">
                <a:solidFill>
                  <a:srgbClr val="000099"/>
                </a:solidFill>
              </a:rPr>
              <a:t> and Mapping</a:t>
            </a:r>
            <a:endParaRPr lang="nb-NO" sz="2400" dirty="0" smtClean="0">
              <a:solidFill>
                <a:srgbClr val="000099"/>
              </a:solidFill>
            </a:endParaRPr>
          </a:p>
          <a:p>
            <a:r>
              <a:rPr lang="nb-NO" sz="2400" i="1" dirty="0" smtClean="0">
                <a:solidFill>
                  <a:srgbClr val="000099"/>
                </a:solidFill>
              </a:rPr>
              <a:t>Carl Markon</a:t>
            </a:r>
            <a:r>
              <a:rPr lang="nb-NO" sz="2400" dirty="0" smtClean="0">
                <a:solidFill>
                  <a:srgbClr val="000099"/>
                </a:solidFill>
              </a:rPr>
              <a:t>, Deputy Regional Executive  – Alaska Area, US Geological Survey, USA</a:t>
            </a:r>
          </a:p>
          <a:p>
            <a:pPr>
              <a:buFont typeface="Wingdings" pitchFamily="2" charset="2"/>
              <a:buNone/>
            </a:pPr>
            <a:endParaRPr lang="nb-NO" dirty="0" smtClean="0"/>
          </a:p>
        </p:txBody>
      </p:sp>
      <p:sp>
        <p:nvSpPr>
          <p:cNvPr id="99335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B24E46-0356-4A04-A8AB-ED90AC2DC418}" type="slidenum">
              <a:rPr lang="sv-SE" sz="1200" b="0">
                <a:solidFill>
                  <a:schemeClr val="tx1"/>
                </a:solidFill>
              </a:rPr>
              <a:pPr algn="r"/>
              <a:t>2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9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8C945-B21B-4C0E-80B2-31F6A9275075}" type="slidenum">
              <a:rPr lang="sv-SE"/>
              <a:pPr>
                <a:defRPr/>
              </a:pPr>
              <a:t>3</a:t>
            </a:fld>
            <a:endParaRPr lang="sv-SE"/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164620B-4CCC-4D61-BA60-A32C8D010EFF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3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50180" name="Title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29600" cy="719138"/>
          </a:xfrm>
        </p:spPr>
        <p:txBody>
          <a:bodyPr/>
          <a:lstStyle/>
          <a:p>
            <a:pPr algn="ctr">
              <a:defRPr/>
            </a:pP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</a:t>
            </a:r>
            <a:r>
              <a:rPr lang="en-GB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Advisory</a:t>
            </a: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Group</a:t>
            </a:r>
          </a:p>
        </p:txBody>
      </p:sp>
      <p:sp>
        <p:nvSpPr>
          <p:cNvPr id="100358" name="Content Placeholder 2"/>
          <p:cNvSpPr>
            <a:spLocks noGrp="1"/>
          </p:cNvSpPr>
          <p:nvPr>
            <p:ph idx="4294967295"/>
          </p:nvPr>
        </p:nvSpPr>
        <p:spPr>
          <a:xfrm>
            <a:off x="427496" y="1340768"/>
            <a:ext cx="8229600" cy="4536504"/>
          </a:xfrm>
        </p:spPr>
        <p:txBody>
          <a:bodyPr/>
          <a:lstStyle/>
          <a:p>
            <a:r>
              <a:rPr lang="en-US" sz="2400" i="1" u="sng" dirty="0" smtClean="0">
                <a:solidFill>
                  <a:srgbClr val="000099"/>
                </a:solidFill>
              </a:rPr>
              <a:t>Fraser Taylor</a:t>
            </a:r>
            <a:r>
              <a:rPr lang="en-US" sz="2400" dirty="0" smtClean="0">
                <a:solidFill>
                  <a:srgbClr val="000099"/>
                </a:solidFill>
              </a:rPr>
              <a:t>, Distinguished Research Professor, Carleton University, Ottawa</a:t>
            </a:r>
          </a:p>
          <a:p>
            <a:r>
              <a:rPr lang="en-US" sz="2400" i="1" dirty="0" err="1" smtClean="0">
                <a:solidFill>
                  <a:srgbClr val="000099"/>
                </a:solidFill>
              </a:rPr>
              <a:t>Jarmo</a:t>
            </a:r>
            <a:r>
              <a:rPr lang="en-US" sz="2400" i="1" dirty="0" smtClean="0">
                <a:solidFill>
                  <a:srgbClr val="000099"/>
                </a:solidFill>
              </a:rPr>
              <a:t> </a:t>
            </a:r>
            <a:r>
              <a:rPr lang="en-US" sz="2400" i="1" dirty="0" err="1" smtClean="0">
                <a:solidFill>
                  <a:srgbClr val="000099"/>
                </a:solidFill>
              </a:rPr>
              <a:t>Ratia</a:t>
            </a:r>
            <a:r>
              <a:rPr lang="en-US" sz="2400" dirty="0" smtClean="0">
                <a:solidFill>
                  <a:srgbClr val="000099"/>
                </a:solidFill>
              </a:rPr>
              <a:t>, Director General of NLS, Finland</a:t>
            </a:r>
          </a:p>
          <a:p>
            <a:r>
              <a:rPr lang="en-US" sz="2400" i="1" dirty="0" smtClean="0">
                <a:solidFill>
                  <a:srgbClr val="000099"/>
                </a:solidFill>
              </a:rPr>
              <a:t>Jacqueline </a:t>
            </a:r>
            <a:r>
              <a:rPr lang="en-US" sz="2400" i="1" dirty="0" err="1" smtClean="0">
                <a:solidFill>
                  <a:srgbClr val="000099"/>
                </a:solidFill>
              </a:rPr>
              <a:t>McGlade</a:t>
            </a:r>
            <a:r>
              <a:rPr lang="en-US" sz="2400" dirty="0" smtClean="0">
                <a:solidFill>
                  <a:srgbClr val="000099"/>
                </a:solidFill>
              </a:rPr>
              <a:t>, Executive Director European Environment Agency </a:t>
            </a:r>
          </a:p>
          <a:p>
            <a:r>
              <a:rPr lang="en-US" sz="2400" i="1" dirty="0" smtClean="0">
                <a:solidFill>
                  <a:srgbClr val="000099"/>
                </a:solidFill>
              </a:rPr>
              <a:t>Robert </a:t>
            </a:r>
            <a:r>
              <a:rPr lang="en-US" sz="2400" i="1" dirty="0" err="1" smtClean="0">
                <a:solidFill>
                  <a:srgbClr val="000099"/>
                </a:solidFill>
              </a:rPr>
              <a:t>Corell</a:t>
            </a:r>
            <a:r>
              <a:rPr lang="en-US" sz="2400" dirty="0" smtClean="0">
                <a:solidFill>
                  <a:srgbClr val="000099"/>
                </a:solidFill>
              </a:rPr>
              <a:t>, Principal, Global Environment and Technology Foundation and Chair of GSA</a:t>
            </a:r>
          </a:p>
          <a:p>
            <a:r>
              <a:rPr lang="en-US" sz="2400" i="1" dirty="0" smtClean="0">
                <a:solidFill>
                  <a:srgbClr val="000099"/>
                </a:solidFill>
              </a:rPr>
              <a:t>Abbas </a:t>
            </a:r>
            <a:r>
              <a:rPr lang="en-US" sz="2400" i="1" dirty="0" err="1" smtClean="0">
                <a:solidFill>
                  <a:srgbClr val="000099"/>
                </a:solidFill>
              </a:rPr>
              <a:t>Rajabifard</a:t>
            </a:r>
            <a:r>
              <a:rPr lang="en-US" sz="2400" dirty="0" smtClean="0">
                <a:solidFill>
                  <a:srgbClr val="000099"/>
                </a:solidFill>
              </a:rPr>
              <a:t>, President GSDI, Associate Professor, University of Melbourne.</a:t>
            </a:r>
          </a:p>
          <a:p>
            <a:r>
              <a:rPr lang="en-US" sz="2400" i="1" dirty="0">
                <a:solidFill>
                  <a:srgbClr val="000099"/>
                </a:solidFill>
              </a:rPr>
              <a:t>Dave Lovell</a:t>
            </a:r>
            <a:r>
              <a:rPr lang="en-US" sz="2400" dirty="0" smtClean="0">
                <a:solidFill>
                  <a:srgbClr val="000099"/>
                </a:solidFill>
              </a:rPr>
              <a:t>, </a:t>
            </a:r>
            <a:r>
              <a:rPr lang="en-US" sz="2400" dirty="0">
                <a:solidFill>
                  <a:srgbClr val="000099"/>
                </a:solidFill>
              </a:rPr>
              <a:t>Secretary General and Executive Director, </a:t>
            </a:r>
            <a:r>
              <a:rPr lang="en-US" sz="2400" dirty="0" err="1">
                <a:solidFill>
                  <a:srgbClr val="000099"/>
                </a:solidFill>
              </a:rPr>
              <a:t>EuroGeographics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100359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C00443-A4D0-4029-8C36-A7E654C82644}" type="slidenum">
              <a:rPr lang="sv-SE" sz="1200" b="0">
                <a:solidFill>
                  <a:schemeClr val="tx1"/>
                </a:solidFill>
              </a:rPr>
              <a:pPr algn="r"/>
              <a:t>3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9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73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09CB8C-3D60-4A54-B793-5EC47D4C579A}" type="slidenum">
              <a:rPr lang="sv-SE"/>
              <a:pPr>
                <a:defRPr/>
              </a:pPr>
              <a:t>4</a:t>
            </a:fld>
            <a:endParaRPr lang="sv-SE"/>
          </a:p>
        </p:txBody>
      </p:sp>
      <p:sp>
        <p:nvSpPr>
          <p:cNvPr id="101380" name="Slide Number Placeholder 4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9ADECD-9051-451E-8F42-DCF717F68DF1}" type="slidenum">
              <a:rPr lang="sv-SE" sz="1200" b="0">
                <a:solidFill>
                  <a:schemeClr val="tx1"/>
                </a:solidFill>
              </a:rPr>
              <a:pPr algn="r"/>
              <a:t>4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1358900" y="471488"/>
            <a:ext cx="5786438" cy="6778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n-GB" sz="3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/>
                <a:cs typeface="ＭＳ Ｐゴシック"/>
              </a:rPr>
              <a:t>The Steering Committee</a:t>
            </a:r>
          </a:p>
        </p:txBody>
      </p:sp>
      <p:graphicFrame>
        <p:nvGraphicFramePr>
          <p:cNvPr id="102464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74339"/>
              </p:ext>
            </p:extLst>
          </p:nvPr>
        </p:nvGraphicFramePr>
        <p:xfrm>
          <a:off x="900113" y="1125538"/>
          <a:ext cx="7632700" cy="4824415"/>
        </p:xfrm>
        <a:graphic>
          <a:graphicData uri="http://schemas.openxmlformats.org/drawingml/2006/table">
            <a:tbl>
              <a:tblPr/>
              <a:tblGrid>
                <a:gridCol w="1220787"/>
                <a:gridCol w="2438400"/>
                <a:gridCol w="1835150"/>
                <a:gridCol w="2138363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COUNTRY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ORGANISATION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NAME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POSITION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Russia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Rosreestr, The Federal Service for State Registration, Cadastre and Mapping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# 2320 New# 2320"/>
                        </a:rPr>
                        <a:t>Alexander Zaporozhchenko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Deputy head of the Department on Cartography and SDI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Canada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NRCAN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# 2320 New# 2320"/>
                        </a:rPr>
                        <a:t>Ann Martin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# 2320 New# 23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Director Centre for Topographic Information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USA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USGS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Doug Nebert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Senior Advisor US Geological Survey, USA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Greenland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Government of Greenland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Inge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Thaulow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Special Advisor - International Coordinator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Denmark and the Faroe Islands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National Survey and Cadastre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Jens Peter Weiss Hartmann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Senior Adviser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Iceland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National Land Survey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Eydís L. Finnbogadóttir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Director of the Service and SDI Division</a:t>
                      </a:r>
                      <a:endParaRPr kumimoji="0" lang="nb-NO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1E1F"/>
                        </a:solidFill>
                        <a:effectLst/>
                        <a:latin typeface="Cambria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Norway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Norwegian Mapping Authority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Martin Skedsmo</a:t>
                      </a:r>
                      <a:endParaRPr kumimoji="0" lang="en-GB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Arctic Coordinator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Sweden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Lantm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teriet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Owe Palm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é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r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Senior Adviser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Finland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National Land Survey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Heli Ursin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mbria" pitchFamily="18" charset="0"/>
                          <a:ea typeface="Calibri" pitchFamily="34" charset="0"/>
                          <a:cs typeface="Times New Roman" pitchFamily="18" charset="0"/>
                        </a:rPr>
                        <a:t>Head of International Affairs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21E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8C945-B21B-4C0E-80B2-31F6A9275075}" type="slidenum">
              <a:rPr lang="sv-SE"/>
              <a:pPr>
                <a:defRPr/>
              </a:pPr>
              <a:t>5</a:t>
            </a:fld>
            <a:endParaRPr lang="sv-SE"/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164620B-4CCC-4D61-BA60-A32C8D010EFF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5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50180" name="Title 1"/>
          <p:cNvSpPr>
            <a:spLocks noGrp="1"/>
          </p:cNvSpPr>
          <p:nvPr>
            <p:ph type="title" idx="4294967295"/>
          </p:nvPr>
        </p:nvSpPr>
        <p:spPr>
          <a:xfrm>
            <a:off x="107504" y="333375"/>
            <a:ext cx="8928991" cy="719138"/>
          </a:xfrm>
        </p:spPr>
        <p:txBody>
          <a:bodyPr/>
          <a:lstStyle/>
          <a:p>
            <a:pPr algn="ctr">
              <a:defRPr/>
            </a:pP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</a:t>
            </a:r>
            <a:r>
              <a:rPr lang="en-GB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Technical Working</a:t>
            </a: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Group (TWG)</a:t>
            </a:r>
          </a:p>
        </p:txBody>
      </p:sp>
      <p:sp>
        <p:nvSpPr>
          <p:cNvPr id="100359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C00443-A4D0-4029-8C36-A7E654C82644}" type="slidenum">
              <a:rPr lang="sv-SE" sz="1200" b="0">
                <a:solidFill>
                  <a:schemeClr val="tx1"/>
                </a:solidFill>
              </a:rPr>
              <a:pPr algn="r"/>
              <a:t>5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93264" y="1628800"/>
            <a:ext cx="8291264" cy="4280659"/>
          </a:xfrm>
          <a:prstGeom prst="rect">
            <a:avLst/>
          </a:prstGeom>
          <a:ln w="12700">
            <a:solidFill>
              <a:srgbClr val="000099">
                <a:alpha val="63000"/>
              </a:srgbClr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u="sng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Chair - Fredrik </a:t>
            </a:r>
            <a:r>
              <a:rPr lang="en-GB" u="sng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Persäter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National Land Survey of Sweden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Jean-Francois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Bourgon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Centre for Topographic Information, Canada 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Sylvain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Vallières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Centre for Topographic Information, Canada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Frank Arntsen; Norwegian Mapping and Cadastre Authority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Trond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Johannessen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Norwegian Mapping and Cadastre Authority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Douglas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Nebert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US Geological Survey, USA 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Esa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Tianen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National Land Survey of Finland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Eydis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Lindal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 Finnbogadottir; National Land Survey of Iceland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Vladimir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Obidenko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The Federal Service for State Registration, Cadastre and Mapping, </a:t>
            </a:r>
            <a:r>
              <a:rPr lang="en-GB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Russia</a:t>
            </a:r>
          </a:p>
          <a:p>
            <a:pPr marL="342900" indent="-342900">
              <a:spcAft>
                <a:spcPts val="670"/>
              </a:spcAft>
              <a:buFont typeface="Symbol"/>
              <a:buChar char=""/>
            </a:pPr>
            <a:r>
              <a:rPr lang="en-GB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Alexander </a:t>
            </a:r>
            <a:r>
              <a:rPr lang="en-GB" dirty="0" err="1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Rebry</a:t>
            </a:r>
            <a:r>
              <a:rPr lang="en-GB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</a:t>
            </a:r>
            <a:r>
              <a:rPr lang="en-GB" dirty="0" err="1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Gosgiscentr</a:t>
            </a:r>
            <a:r>
              <a:rPr lang="en-GB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, Russia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Andrew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Flatman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National Survey and Cadastre, Denmark (Faroe Islands)</a:t>
            </a:r>
            <a:endParaRPr lang="sv-SE" sz="2400" dirty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Brix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Singlersen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; </a:t>
            </a:r>
            <a:r>
              <a:rPr lang="en-GB" dirty="0" err="1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Asiaq</a:t>
            </a:r>
            <a:r>
              <a:rPr lang="en-GB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, Greenland. </a:t>
            </a:r>
            <a:endParaRPr lang="sv-SE" sz="2400" dirty="0">
              <a:solidFill>
                <a:srgbClr val="000000"/>
              </a:solidFill>
              <a:effectLst/>
              <a:latin typeface="Arial"/>
              <a:ea typeface="Times New Roman"/>
              <a:cs typeface="Tahoma"/>
            </a:endParaRPr>
          </a:p>
        </p:txBody>
      </p:sp>
      <p:sp>
        <p:nvSpPr>
          <p:cNvPr id="9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8C945-B21B-4C0E-80B2-31F6A9275075}" type="slidenum">
              <a:rPr lang="sv-SE"/>
              <a:pPr>
                <a:defRPr/>
              </a:pPr>
              <a:t>6</a:t>
            </a:fld>
            <a:endParaRPr lang="sv-SE"/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8164620B-4CCC-4D61-BA60-A32C8D010EFF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6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50180" name="Title 1"/>
          <p:cNvSpPr>
            <a:spLocks noGrp="1"/>
          </p:cNvSpPr>
          <p:nvPr>
            <p:ph type="title" idx="4294967295"/>
          </p:nvPr>
        </p:nvSpPr>
        <p:spPr>
          <a:xfrm>
            <a:off x="107504" y="333375"/>
            <a:ext cx="8928991" cy="719138"/>
          </a:xfrm>
        </p:spPr>
        <p:txBody>
          <a:bodyPr/>
          <a:lstStyle/>
          <a:p>
            <a:pPr algn="ctr">
              <a:defRPr/>
            </a:pP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</a:t>
            </a:r>
            <a:r>
              <a:rPr lang="en-GB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Administrative Working</a:t>
            </a:r>
            <a:r>
              <a:rPr lang="nb-NO" sz="3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Group (AWG)</a:t>
            </a:r>
          </a:p>
        </p:txBody>
      </p:sp>
      <p:sp>
        <p:nvSpPr>
          <p:cNvPr id="100359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C00443-A4D0-4029-8C36-A7E654C82644}" type="slidenum">
              <a:rPr lang="sv-SE" sz="1200" b="0">
                <a:solidFill>
                  <a:schemeClr val="tx1"/>
                </a:solidFill>
              </a:rPr>
              <a:pPr algn="r"/>
              <a:t>6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393264" y="1628800"/>
            <a:ext cx="8291264" cy="1469633"/>
          </a:xfrm>
          <a:prstGeom prst="rect">
            <a:avLst/>
          </a:prstGeom>
          <a:ln w="12700">
            <a:solidFill>
              <a:srgbClr val="000099">
                <a:alpha val="63000"/>
              </a:srgbClr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u="sng" dirty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Chair </a:t>
            </a:r>
            <a:r>
              <a:rPr lang="en-GB" u="sng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– Xxx</a:t>
            </a:r>
            <a:endParaRPr lang="en-GB" dirty="0" smtClean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 err="1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Yyy</a:t>
            </a:r>
            <a:endParaRPr lang="sv-SE" sz="2400" dirty="0" smtClean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dirty="0" err="1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Zzz</a:t>
            </a:r>
            <a:endParaRPr lang="en-GB" dirty="0" smtClean="0">
              <a:solidFill>
                <a:srgbClr val="000000"/>
              </a:solidFill>
              <a:latin typeface="Tahoma"/>
              <a:ea typeface="Times New Roman"/>
              <a:cs typeface="Tahoma"/>
            </a:endParaRPr>
          </a:p>
          <a:p>
            <a:pPr marL="342900" lvl="0" indent="-342900">
              <a:spcAft>
                <a:spcPts val="670"/>
              </a:spcAft>
              <a:buFont typeface="Symbol"/>
              <a:buChar char=""/>
            </a:pPr>
            <a:r>
              <a:rPr lang="en-GB" sz="2400" dirty="0" smtClean="0">
                <a:solidFill>
                  <a:srgbClr val="000000"/>
                </a:solidFill>
                <a:latin typeface="Tahoma"/>
                <a:ea typeface="Times New Roman"/>
                <a:cs typeface="Tahoma"/>
              </a:rPr>
              <a:t>???</a:t>
            </a:r>
            <a:endParaRPr lang="sv-SE" sz="2400" dirty="0" smtClean="0">
              <a:solidFill>
                <a:srgbClr val="000000"/>
              </a:solidFill>
              <a:latin typeface="Arial"/>
              <a:ea typeface="Times New Roman"/>
              <a:cs typeface="Tahoma"/>
            </a:endParaRPr>
          </a:p>
        </p:txBody>
      </p:sp>
      <p:sp>
        <p:nvSpPr>
          <p:cNvPr id="9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sv-SE" smtClean="0">
                <a:ea typeface="ＭＳ Ｐゴシック" pitchFamily="34" charset="-128"/>
              </a:rPr>
              <a:t>www.arctic-sdi.org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9BDE4-74E5-4FA5-B347-34863B9A9EB9}" type="slidenum">
              <a:rPr lang="sv-SE"/>
              <a:pPr>
                <a:defRPr/>
              </a:pPr>
              <a:t>7</a:t>
            </a:fld>
            <a:endParaRPr lang="sv-SE"/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FAA26D3D-D897-4be2-8F04-BA451C77F1D7}"/>
          </a:extLst>
        </p:spPr>
        <p:txBody>
          <a:bodyPr anchor="b"/>
          <a:lstStyle/>
          <a:p>
            <a:pPr algn="r">
              <a:defRPr/>
            </a:pPr>
            <a:fld id="{30D82123-41C6-4D80-8F28-96FA8432B043}" type="slidenum">
              <a:rPr lang="sv-SE" sz="1200" b="0">
                <a:solidFill>
                  <a:schemeClr val="tx1"/>
                </a:solidFill>
              </a:rPr>
              <a:pPr algn="r">
                <a:defRPr/>
              </a:pPr>
              <a:t>7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52228" name="Title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8229600" cy="719138"/>
          </a:xfrm>
        </p:spPr>
        <p:txBody>
          <a:bodyPr/>
          <a:lstStyle/>
          <a:p>
            <a:pPr algn="ctr">
              <a:defRPr/>
            </a:pPr>
            <a:r>
              <a:rPr lang="nb-NO" sz="38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Reference Group</a:t>
            </a:r>
          </a:p>
        </p:txBody>
      </p:sp>
      <p:sp>
        <p:nvSpPr>
          <p:cNvPr id="10343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DB9982-EC4B-4260-A96A-2D79337CE7AC}" type="slidenum">
              <a:rPr lang="sv-SE" sz="1200" b="0">
                <a:solidFill>
                  <a:schemeClr val="tx1"/>
                </a:solidFill>
              </a:rPr>
              <a:pPr algn="r"/>
              <a:t>7</a:t>
            </a:fld>
            <a:endParaRPr lang="sv-SE" sz="1200" b="0">
              <a:solidFill>
                <a:schemeClr val="tx1"/>
              </a:solidFill>
            </a:endParaRPr>
          </a:p>
        </p:txBody>
      </p:sp>
      <p:sp>
        <p:nvSpPr>
          <p:cNvPr id="103431" name="Content Placeholder 2"/>
          <p:cNvSpPr>
            <a:spLocks/>
          </p:cNvSpPr>
          <p:nvPr/>
        </p:nvSpPr>
        <p:spPr bwMode="auto">
          <a:xfrm>
            <a:off x="457200" y="1981200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400" i="1">
                <a:solidFill>
                  <a:schemeClr val="tx1"/>
                </a:solidFill>
                <a:latin typeface="Arial" charset="0"/>
              </a:rPr>
              <a:t>The Arctic Council and its Working Groups</a:t>
            </a:r>
            <a:r>
              <a:rPr lang="en-US" sz="2400" b="0" i="1">
                <a:solidFill>
                  <a:schemeClr val="tx1"/>
                </a:solidFill>
                <a:latin typeface="Arial" charset="0"/>
              </a:rPr>
              <a:t>, represented by CAFF, are </a:t>
            </a:r>
            <a:r>
              <a:rPr lang="en-US" sz="2400" i="1">
                <a:solidFill>
                  <a:schemeClr val="tx1"/>
                </a:solidFill>
                <a:latin typeface="Arial" charset="0"/>
              </a:rPr>
              <a:t>participating in the Arctic SDI project work as Reference Group</a:t>
            </a:r>
            <a:r>
              <a:rPr lang="en-US" sz="2400" b="0" i="1">
                <a:solidFill>
                  <a:schemeClr val="tx1"/>
                </a:solidFill>
                <a:latin typeface="Arial" charset="0"/>
              </a:rPr>
              <a:t>, representing the user community and thus exercising influence on the project and its results.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400" b="0" i="1">
                <a:solidFill>
                  <a:schemeClr val="tx1"/>
                </a:solidFill>
                <a:latin typeface="Arial" charset="0"/>
              </a:rPr>
              <a:t>The Reference Group representative can be co-opted to the Steering Committee as required.</a:t>
            </a:r>
            <a:endParaRPr lang="nb-NO" sz="2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ectangle 5"/>
          <p:cNvSpPr txBox="1">
            <a:spLocks noGrp="1" noChangeArrowheads="1"/>
          </p:cNvSpPr>
          <p:nvPr/>
        </p:nvSpPr>
        <p:spPr bwMode="auto">
          <a:xfrm>
            <a:off x="457200" y="62436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200" b="0" dirty="0" smtClean="0">
                <a:solidFill>
                  <a:srgbClr val="000099"/>
                </a:solidFill>
              </a:rPr>
              <a:t>Palmér </a:t>
            </a:r>
            <a:r>
              <a:rPr lang="en-GB" sz="1200" b="0" dirty="0">
                <a:solidFill>
                  <a:srgbClr val="000099"/>
                </a:solidFill>
              </a:rPr>
              <a:t>&amp; </a:t>
            </a:r>
            <a:r>
              <a:rPr lang="en-GB" sz="1200" b="0" dirty="0" smtClean="0">
                <a:solidFill>
                  <a:srgbClr val="000099"/>
                </a:solidFill>
              </a:rPr>
              <a:t>Skedsmo</a:t>
            </a:r>
            <a:endParaRPr lang="en-GB" sz="1200" b="0" dirty="0">
              <a:solidFill>
                <a:srgbClr val="000099"/>
              </a:solidFill>
            </a:endParaRPr>
          </a:p>
          <a:p>
            <a:r>
              <a:rPr lang="en-GB" sz="1200" b="0" dirty="0" smtClean="0">
                <a:solidFill>
                  <a:srgbClr val="000099"/>
                </a:solidFill>
              </a:rPr>
              <a:t>October 2012</a:t>
            </a:r>
            <a:endParaRPr lang="en-GB" sz="1200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">
  <a:themeElements>
    <a:clrScheme name="1_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Kant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lnDef>
  </a:objectDefaults>
  <a:extraClrSchemeLst>
    <a:extraClrScheme>
      <a:clrScheme name="1_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npassad formgivning">
  <a:themeElements>
    <a:clrScheme name="1_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npassad formgivning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Garamond" charset="0"/>
            <a:ea typeface="ＭＳ Ｐゴシック" charset="0"/>
          </a:defRPr>
        </a:defPPr>
      </a:lstStyle>
    </a:lnDef>
  </a:objectDefaults>
  <a:extraClrSchemeLst>
    <a:extraClrScheme>
      <a:clrScheme name="1_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npassad formgivning">
  <a:themeElements>
    <a:clrScheme name="1_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5691</TotalTime>
  <Words>597</Words>
  <Application>Microsoft Office PowerPoint</Application>
  <PresentationFormat>Skjermfremvisning (4:3)</PresentationFormat>
  <Paragraphs>151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1_Kant</vt:lpstr>
      <vt:lpstr>1_Anpassad formgivning</vt:lpstr>
      <vt:lpstr>2_Anpassad formgivning</vt:lpstr>
      <vt:lpstr>Project Organisation - updated according to Board decision 20120330 -</vt:lpstr>
      <vt:lpstr>   The Board</vt:lpstr>
      <vt:lpstr>The Advisory Group</vt:lpstr>
      <vt:lpstr>PowerPoint-presentasjon</vt:lpstr>
      <vt:lpstr>The Technical Working Group (TWG)</vt:lpstr>
      <vt:lpstr>The Administrative Working Group (AWG)</vt:lpstr>
      <vt:lpstr>The Reference Group</vt:lpstr>
    </vt:vector>
  </TitlesOfParts>
  <Company>Metria Kiruna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bildrubrik</dc:title>
  <dc:creator>Owe Palmér</dc:creator>
  <cp:lastModifiedBy>Martin Skedsmo</cp:lastModifiedBy>
  <cp:revision>438</cp:revision>
  <cp:lastPrinted>2004-03-15T19:47:10Z</cp:lastPrinted>
  <dcterms:created xsi:type="dcterms:W3CDTF">2003-03-13T08:20:52Z</dcterms:created>
  <dcterms:modified xsi:type="dcterms:W3CDTF">2012-11-20T10:46:15Z</dcterms:modified>
</cp:coreProperties>
</file>