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  <p:sldMasterId id="2147483652" r:id="rId2"/>
    <p:sldMasterId id="2147483677" r:id="rId3"/>
  </p:sldMasterIdLst>
  <p:notesMasterIdLst>
    <p:notesMasterId r:id="rId14"/>
  </p:notesMasterIdLst>
  <p:handoutMasterIdLst>
    <p:handoutMasterId r:id="rId15"/>
  </p:handoutMasterIdLst>
  <p:sldIdLst>
    <p:sldId id="474" r:id="rId4"/>
    <p:sldId id="489" r:id="rId5"/>
    <p:sldId id="487" r:id="rId6"/>
    <p:sldId id="488" r:id="rId7"/>
    <p:sldId id="492" r:id="rId8"/>
    <p:sldId id="490" r:id="rId9"/>
    <p:sldId id="493" r:id="rId10"/>
    <p:sldId id="494" r:id="rId11"/>
    <p:sldId id="495" r:id="rId12"/>
    <p:sldId id="496" r:id="rId13"/>
  </p:sldIdLst>
  <p:sldSz cx="9144000" cy="6858000" type="screen4x3"/>
  <p:notesSz cx="6794500" cy="100076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9900"/>
    <a:srgbClr val="F9840F"/>
    <a:srgbClr val="0000CC"/>
    <a:srgbClr val="FFCC00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6"/>
    </p:cViewPr>
  </p:sorterViewPr>
  <p:notesViewPr>
    <p:cSldViewPr>
      <p:cViewPr varScale="1">
        <p:scale>
          <a:sx n="76" d="100"/>
          <a:sy n="76" d="100"/>
        </p:scale>
        <p:origin x="-1596" y="-90"/>
      </p:cViewPr>
      <p:guideLst>
        <p:guide orient="horz" pos="3152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297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723438"/>
            <a:ext cx="2895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83D616BD-9BD1-461E-BDF2-8038BA24BA3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978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7713"/>
            <a:ext cx="5005388" cy="3754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52975"/>
            <a:ext cx="49784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47250"/>
            <a:ext cx="29448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747250"/>
            <a:ext cx="29448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3C9F2A1D-35EB-4BE5-8C3C-B75215CB4AE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511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 txBox="1">
            <a:spLocks noGrp="1" noChangeArrowheads="1"/>
          </p:cNvSpPr>
          <p:nvPr/>
        </p:nvSpPr>
        <p:spPr bwMode="auto">
          <a:xfrm>
            <a:off x="3849688" y="9740900"/>
            <a:ext cx="294481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4" tIns="45921" rIns="91844" bIns="45921" anchor="b">
            <a:spAutoFit/>
          </a:bodyPr>
          <a:lstStyle/>
          <a:p>
            <a:pPr algn="r" defTabSz="915988" eaLnBrk="0" hangingPunct="0">
              <a:spcBef>
                <a:spcPct val="50000"/>
              </a:spcBef>
            </a:pPr>
            <a:fld id="{302C5FE7-357F-4788-91C7-6D60FE95FD2D}" type="slidenum">
              <a:rPr lang="sv-SE" sz="1100" b="0">
                <a:solidFill>
                  <a:schemeClr val="tx1"/>
                </a:solidFill>
                <a:latin typeface="Times New Roman" pitchFamily="18" charset="0"/>
              </a:rPr>
              <a:pPr algn="r" defTabSz="915988" eaLnBrk="0" hangingPunct="0">
                <a:spcBef>
                  <a:spcPct val="50000"/>
                </a:spcBef>
              </a:pPr>
              <a:t>1</a:t>
            </a:fld>
            <a:endParaRPr lang="sv-SE" sz="11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2975"/>
            <a:ext cx="4978400" cy="274638"/>
          </a:xfrm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srgbClr val="4F81BD"/>
              </a:buClr>
            </a:pPr>
            <a:fld id="{4BDAA050-16E5-4C4F-9FA5-09993E2286C6}" type="slidenum">
              <a:rPr lang="sv-SE">
                <a:solidFill>
                  <a:prstClr val="black"/>
                </a:solidFill>
              </a:rPr>
              <a:pPr>
                <a:buClr>
                  <a:srgbClr val="4F81BD"/>
                </a:buClr>
              </a:pPr>
              <a:t>5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9300"/>
            <a:ext cx="5003800" cy="3752850"/>
          </a:xfrm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336" y="4753530"/>
            <a:ext cx="4979829" cy="277411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xfrm>
            <a:off x="908050" y="4752975"/>
            <a:ext cx="4978400" cy="274638"/>
          </a:xfrm>
          <a:noFill/>
          <a:ln/>
        </p:spPr>
        <p:txBody>
          <a:bodyPr/>
          <a:lstStyle/>
          <a:p>
            <a:endParaRPr lang="is-IS" b="1" smtClean="0">
              <a:latin typeface="Times New Roman" pitchFamily="18" charset="0"/>
              <a:ea typeface="ＭＳ Ｐゴシック"/>
            </a:endParaRPr>
          </a:p>
        </p:txBody>
      </p:sp>
      <p:sp>
        <p:nvSpPr>
          <p:cNvPr id="48131" name="Slide Number Placeholder 3"/>
          <p:cNvSpPr txBox="1">
            <a:spLocks noGrp="1"/>
          </p:cNvSpPr>
          <p:nvPr/>
        </p:nvSpPr>
        <p:spPr bwMode="auto">
          <a:xfrm>
            <a:off x="3849688" y="9744075"/>
            <a:ext cx="294481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9" tIns="45924" rIns="91849" bIns="45924" anchor="b">
            <a:spAutoFit/>
          </a:bodyPr>
          <a:lstStyle/>
          <a:p>
            <a:pPr algn="r" defTabSz="917575" eaLnBrk="0" hangingPunct="0">
              <a:spcBef>
                <a:spcPct val="50000"/>
              </a:spcBef>
            </a:pPr>
            <a:fld id="{8C7AF442-F7F2-4DDB-8E40-EB14A440A691}" type="slidenum">
              <a:rPr lang="sv-SE" sz="1100" b="0">
                <a:solidFill>
                  <a:schemeClr val="tx1"/>
                </a:solidFill>
                <a:latin typeface="Times New Roman" pitchFamily="18" charset="0"/>
              </a:rPr>
              <a:pPr algn="r" defTabSz="917575" eaLnBrk="0" hangingPunct="0">
                <a:spcBef>
                  <a:spcPct val="50000"/>
                </a:spcBef>
              </a:pPr>
              <a:t>6</a:t>
            </a:fld>
            <a:endParaRPr lang="sv-SE" sz="11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89660-99BB-48D0-B87A-10F5099A31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52AA3-2846-42EF-99D3-438A44CEC96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33375"/>
            <a:ext cx="2058988" cy="5797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29325" cy="5797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914E8-7B84-43C3-9994-99640E52D0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33375"/>
            <a:ext cx="8240713" cy="5797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B51F9-CA13-4AF3-98B1-76E213DFDE5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3066-A7F6-4329-89EA-45D79E5E5F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2392A-EF76-450C-A34F-D29B4733210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40AF0-E587-4F54-98E9-12014058A1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3C57A-29C1-4866-822A-DFEFB0FC3AA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5E166-F91F-4D4F-85A6-7EC1204D2E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C774-E061-4AAD-956E-6F299BF267D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7C805-DF68-40D0-9D21-369CBC20F3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C436F-216C-44DE-AA9D-50906EFB996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0899D-CB62-4A2F-B6EA-D313143C809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F79B-7E42-4E61-9F2C-F412E8DEE49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1C63B-6322-4118-8108-04E1ADFFB85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EC7AE-E11A-42DA-B913-66C63D7D017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88C-7469-41A7-AE3F-401BC77FB612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653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93260-20D5-4797-B8D4-33B4470EC6DC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633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7D1BE-5528-4F57-A770-62667E554824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11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3FE8B-46F4-4B51-8047-DAD6B5D097BF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73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75874-84B0-456C-82FE-2C221AB01393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09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2D17B-9FA8-49B1-97B4-1CEBAF5D2E9A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47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1B57E-0BCD-46B0-8900-09AE0D8535C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BA001-43D2-48A7-A2E1-0337B09C2C1C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417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68A99-5716-4155-8C8E-0449C24AF50B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275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03DD3-2606-49D0-A349-C393409C4058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369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45B2E-82B7-4497-A1D7-526A8055D69F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23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25C32-3378-4627-8132-F4633ABA90AC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8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63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63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33F4E-B774-4B08-AC4B-71C221CCC1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DA146-935D-4A87-B7EB-AA4B6EC1CC3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34DC2-64EF-42BD-AB54-D56E4798505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B029-822B-47D9-B873-1292D4526B3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19843-5D6C-4AC6-8FCF-88D27DBA89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C6802-D35A-45BD-A7D5-B5A06524A1E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 noChangeArrowheads="1"/>
          </p:cNvPicPr>
          <p:nvPr userDrawn="1"/>
        </p:nvPicPr>
        <p:blipFill>
          <a:blip r:embed="rId14">
            <a:lum bright="70000" contrast="-70000"/>
          </a:blip>
          <a:srcRect/>
          <a:stretch>
            <a:fillRect/>
          </a:stretch>
        </p:blipFill>
        <p:spPr bwMode="auto">
          <a:xfrm>
            <a:off x="971550" y="188913"/>
            <a:ext cx="7632700" cy="610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1882775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000099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000099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2345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93D0650-7DC5-4985-9910-8634E1ED918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234505" name="Line 9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>
              <a:latin typeface="Garamond" charset="0"/>
              <a:ea typeface="ＭＳ Ｐゴシック" charset="0"/>
            </a:endParaRPr>
          </a:p>
        </p:txBody>
      </p:sp>
      <p:pic>
        <p:nvPicPr>
          <p:cNvPr id="1033" name="Picture 1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39750" y="333375"/>
            <a:ext cx="137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30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6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/>
          <p:cNvPicPr>
            <a:picLocks noChangeAspect="1" noChangeArrowheads="1"/>
          </p:cNvPicPr>
          <p:nvPr userDrawn="1"/>
        </p:nvPicPr>
        <p:blipFill>
          <a:blip r:embed="rId13">
            <a:lum bright="50000" contrast="-70000"/>
          </a:blip>
          <a:srcRect/>
          <a:stretch>
            <a:fillRect/>
          </a:stretch>
        </p:blipFill>
        <p:spPr bwMode="auto">
          <a:xfrm>
            <a:off x="0" y="-17145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098675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>
                <a:solidFill>
                  <a:srgbClr val="0000FF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B4C9A46-3A62-45A8-B898-FC2B4322BDB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70" name="Picture 7"/>
          <p:cNvPicPr>
            <a:picLocks noChangeAspect="1" noChangeArrowheads="1"/>
          </p:cNvPicPr>
          <p:nvPr userDrawn="1"/>
        </p:nvPicPr>
        <p:blipFill>
          <a:blip r:embed="rId13">
            <a:lum bright="5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207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858000"/>
            <a:ext cx="2098675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600">
                <a:latin typeface="Garamond" pitchFamily="18" charset="0"/>
              </a:defRPr>
            </a:lvl1pPr>
          </a:lstStyle>
          <a:p>
            <a:r>
              <a:rPr lang="sv-SE" b="0" smtClean="0">
                <a:solidFill>
                  <a:srgbClr val="000000"/>
                </a:solidFill>
                <a:ea typeface="+mn-ea"/>
              </a:rPr>
              <a:t>GSDI12 Singapore October 2010/Owe Palmér</a:t>
            </a:r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858000"/>
            <a:ext cx="2895600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600" b="1">
                <a:solidFill>
                  <a:srgbClr val="000099"/>
                </a:solidFill>
                <a:latin typeface="Garamond" pitchFamily="18" charset="0"/>
              </a:defRPr>
            </a:lvl1pPr>
          </a:lstStyle>
          <a:p>
            <a:r>
              <a:rPr lang="sv-SE" smtClean="0">
                <a:ea typeface="+mn-ea"/>
              </a:rPr>
              <a:t>www.gitbarents.com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858000"/>
            <a:ext cx="2133600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fld id="{F0E39D76-40FE-44BE-97B9-9BA0B0D1187D}" type="slidenum">
              <a:rPr lang="sv-SE" b="0" smtClean="0">
                <a:solidFill>
                  <a:srgbClr val="000000"/>
                </a:solidFill>
                <a:ea typeface="+mn-ea"/>
              </a:rPr>
              <a:pPr/>
              <a:t>‹#›</a:t>
            </a:fld>
            <a:endParaRPr lang="sv-SE" b="0" smtClean="0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697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  <p:sp>
        <p:nvSpPr>
          <p:cNvPr id="91138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551BC-47E8-4E34-AC99-7A3282A51362}" type="slidenum">
              <a:rPr lang="sv-SE"/>
              <a:pPr>
                <a:defRPr/>
              </a:pPr>
              <a:t>1</a:t>
            </a:fld>
            <a:endParaRPr lang="sv-SE"/>
          </a:p>
        </p:txBody>
      </p:sp>
      <p:sp>
        <p:nvSpPr>
          <p:cNvPr id="9114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C6D3733-77DE-453E-80D2-B15ACE6EFFF2}" type="slidenum">
              <a:rPr lang="sv-SE" sz="1200" b="0">
                <a:solidFill>
                  <a:schemeClr val="tx1"/>
                </a:solidFill>
              </a:rPr>
              <a:pPr algn="r"/>
              <a:t>1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91141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A7FA80-1006-4B12-A960-8A00BE88457E}" type="slidenum">
              <a:rPr lang="sv-SE" sz="1200" b="0">
                <a:solidFill>
                  <a:schemeClr val="tx1"/>
                </a:solidFill>
              </a:rPr>
              <a:pPr algn="r"/>
              <a:t>1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91142" name="Rectangle 12"/>
          <p:cNvSpPr>
            <a:spLocks noChangeArrowheads="1"/>
          </p:cNvSpPr>
          <p:nvPr/>
        </p:nvSpPr>
        <p:spPr bwMode="auto">
          <a:xfrm>
            <a:off x="539750" y="1484313"/>
            <a:ext cx="8351838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600" tIns="10800" rIns="914400" bIns="0" anchor="b"/>
          <a:lstStyle/>
          <a:p>
            <a:pPr lvl="1" algn="ctr">
              <a:spcBef>
                <a:spcPts val="1200"/>
              </a:spcBef>
              <a:spcAft>
                <a:spcPts val="300"/>
              </a:spcAft>
            </a:pPr>
            <a:r>
              <a:rPr lang="en-GB" sz="2400" dirty="0">
                <a:solidFill>
                  <a:srgbClr val="000099"/>
                </a:solidFill>
                <a:latin typeface="Arial Black" pitchFamily="34" charset="0"/>
              </a:rPr>
              <a:t>The Arctic Spatial Data Infrastructure </a:t>
            </a:r>
          </a:p>
          <a:p>
            <a:pPr lvl="1" algn="ctr">
              <a:spcBef>
                <a:spcPts val="1200"/>
              </a:spcBef>
              <a:spcAft>
                <a:spcPts val="300"/>
              </a:spcAft>
            </a:pPr>
            <a:r>
              <a:rPr lang="en-GB" sz="2400" dirty="0">
                <a:solidFill>
                  <a:srgbClr val="000099"/>
                </a:solidFill>
                <a:latin typeface="Arial Black" pitchFamily="34" charset="0"/>
              </a:rPr>
              <a:t>(Arctic SDI)</a:t>
            </a:r>
          </a:p>
          <a:p>
            <a:pPr lvl="1" algn="ctr">
              <a:spcBef>
                <a:spcPts val="1200"/>
              </a:spcBef>
              <a:spcAft>
                <a:spcPts val="300"/>
              </a:spcAft>
            </a:pPr>
            <a:r>
              <a:rPr lang="en-GB" sz="2000" dirty="0">
                <a:solidFill>
                  <a:srgbClr val="000099"/>
                </a:solidFill>
                <a:latin typeface="Arial Black" pitchFamily="34" charset="0"/>
              </a:rPr>
              <a:t>– Project </a:t>
            </a:r>
            <a:r>
              <a:rPr lang="en-GB" sz="2000" dirty="0" smtClean="0">
                <a:solidFill>
                  <a:srgbClr val="000099"/>
                </a:solidFill>
                <a:latin typeface="Arial Black" pitchFamily="34" charset="0"/>
              </a:rPr>
              <a:t>Plan (four appendices) </a:t>
            </a:r>
            <a:r>
              <a:rPr lang="en-GB" sz="2000" dirty="0">
                <a:solidFill>
                  <a:srgbClr val="000099"/>
                </a:solidFill>
                <a:latin typeface="Arial Black" pitchFamily="34" charset="0"/>
              </a:rPr>
              <a:t>–</a:t>
            </a:r>
          </a:p>
          <a:p>
            <a:pPr lvl="1" algn="ctr">
              <a:spcBef>
                <a:spcPts val="1200"/>
              </a:spcBef>
              <a:spcAft>
                <a:spcPts val="300"/>
              </a:spcAft>
            </a:pPr>
            <a:r>
              <a:rPr lang="en-GB" sz="1800" b="0" dirty="0">
                <a:solidFill>
                  <a:srgbClr val="000099"/>
                </a:solidFill>
                <a:latin typeface="Arial" charset="0"/>
              </a:rPr>
              <a:t>www.</a:t>
            </a:r>
            <a:r>
              <a:rPr lang="nb-NO" sz="1800" b="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GB" sz="1800" b="0" dirty="0">
                <a:solidFill>
                  <a:srgbClr val="000099"/>
                </a:solidFill>
                <a:latin typeface="Arial" charset="0"/>
              </a:rPr>
              <a:t>arctic-sdi.org</a:t>
            </a:r>
          </a:p>
          <a:p>
            <a:pPr algn="r"/>
            <a:r>
              <a:rPr lang="sv-SE" sz="1800" b="0" i="1" dirty="0" smtClean="0">
                <a:solidFill>
                  <a:srgbClr val="000099"/>
                </a:solidFill>
                <a:latin typeface="Arial" charset="0"/>
              </a:rPr>
              <a:t>(Project Plan is Appendix </a:t>
            </a:r>
            <a:r>
              <a:rPr lang="sv-SE" sz="1800" b="0" i="1" dirty="0" err="1" smtClean="0">
                <a:solidFill>
                  <a:srgbClr val="000099"/>
                </a:solidFill>
                <a:latin typeface="Arial" charset="0"/>
              </a:rPr>
              <a:t>to</a:t>
            </a:r>
            <a:r>
              <a:rPr lang="sv-SE" sz="1800" b="0" i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sv-SE" sz="1800" b="0" i="1" dirty="0" err="1" smtClean="0">
                <a:solidFill>
                  <a:srgbClr val="000099"/>
                </a:solidFill>
                <a:latin typeface="Arial" charset="0"/>
              </a:rPr>
              <a:t>MoU</a:t>
            </a:r>
            <a:r>
              <a:rPr lang="sv-SE" sz="1800" b="0" i="1" dirty="0" smtClean="0">
                <a:solidFill>
                  <a:srgbClr val="000099"/>
                </a:solidFill>
                <a:latin typeface="Arial" charset="0"/>
              </a:rPr>
              <a:t>)</a:t>
            </a:r>
            <a:endParaRPr lang="sv-SE" sz="1800" b="0" i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1143" name="Rectangle 25"/>
          <p:cNvSpPr>
            <a:spLocks noChangeArrowheads="1"/>
          </p:cNvSpPr>
          <p:nvPr/>
        </p:nvSpPr>
        <p:spPr bwMode="auto">
          <a:xfrm>
            <a:off x="0" y="301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1144" name="Rectangle 28"/>
          <p:cNvSpPr>
            <a:spLocks noChangeArrowheads="1"/>
          </p:cNvSpPr>
          <p:nvPr/>
        </p:nvSpPr>
        <p:spPr bwMode="auto">
          <a:xfrm>
            <a:off x="6949003" y="473502"/>
            <a:ext cx="18901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eaLnBrk="0" hangingPunct="0"/>
            <a:endParaRPr lang="en-GB" dirty="0">
              <a:solidFill>
                <a:srgbClr val="808080"/>
              </a:solidFill>
              <a:latin typeface="Calibri" pitchFamily="34" charset="0"/>
            </a:endParaRPr>
          </a:p>
          <a:p>
            <a:pPr algn="r" eaLnBrk="0" hangingPunct="0"/>
            <a:r>
              <a:rPr lang="en-GB" dirty="0" smtClean="0">
                <a:solidFill>
                  <a:srgbClr val="808080"/>
                </a:solidFill>
                <a:latin typeface="Calibri" pitchFamily="34" charset="0"/>
              </a:rPr>
              <a:t>September</a:t>
            </a:r>
            <a:r>
              <a:rPr lang="en-GB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n-GB" dirty="0" smtClean="0">
                <a:solidFill>
                  <a:srgbClr val="808080"/>
                </a:solidFill>
                <a:latin typeface="Calibri" pitchFamily="34" charset="0"/>
              </a:rPr>
              <a:t>25</a:t>
            </a:r>
            <a:r>
              <a:rPr lang="en-GB" dirty="0" smtClean="0">
                <a:solidFill>
                  <a:srgbClr val="808080"/>
                </a:solidFill>
                <a:latin typeface="Calibri" pitchFamily="34" charset="0"/>
              </a:rPr>
              <a:t>, </a:t>
            </a:r>
            <a:r>
              <a:rPr lang="en-GB" dirty="0" smtClean="0">
                <a:solidFill>
                  <a:srgbClr val="808080"/>
                </a:solidFill>
                <a:latin typeface="Calibri" pitchFamily="34" charset="0"/>
              </a:rPr>
              <a:t>2012</a:t>
            </a:r>
            <a:endParaRPr lang="sv-SE" sz="800" dirty="0"/>
          </a:p>
          <a:p>
            <a:pPr algn="r" eaLnBrk="0" hangingPunct="0"/>
            <a:r>
              <a:rPr lang="en-GB" dirty="0">
                <a:solidFill>
                  <a:srgbClr val="808080"/>
                </a:solidFill>
                <a:latin typeface="Calibri" pitchFamily="34" charset="0"/>
              </a:rPr>
              <a:t>Version </a:t>
            </a:r>
            <a:r>
              <a:rPr lang="en-GB" dirty="0" smtClean="0">
                <a:solidFill>
                  <a:srgbClr val="808080"/>
                </a:solidFill>
                <a:latin typeface="Calibri" pitchFamily="34" charset="0"/>
              </a:rPr>
              <a:t>1.98</a:t>
            </a:r>
            <a:endParaRPr lang="en-GB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91145" name="Picture 29" descr="flag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4581525"/>
            <a:ext cx="56657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6" name="Rectangle 30"/>
          <p:cNvSpPr>
            <a:spLocks noChangeArrowheads="1"/>
          </p:cNvSpPr>
          <p:nvPr/>
        </p:nvSpPr>
        <p:spPr bwMode="auto">
          <a:xfrm>
            <a:off x="1547813" y="5300663"/>
            <a:ext cx="6369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v-SE" sz="1400" b="0" dirty="0">
                <a:solidFill>
                  <a:srgbClr val="7F7F7F"/>
                </a:solidFill>
                <a:latin typeface="Times New Roman" pitchFamily="18" charset="0"/>
              </a:rPr>
              <a:t>Palmér O, Skedsmo M, Gudmundsson M, Finnbogadóttir E.L.,  Barry T, Ursin H, </a:t>
            </a:r>
            <a:r>
              <a:rPr lang="sv-SE" sz="1400" b="0" dirty="0" err="1">
                <a:solidFill>
                  <a:srgbClr val="7F7F7F"/>
                </a:solidFill>
                <a:latin typeface="Times New Roman" pitchFamily="18" charset="0"/>
              </a:rPr>
              <a:t>Thaulow</a:t>
            </a:r>
            <a:r>
              <a:rPr lang="sv-SE" sz="1400" b="0" dirty="0">
                <a:solidFill>
                  <a:srgbClr val="7F7F7F"/>
                </a:solidFill>
                <a:latin typeface="Times New Roman" pitchFamily="18" charset="0"/>
              </a:rPr>
              <a:t> I., </a:t>
            </a:r>
            <a:r>
              <a:rPr lang="sv-SE" sz="1400" b="0" dirty="0" err="1">
                <a:solidFill>
                  <a:srgbClr val="7F7F7F"/>
                </a:solidFill>
                <a:latin typeface="Times New Roman" pitchFamily="18" charset="0"/>
              </a:rPr>
              <a:t>Obinyakov</a:t>
            </a:r>
            <a:r>
              <a:rPr lang="sv-SE" sz="1400" b="0" dirty="0">
                <a:solidFill>
                  <a:srgbClr val="7F7F7F"/>
                </a:solidFill>
                <a:latin typeface="Times New Roman" pitchFamily="18" charset="0"/>
              </a:rPr>
              <a:t> V, </a:t>
            </a:r>
            <a:r>
              <a:rPr lang="sv-SE" sz="1400" b="0" dirty="0" err="1">
                <a:solidFill>
                  <a:srgbClr val="7F7F7F"/>
                </a:solidFill>
                <a:latin typeface="Times New Roman" pitchFamily="18" charset="0"/>
              </a:rPr>
              <a:t>Nebert</a:t>
            </a:r>
            <a:r>
              <a:rPr lang="sv-SE" sz="1400" b="0" dirty="0">
                <a:solidFill>
                  <a:srgbClr val="7F7F7F"/>
                </a:solidFill>
                <a:latin typeface="Times New Roman" pitchFamily="18" charset="0"/>
              </a:rPr>
              <a:t> D, O</a:t>
            </a:r>
            <a:r>
              <a:rPr lang="ja-JP" altLang="sv-SE" sz="1400" b="0" dirty="0">
                <a:solidFill>
                  <a:srgbClr val="7F7F7F"/>
                </a:solidFill>
                <a:latin typeface="Times New Roman" pitchFamily="18" charset="0"/>
              </a:rPr>
              <a:t>’</a:t>
            </a:r>
            <a:r>
              <a:rPr lang="sv-SE" altLang="ja-JP" sz="1400" b="0" dirty="0">
                <a:solidFill>
                  <a:srgbClr val="7F7F7F"/>
                </a:solidFill>
                <a:latin typeface="Times New Roman" pitchFamily="18" charset="0"/>
              </a:rPr>
              <a:t>Brien D, Hartmann J.P.W.</a:t>
            </a:r>
          </a:p>
          <a:p>
            <a:endParaRPr lang="sv-SE" sz="1000" b="0" dirty="0">
              <a:latin typeface="Times New Roman" pitchFamily="18" charset="0"/>
            </a:endParaRPr>
          </a:p>
          <a:p>
            <a:endParaRPr lang="sv-SE" sz="1000" b="0" dirty="0">
              <a:latin typeface="Times New Roman" pitchFamily="18" charset="0"/>
            </a:endParaRPr>
          </a:p>
          <a:p>
            <a:endParaRPr lang="sv-SE" sz="1000" b="0" dirty="0">
              <a:latin typeface="Times New Roman" pitchFamily="18" charset="0"/>
            </a:endParaRPr>
          </a:p>
          <a:p>
            <a:pPr algn="ctr"/>
            <a:r>
              <a:rPr lang="sv-SE" dirty="0" smtClean="0"/>
              <a:t>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9BDE4-74E5-4FA5-B347-34863B9A9EB9}" type="slidenum">
              <a:rPr lang="sv-SE"/>
              <a:pPr>
                <a:defRPr/>
              </a:pPr>
              <a:t>10</a:t>
            </a:fld>
            <a:endParaRPr lang="sv-SE"/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30D82123-41C6-4D80-8F28-96FA8432B043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10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103430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DB9982-EC4B-4260-A96A-2D79337CE7AC}" type="slidenum">
              <a:rPr lang="sv-SE" sz="1200" b="0">
                <a:solidFill>
                  <a:schemeClr val="tx1"/>
                </a:solidFill>
              </a:rPr>
              <a:pPr algn="r"/>
              <a:t>10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755576" y="3013502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0099"/>
                </a:solidFill>
              </a:rPr>
              <a:t>For activities </a:t>
            </a:r>
            <a:r>
              <a:rPr lang="en-GB" sz="2400" dirty="0">
                <a:solidFill>
                  <a:srgbClr val="000099"/>
                </a:solidFill>
              </a:rPr>
              <a:t>within each work package including outputs, indicators, responsibility, estimated time schedule and status as of </a:t>
            </a:r>
            <a:r>
              <a:rPr lang="en-GB" sz="2400" dirty="0" smtClean="0">
                <a:solidFill>
                  <a:srgbClr val="000099"/>
                </a:solidFill>
              </a:rPr>
              <a:t>today – please refer to the updated document, Appendix 4.</a:t>
            </a:r>
          </a:p>
          <a:p>
            <a:endParaRPr lang="en-GB" sz="2400" dirty="0">
              <a:solidFill>
                <a:srgbClr val="000099"/>
              </a:solidFill>
            </a:endParaRPr>
          </a:p>
          <a:p>
            <a:r>
              <a:rPr lang="en-GB" sz="2400" i="1" dirty="0" smtClean="0">
                <a:solidFill>
                  <a:srgbClr val="000099"/>
                </a:solidFill>
              </a:rPr>
              <a:t>Please note, that according to the time schedule in the Work Flow, the Project ends up in February 2013. Is this realistic?</a:t>
            </a:r>
            <a:endParaRPr lang="sv-SE" sz="2400" i="1" dirty="0">
              <a:solidFill>
                <a:srgbClr val="000099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78056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www.arctic-sdi.org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CB029-822B-47D9-B873-1292D4526B30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45" y="1052736"/>
            <a:ext cx="7442480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42526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www.arctic-sdi.org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CB029-822B-47D9-B873-1292D4526B30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84" y="980728"/>
            <a:ext cx="8012650" cy="4320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40423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www.arctic-sdi.org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CB029-822B-47D9-B873-1292D4526B30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683568" y="1052736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>
                <a:solidFill>
                  <a:srgbClr val="000099"/>
                </a:solidFill>
              </a:rPr>
              <a:t>Appendices</a:t>
            </a:r>
            <a:endParaRPr lang="sv-SE" sz="2400" u="sng" dirty="0">
              <a:solidFill>
                <a:srgbClr val="000099"/>
              </a:solidFill>
            </a:endParaRPr>
          </a:p>
          <a:p>
            <a:r>
              <a:rPr lang="en-GB" sz="2400" dirty="0">
                <a:solidFill>
                  <a:srgbClr val="000099"/>
                </a:solidFill>
              </a:rPr>
              <a:t>For detailed understanding of this Project Plan, please also take part of the four </a:t>
            </a:r>
            <a:r>
              <a:rPr lang="en-GB" sz="2400" i="1" dirty="0">
                <a:solidFill>
                  <a:srgbClr val="000099"/>
                </a:solidFill>
              </a:rPr>
              <a:t>Appendices</a:t>
            </a:r>
            <a:r>
              <a:rPr lang="en-GB" sz="2400" i="1" dirty="0" smtClean="0">
                <a:solidFill>
                  <a:srgbClr val="000099"/>
                </a:solidFill>
              </a:rPr>
              <a:t>:</a:t>
            </a:r>
          </a:p>
          <a:p>
            <a:endParaRPr lang="sv-SE" sz="2400" dirty="0">
              <a:solidFill>
                <a:srgbClr val="000099"/>
              </a:solidFill>
            </a:endParaRPr>
          </a:p>
          <a:p>
            <a:pPr lvl="0"/>
            <a:r>
              <a:rPr lang="en-GB" sz="2400" i="1" u="sng" dirty="0">
                <a:solidFill>
                  <a:srgbClr val="000099"/>
                </a:solidFill>
              </a:rPr>
              <a:t>Appendix 1:</a:t>
            </a:r>
            <a:r>
              <a:rPr lang="en-GB" sz="2400" dirty="0">
                <a:solidFill>
                  <a:srgbClr val="000099"/>
                </a:solidFill>
              </a:rPr>
              <a:t> Arctic SDI Board - Terms of Reference,  May 18, 2012</a:t>
            </a:r>
            <a:endParaRPr lang="sv-SE" sz="2400" dirty="0">
              <a:solidFill>
                <a:srgbClr val="000099"/>
              </a:solidFill>
            </a:endParaRPr>
          </a:p>
          <a:p>
            <a:pPr lvl="0"/>
            <a:r>
              <a:rPr lang="en-GB" sz="2400" i="1" u="sng" dirty="0">
                <a:solidFill>
                  <a:srgbClr val="000099"/>
                </a:solidFill>
              </a:rPr>
              <a:t>Appendix 2:</a:t>
            </a:r>
            <a:r>
              <a:rPr lang="en-GB" sz="2400" dirty="0">
                <a:solidFill>
                  <a:srgbClr val="000099"/>
                </a:solidFill>
              </a:rPr>
              <a:t> Arctic SDI Steering Committee - Terms of Reference,  June, 2012.</a:t>
            </a:r>
            <a:endParaRPr lang="sv-SE" sz="2400" dirty="0">
              <a:solidFill>
                <a:srgbClr val="000099"/>
              </a:solidFill>
            </a:endParaRPr>
          </a:p>
          <a:p>
            <a:pPr lvl="0"/>
            <a:r>
              <a:rPr lang="en-GB" sz="2400" i="1" u="sng" dirty="0">
                <a:solidFill>
                  <a:srgbClr val="000099"/>
                </a:solidFill>
              </a:rPr>
              <a:t>Appendix 3:</a:t>
            </a:r>
            <a:r>
              <a:rPr lang="en-GB" sz="2400" dirty="0">
                <a:solidFill>
                  <a:srgbClr val="000099"/>
                </a:solidFill>
              </a:rPr>
              <a:t> Arctic SDI Working Groups - Terms of Reference,  August, 2012.</a:t>
            </a:r>
            <a:endParaRPr lang="sv-SE" sz="2400" dirty="0">
              <a:solidFill>
                <a:srgbClr val="000099"/>
              </a:solidFill>
            </a:endParaRPr>
          </a:p>
          <a:p>
            <a:pPr lvl="0"/>
            <a:r>
              <a:rPr lang="en-GB" sz="2400" i="1" u="sng" dirty="0">
                <a:solidFill>
                  <a:srgbClr val="000099"/>
                </a:solidFill>
              </a:rPr>
              <a:t>Appendix 4:</a:t>
            </a:r>
            <a:r>
              <a:rPr lang="en-GB" sz="2400" dirty="0">
                <a:solidFill>
                  <a:srgbClr val="000099"/>
                </a:solidFill>
              </a:rPr>
              <a:t> The Arctic SDI Work Flow,  March 15, 2012.</a:t>
            </a:r>
            <a:endParaRPr lang="sv-SE" sz="2400" dirty="0">
              <a:solidFill>
                <a:srgbClr val="0000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37424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rgbClr val="000000"/>
                </a:solidFill>
              </a:rPr>
              <a:t>Updated February 2012</a:t>
            </a:r>
          </a:p>
        </p:txBody>
      </p:sp>
      <p:sp>
        <p:nvSpPr>
          <p:cNvPr id="72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www.arctic-sdi.org</a:t>
            </a:r>
          </a:p>
        </p:txBody>
      </p:sp>
      <p:sp>
        <p:nvSpPr>
          <p:cNvPr id="73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325-A48D-49D5-B75D-BA9674F860A5}" type="slidenum">
              <a:rPr lang="sv-SE">
                <a:solidFill>
                  <a:srgbClr val="000000"/>
                </a:solidFill>
              </a:rPr>
              <a:pPr/>
              <a:t>5</a:t>
            </a:fld>
            <a:endParaRPr lang="sv-SE">
              <a:solidFill>
                <a:srgbClr val="000000"/>
              </a:solidFill>
            </a:endParaRPr>
          </a:p>
        </p:txBody>
      </p:sp>
      <p:grpSp>
        <p:nvGrpSpPr>
          <p:cNvPr id="323586" name="Group 2"/>
          <p:cNvGrpSpPr>
            <a:grpSpLocks/>
          </p:cNvGrpSpPr>
          <p:nvPr/>
        </p:nvGrpSpPr>
        <p:grpSpPr bwMode="auto">
          <a:xfrm>
            <a:off x="323850" y="260350"/>
            <a:ext cx="8640763" cy="6337300"/>
            <a:chOff x="204" y="164"/>
            <a:chExt cx="5443" cy="3992"/>
          </a:xfrm>
        </p:grpSpPr>
        <p:sp>
          <p:nvSpPr>
            <p:cNvPr id="323587" name="Rectangle 3"/>
            <p:cNvSpPr>
              <a:spLocks noChangeArrowheads="1"/>
            </p:cNvSpPr>
            <p:nvPr/>
          </p:nvSpPr>
          <p:spPr bwMode="auto">
            <a:xfrm>
              <a:off x="219" y="2597"/>
              <a:ext cx="1114" cy="77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88" name="Rectangle 4"/>
            <p:cNvSpPr>
              <a:spLocks noChangeArrowheads="1"/>
            </p:cNvSpPr>
            <p:nvPr/>
          </p:nvSpPr>
          <p:spPr bwMode="auto">
            <a:xfrm>
              <a:off x="1372" y="164"/>
              <a:ext cx="3173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3200" smtClean="0">
                  <a:solidFill>
                    <a:srgbClr val="000099"/>
                  </a:solidFill>
                  <a:ea typeface="+mn-ea"/>
                </a:rPr>
                <a:t>Arctic SDI web-mapping</a:t>
              </a:r>
            </a:p>
            <a:p>
              <a:pPr algn="ctr"/>
              <a:r>
                <a:rPr lang="en-GB" sz="3200" smtClean="0">
                  <a:solidFill>
                    <a:srgbClr val="000099"/>
                  </a:solidFill>
                  <a:ea typeface="+mn-ea"/>
                </a:rPr>
                <a:t>service infrastructure</a:t>
              </a:r>
              <a:endParaRPr lang="sv-SE" sz="3200" smtClean="0">
                <a:solidFill>
                  <a:srgbClr val="000099"/>
                </a:solidFill>
                <a:ea typeface="+mn-ea"/>
              </a:endParaRPr>
            </a:p>
          </p:txBody>
        </p:sp>
        <p:sp>
          <p:nvSpPr>
            <p:cNvPr id="323589" name="Rectangle 5"/>
            <p:cNvSpPr>
              <a:spLocks noChangeArrowheads="1"/>
            </p:cNvSpPr>
            <p:nvPr/>
          </p:nvSpPr>
          <p:spPr bwMode="auto">
            <a:xfrm>
              <a:off x="1372" y="2597"/>
              <a:ext cx="4275" cy="77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0" name="Rectangle 6"/>
            <p:cNvSpPr>
              <a:spLocks noChangeArrowheads="1"/>
            </p:cNvSpPr>
            <p:nvPr/>
          </p:nvSpPr>
          <p:spPr bwMode="auto">
            <a:xfrm>
              <a:off x="1920" y="2744"/>
              <a:ext cx="500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1" name="Rectangle 7"/>
            <p:cNvSpPr>
              <a:spLocks noChangeArrowheads="1"/>
            </p:cNvSpPr>
            <p:nvPr/>
          </p:nvSpPr>
          <p:spPr bwMode="auto">
            <a:xfrm>
              <a:off x="2446" y="2744"/>
              <a:ext cx="500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2" name="Rectangle 8"/>
            <p:cNvSpPr>
              <a:spLocks noChangeArrowheads="1"/>
            </p:cNvSpPr>
            <p:nvPr/>
          </p:nvSpPr>
          <p:spPr bwMode="auto">
            <a:xfrm>
              <a:off x="2974" y="2744"/>
              <a:ext cx="500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3" name="Rectangle 9"/>
            <p:cNvSpPr>
              <a:spLocks noChangeArrowheads="1"/>
            </p:cNvSpPr>
            <p:nvPr/>
          </p:nvSpPr>
          <p:spPr bwMode="auto">
            <a:xfrm>
              <a:off x="3503" y="2744"/>
              <a:ext cx="500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4" name="Rectangle 10"/>
            <p:cNvSpPr>
              <a:spLocks noChangeArrowheads="1"/>
            </p:cNvSpPr>
            <p:nvPr/>
          </p:nvSpPr>
          <p:spPr bwMode="auto">
            <a:xfrm>
              <a:off x="4032" y="2744"/>
              <a:ext cx="501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5" name="Rectangle 11"/>
            <p:cNvSpPr>
              <a:spLocks noChangeArrowheads="1"/>
            </p:cNvSpPr>
            <p:nvPr/>
          </p:nvSpPr>
          <p:spPr bwMode="auto">
            <a:xfrm>
              <a:off x="4565" y="2744"/>
              <a:ext cx="500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6" name="Rectangle 12"/>
            <p:cNvSpPr>
              <a:spLocks noChangeArrowheads="1"/>
            </p:cNvSpPr>
            <p:nvPr/>
          </p:nvSpPr>
          <p:spPr bwMode="auto">
            <a:xfrm>
              <a:off x="5103" y="2744"/>
              <a:ext cx="500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7" name="Rectangle 13"/>
            <p:cNvSpPr>
              <a:spLocks noChangeArrowheads="1"/>
            </p:cNvSpPr>
            <p:nvPr/>
          </p:nvSpPr>
          <p:spPr bwMode="auto">
            <a:xfrm>
              <a:off x="975" y="2196"/>
              <a:ext cx="4672" cy="27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8" name="Rectangle 14"/>
            <p:cNvSpPr>
              <a:spLocks noChangeArrowheads="1"/>
            </p:cNvSpPr>
            <p:nvPr/>
          </p:nvSpPr>
          <p:spPr bwMode="auto">
            <a:xfrm>
              <a:off x="1372" y="3418"/>
              <a:ext cx="4266" cy="73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599" name="AutoShape 15"/>
            <p:cNvSpPr>
              <a:spLocks noChangeAspect="1" noChangeArrowheads="1"/>
            </p:cNvSpPr>
            <p:nvPr/>
          </p:nvSpPr>
          <p:spPr bwMode="auto">
            <a:xfrm>
              <a:off x="1939" y="3623"/>
              <a:ext cx="452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Finland</a:t>
              </a:r>
            </a:p>
          </p:txBody>
        </p:sp>
        <p:sp>
          <p:nvSpPr>
            <p:cNvPr id="323600" name="AutoShape 16"/>
            <p:cNvSpPr>
              <a:spLocks noChangeAspect="1" noChangeArrowheads="1"/>
            </p:cNvSpPr>
            <p:nvPr/>
          </p:nvSpPr>
          <p:spPr bwMode="auto">
            <a:xfrm>
              <a:off x="2984" y="3623"/>
              <a:ext cx="449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Norway</a:t>
              </a:r>
            </a:p>
          </p:txBody>
        </p:sp>
        <p:sp>
          <p:nvSpPr>
            <p:cNvPr id="323601" name="AutoShape 17"/>
            <p:cNvSpPr>
              <a:spLocks noChangeAspect="1" noChangeArrowheads="1"/>
            </p:cNvSpPr>
            <p:nvPr/>
          </p:nvSpPr>
          <p:spPr bwMode="auto">
            <a:xfrm>
              <a:off x="1416" y="3623"/>
              <a:ext cx="451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Russia</a:t>
              </a:r>
            </a:p>
          </p:txBody>
        </p:sp>
        <p:sp>
          <p:nvSpPr>
            <p:cNvPr id="323602" name="AutoShape 18"/>
            <p:cNvSpPr>
              <a:spLocks noChangeAspect="1" noChangeArrowheads="1"/>
            </p:cNvSpPr>
            <p:nvPr/>
          </p:nvSpPr>
          <p:spPr bwMode="auto">
            <a:xfrm>
              <a:off x="3505" y="3623"/>
              <a:ext cx="450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Iceland</a:t>
              </a:r>
            </a:p>
          </p:txBody>
        </p:sp>
        <p:sp>
          <p:nvSpPr>
            <p:cNvPr id="323603" name="AutoShape 19"/>
            <p:cNvSpPr>
              <a:spLocks noChangeAspect="1" noChangeArrowheads="1"/>
            </p:cNvSpPr>
            <p:nvPr/>
          </p:nvSpPr>
          <p:spPr bwMode="auto">
            <a:xfrm>
              <a:off x="2463" y="3623"/>
              <a:ext cx="449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Sweden</a:t>
              </a:r>
            </a:p>
          </p:txBody>
        </p:sp>
        <p:sp>
          <p:nvSpPr>
            <p:cNvPr id="323604" name="AutoShape 20"/>
            <p:cNvSpPr>
              <a:spLocks noChangeAspect="1" noChangeArrowheads="1"/>
            </p:cNvSpPr>
            <p:nvPr/>
          </p:nvSpPr>
          <p:spPr bwMode="auto">
            <a:xfrm>
              <a:off x="4027" y="3623"/>
              <a:ext cx="449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2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Denmark</a:t>
              </a:r>
            </a:p>
            <a:p>
              <a:pPr algn="ctr" eaLnBrk="0" hangingPunct="0"/>
              <a:r>
                <a:rPr kumimoji="1" lang="en-GB" sz="12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Greenland</a:t>
              </a:r>
            </a:p>
          </p:txBody>
        </p:sp>
        <p:sp>
          <p:nvSpPr>
            <p:cNvPr id="323605" name="AutoShape 21"/>
            <p:cNvSpPr>
              <a:spLocks noChangeAspect="1" noChangeArrowheads="1"/>
            </p:cNvSpPr>
            <p:nvPr/>
          </p:nvSpPr>
          <p:spPr bwMode="auto">
            <a:xfrm>
              <a:off x="4548" y="3623"/>
              <a:ext cx="449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Canada</a:t>
              </a:r>
            </a:p>
          </p:txBody>
        </p:sp>
        <p:sp>
          <p:nvSpPr>
            <p:cNvPr id="323606" name="AutoShape 22"/>
            <p:cNvSpPr>
              <a:spLocks noChangeAspect="1" noChangeArrowheads="1"/>
            </p:cNvSpPr>
            <p:nvPr/>
          </p:nvSpPr>
          <p:spPr bwMode="auto">
            <a:xfrm>
              <a:off x="5069" y="3623"/>
              <a:ext cx="449" cy="259"/>
            </a:xfrm>
            <a:prstGeom prst="flowChartMagneticDisk">
              <a:avLst/>
            </a:prstGeom>
            <a:gradFill rotWithShape="1">
              <a:gsLst>
                <a:gs pos="0">
                  <a:srgbClr val="CCFFCC">
                    <a:gamma/>
                    <a:shade val="46275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kumimoji="1"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USA</a:t>
              </a:r>
            </a:p>
          </p:txBody>
        </p:sp>
        <p:sp>
          <p:nvSpPr>
            <p:cNvPr id="323607" name="Text Box 23"/>
            <p:cNvSpPr txBox="1">
              <a:spLocks noChangeArrowheads="1"/>
            </p:cNvSpPr>
            <p:nvPr/>
          </p:nvSpPr>
          <p:spPr bwMode="auto">
            <a:xfrm>
              <a:off x="1900" y="3941"/>
              <a:ext cx="2998" cy="19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National Mapping Organisations</a:t>
              </a:r>
            </a:p>
          </p:txBody>
        </p:sp>
        <p:sp>
          <p:nvSpPr>
            <p:cNvPr id="323608" name="Rectangle 24"/>
            <p:cNvSpPr>
              <a:spLocks noChangeArrowheads="1"/>
            </p:cNvSpPr>
            <p:nvPr/>
          </p:nvSpPr>
          <p:spPr bwMode="auto">
            <a:xfrm>
              <a:off x="219" y="3418"/>
              <a:ext cx="1114" cy="73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09" name="Text Box 25"/>
            <p:cNvSpPr txBox="1">
              <a:spLocks noChangeArrowheads="1"/>
            </p:cNvSpPr>
            <p:nvPr/>
          </p:nvSpPr>
          <p:spPr bwMode="auto">
            <a:xfrm>
              <a:off x="226" y="3877"/>
              <a:ext cx="1102" cy="26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Other Data Providers</a:t>
              </a:r>
            </a:p>
          </p:txBody>
        </p:sp>
        <p:grpSp>
          <p:nvGrpSpPr>
            <p:cNvPr id="323610" name="Group 26"/>
            <p:cNvGrpSpPr>
              <a:grpSpLocks/>
            </p:cNvGrpSpPr>
            <p:nvPr/>
          </p:nvGrpSpPr>
          <p:grpSpPr bwMode="auto">
            <a:xfrm>
              <a:off x="402" y="3636"/>
              <a:ext cx="661" cy="263"/>
              <a:chOff x="1519" y="1389"/>
              <a:chExt cx="680" cy="273"/>
            </a:xfrm>
          </p:grpSpPr>
          <p:sp>
            <p:nvSpPr>
              <p:cNvPr id="323611" name="AutoShape 27"/>
              <p:cNvSpPr>
                <a:spLocks noChangeAspect="1" noChangeArrowheads="1"/>
              </p:cNvSpPr>
              <p:nvPr/>
            </p:nvSpPr>
            <p:spPr bwMode="auto">
              <a:xfrm>
                <a:off x="1519" y="1525"/>
                <a:ext cx="272" cy="137"/>
              </a:xfrm>
              <a:prstGeom prst="flowChartMagneticDisk">
                <a:avLst/>
              </a:prstGeom>
              <a:gradFill rotWithShape="1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kumimoji="1" lang="en-GB" sz="1200" smtClean="0">
                  <a:solidFill>
                    <a:srgbClr val="000099"/>
                  </a:solidFill>
                  <a:latin typeface="Arial" pitchFamily="34" charset="0"/>
                  <a:ea typeface="+mn-ea"/>
                </a:endParaRPr>
              </a:p>
            </p:txBody>
          </p:sp>
          <p:sp>
            <p:nvSpPr>
              <p:cNvPr id="323612" name="AutoShape 28"/>
              <p:cNvSpPr>
                <a:spLocks noChangeAspect="1" noChangeArrowheads="1"/>
              </p:cNvSpPr>
              <p:nvPr/>
            </p:nvSpPr>
            <p:spPr bwMode="auto">
              <a:xfrm>
                <a:off x="1655" y="1480"/>
                <a:ext cx="272" cy="137"/>
              </a:xfrm>
              <a:prstGeom prst="flowChartMagneticDisk">
                <a:avLst/>
              </a:prstGeom>
              <a:gradFill rotWithShape="1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kumimoji="1" lang="en-GB" sz="1200" smtClean="0">
                  <a:solidFill>
                    <a:srgbClr val="000099"/>
                  </a:solidFill>
                  <a:latin typeface="Arial" pitchFamily="34" charset="0"/>
                  <a:ea typeface="+mn-ea"/>
                </a:endParaRPr>
              </a:p>
            </p:txBody>
          </p:sp>
          <p:sp>
            <p:nvSpPr>
              <p:cNvPr id="323613" name="AutoShape 29"/>
              <p:cNvSpPr>
                <a:spLocks noChangeAspect="1" noChangeArrowheads="1"/>
              </p:cNvSpPr>
              <p:nvPr/>
            </p:nvSpPr>
            <p:spPr bwMode="auto">
              <a:xfrm>
                <a:off x="1791" y="1434"/>
                <a:ext cx="272" cy="137"/>
              </a:xfrm>
              <a:prstGeom prst="flowChartMagneticDisk">
                <a:avLst/>
              </a:prstGeom>
              <a:gradFill rotWithShape="1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kumimoji="1" lang="en-GB" sz="1200" smtClean="0">
                  <a:solidFill>
                    <a:srgbClr val="000099"/>
                  </a:solidFill>
                  <a:latin typeface="Arial" pitchFamily="34" charset="0"/>
                  <a:ea typeface="+mn-ea"/>
                </a:endParaRPr>
              </a:p>
            </p:txBody>
          </p:sp>
          <p:sp>
            <p:nvSpPr>
              <p:cNvPr id="323614" name="AutoShape 30"/>
              <p:cNvSpPr>
                <a:spLocks noChangeAspect="1" noChangeArrowheads="1"/>
              </p:cNvSpPr>
              <p:nvPr/>
            </p:nvSpPr>
            <p:spPr bwMode="auto">
              <a:xfrm>
                <a:off x="1927" y="1389"/>
                <a:ext cx="272" cy="137"/>
              </a:xfrm>
              <a:prstGeom prst="flowChartMagneticDisk">
                <a:avLst/>
              </a:prstGeom>
              <a:gradFill rotWithShape="1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kumimoji="1" lang="en-GB" sz="1200" smtClean="0">
                  <a:solidFill>
                    <a:srgbClr val="000099"/>
                  </a:solidFill>
                  <a:latin typeface="Arial" pitchFamily="34" charset="0"/>
                  <a:ea typeface="+mn-ea"/>
                </a:endParaRPr>
              </a:p>
            </p:txBody>
          </p:sp>
        </p:grpSp>
        <p:sp>
          <p:nvSpPr>
            <p:cNvPr id="323615" name="Rectangle 31"/>
            <p:cNvSpPr>
              <a:spLocks noChangeArrowheads="1"/>
            </p:cNvSpPr>
            <p:nvPr/>
          </p:nvSpPr>
          <p:spPr bwMode="auto">
            <a:xfrm>
              <a:off x="226" y="1423"/>
              <a:ext cx="5421" cy="27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16" name="Text Box 32"/>
            <p:cNvSpPr txBox="1">
              <a:spLocks noChangeArrowheads="1"/>
            </p:cNvSpPr>
            <p:nvPr/>
          </p:nvSpPr>
          <p:spPr bwMode="auto">
            <a:xfrm>
              <a:off x="931" y="1465"/>
              <a:ext cx="4099" cy="21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Geoportal and Applications</a:t>
              </a:r>
              <a:endParaRPr lang="en-GB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17" name="Line 33"/>
            <p:cNvSpPr>
              <a:spLocks noChangeShapeType="1"/>
            </p:cNvSpPr>
            <p:nvPr/>
          </p:nvSpPr>
          <p:spPr bwMode="auto">
            <a:xfrm flipV="1">
              <a:off x="1636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pic>
          <p:nvPicPr>
            <p:cNvPr id="323618" name="Picture 34" descr="COMP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5" y="845"/>
              <a:ext cx="510" cy="327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sp>
          <p:nvSpPr>
            <p:cNvPr id="323619" name="Text Box 35"/>
            <p:cNvSpPr txBox="1">
              <a:spLocks noChangeArrowheads="1"/>
            </p:cNvSpPr>
            <p:nvPr/>
          </p:nvSpPr>
          <p:spPr bwMode="auto">
            <a:xfrm>
              <a:off x="2121" y="2239"/>
              <a:ext cx="1851" cy="15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GeoRights Management</a:t>
              </a:r>
            </a:p>
          </p:txBody>
        </p:sp>
        <p:pic>
          <p:nvPicPr>
            <p:cNvPr id="323620" name="Picture 36" descr="COMP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932"/>
              <a:ext cx="510" cy="32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sp>
          <p:nvSpPr>
            <p:cNvPr id="323621" name="Line 37"/>
            <p:cNvSpPr>
              <a:spLocks noChangeShapeType="1"/>
            </p:cNvSpPr>
            <p:nvPr/>
          </p:nvSpPr>
          <p:spPr bwMode="auto">
            <a:xfrm flipH="1">
              <a:off x="3179" y="1280"/>
              <a:ext cx="0" cy="1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pic>
          <p:nvPicPr>
            <p:cNvPr id="323622" name="Picture 38" descr="COMP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3" y="801"/>
              <a:ext cx="510" cy="32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sp>
          <p:nvSpPr>
            <p:cNvPr id="323623" name="Line 39"/>
            <p:cNvSpPr>
              <a:spLocks noChangeShapeType="1"/>
            </p:cNvSpPr>
            <p:nvPr/>
          </p:nvSpPr>
          <p:spPr bwMode="auto">
            <a:xfrm flipV="1">
              <a:off x="799" y="1551"/>
              <a:ext cx="0" cy="61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24" name="Line 40"/>
            <p:cNvSpPr>
              <a:spLocks noChangeShapeType="1"/>
            </p:cNvSpPr>
            <p:nvPr/>
          </p:nvSpPr>
          <p:spPr bwMode="auto">
            <a:xfrm>
              <a:off x="711" y="2457"/>
              <a:ext cx="0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25" name="Line 41"/>
            <p:cNvSpPr>
              <a:spLocks noChangeShapeType="1"/>
            </p:cNvSpPr>
            <p:nvPr/>
          </p:nvSpPr>
          <p:spPr bwMode="auto">
            <a:xfrm flipV="1">
              <a:off x="711" y="1682"/>
              <a:ext cx="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26" name="Line 42"/>
            <p:cNvSpPr>
              <a:spLocks noChangeShapeType="1"/>
            </p:cNvSpPr>
            <p:nvPr/>
          </p:nvSpPr>
          <p:spPr bwMode="auto">
            <a:xfrm>
              <a:off x="2870" y="2544"/>
              <a:ext cx="0" cy="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27" name="Line 43"/>
            <p:cNvSpPr>
              <a:spLocks noChangeShapeType="1"/>
            </p:cNvSpPr>
            <p:nvPr/>
          </p:nvSpPr>
          <p:spPr bwMode="auto">
            <a:xfrm flipH="1" flipV="1">
              <a:off x="2870" y="1672"/>
              <a:ext cx="10" cy="5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28" name="Line 44"/>
            <p:cNvSpPr>
              <a:spLocks noChangeShapeType="1"/>
            </p:cNvSpPr>
            <p:nvPr/>
          </p:nvSpPr>
          <p:spPr bwMode="auto">
            <a:xfrm>
              <a:off x="2870" y="2282"/>
              <a:ext cx="0" cy="2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29" name="Rectangle 45"/>
            <p:cNvSpPr>
              <a:spLocks noChangeArrowheads="1"/>
            </p:cNvSpPr>
            <p:nvPr/>
          </p:nvSpPr>
          <p:spPr bwMode="auto">
            <a:xfrm>
              <a:off x="219" y="2196"/>
              <a:ext cx="704" cy="27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0" name="Text Box 46"/>
            <p:cNvSpPr txBox="1">
              <a:spLocks noChangeArrowheads="1"/>
            </p:cNvSpPr>
            <p:nvPr/>
          </p:nvSpPr>
          <p:spPr bwMode="auto">
            <a:xfrm>
              <a:off x="270" y="2239"/>
              <a:ext cx="617" cy="15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GeoRM</a:t>
              </a:r>
            </a:p>
          </p:txBody>
        </p:sp>
        <p:sp>
          <p:nvSpPr>
            <p:cNvPr id="323631" name="Line 47"/>
            <p:cNvSpPr>
              <a:spLocks noChangeShapeType="1"/>
            </p:cNvSpPr>
            <p:nvPr/>
          </p:nvSpPr>
          <p:spPr bwMode="auto">
            <a:xfrm>
              <a:off x="711" y="2196"/>
              <a:ext cx="0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2" name="Line 48"/>
            <p:cNvSpPr>
              <a:spLocks noChangeShapeType="1"/>
            </p:cNvSpPr>
            <p:nvPr/>
          </p:nvSpPr>
          <p:spPr bwMode="auto">
            <a:xfrm flipV="1">
              <a:off x="1151" y="1672"/>
              <a:ext cx="0" cy="5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3" name="Line 49"/>
            <p:cNvSpPr>
              <a:spLocks noChangeShapeType="1"/>
            </p:cNvSpPr>
            <p:nvPr/>
          </p:nvSpPr>
          <p:spPr bwMode="auto">
            <a:xfrm>
              <a:off x="1151" y="2196"/>
              <a:ext cx="0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4" name="Line 50"/>
            <p:cNvSpPr>
              <a:spLocks noChangeShapeType="1"/>
            </p:cNvSpPr>
            <p:nvPr/>
          </p:nvSpPr>
          <p:spPr bwMode="auto">
            <a:xfrm flipH="1">
              <a:off x="1019" y="2806"/>
              <a:ext cx="1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5" name="Line 51"/>
            <p:cNvSpPr>
              <a:spLocks noChangeShapeType="1"/>
            </p:cNvSpPr>
            <p:nvPr/>
          </p:nvSpPr>
          <p:spPr bwMode="auto">
            <a:xfrm>
              <a:off x="1151" y="2457"/>
              <a:ext cx="0" cy="3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6" name="Rectangle 52"/>
            <p:cNvSpPr>
              <a:spLocks noChangeArrowheads="1"/>
            </p:cNvSpPr>
            <p:nvPr/>
          </p:nvSpPr>
          <p:spPr bwMode="auto">
            <a:xfrm>
              <a:off x="519" y="2754"/>
              <a:ext cx="500" cy="32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7" name="Rectangle 53"/>
            <p:cNvSpPr>
              <a:spLocks noChangeArrowheads="1"/>
            </p:cNvSpPr>
            <p:nvPr/>
          </p:nvSpPr>
          <p:spPr bwMode="auto">
            <a:xfrm>
              <a:off x="475" y="2710"/>
              <a:ext cx="500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8" name="Rectangle 54"/>
            <p:cNvSpPr>
              <a:spLocks noChangeArrowheads="1"/>
            </p:cNvSpPr>
            <p:nvPr/>
          </p:nvSpPr>
          <p:spPr bwMode="auto">
            <a:xfrm>
              <a:off x="430" y="2666"/>
              <a:ext cx="501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39" name="Line 55"/>
            <p:cNvSpPr>
              <a:spLocks noChangeShapeType="1"/>
            </p:cNvSpPr>
            <p:nvPr/>
          </p:nvSpPr>
          <p:spPr bwMode="auto">
            <a:xfrm flipV="1">
              <a:off x="799" y="3076"/>
              <a:ext cx="0" cy="6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0" name="Text Box 56"/>
            <p:cNvSpPr txBox="1">
              <a:spLocks noChangeArrowheads="1"/>
            </p:cNvSpPr>
            <p:nvPr/>
          </p:nvSpPr>
          <p:spPr bwMode="auto">
            <a:xfrm>
              <a:off x="314" y="3418"/>
              <a:ext cx="969" cy="15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Thematic Data</a:t>
              </a:r>
            </a:p>
          </p:txBody>
        </p:sp>
        <p:sp>
          <p:nvSpPr>
            <p:cNvPr id="323641" name="Text Box 57"/>
            <p:cNvSpPr txBox="1">
              <a:spLocks noChangeArrowheads="1"/>
            </p:cNvSpPr>
            <p:nvPr/>
          </p:nvSpPr>
          <p:spPr bwMode="auto">
            <a:xfrm>
              <a:off x="402" y="3152"/>
              <a:ext cx="838" cy="14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FF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 layers</a:t>
              </a:r>
              <a:endParaRPr lang="en-GB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2" name="AutoShape 58"/>
            <p:cNvSpPr>
              <a:spLocks noChangeArrowheads="1"/>
            </p:cNvSpPr>
            <p:nvPr/>
          </p:nvSpPr>
          <p:spPr bwMode="auto">
            <a:xfrm>
              <a:off x="204" y="1759"/>
              <a:ext cx="5443" cy="392"/>
            </a:xfrm>
            <a:prstGeom prst="leftRightArrow">
              <a:avLst>
                <a:gd name="adj1" fmla="val 38389"/>
                <a:gd name="adj2" fmla="val 115003"/>
              </a:avLst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3" name="Rectangle 59"/>
            <p:cNvSpPr>
              <a:spLocks noChangeArrowheads="1"/>
            </p:cNvSpPr>
            <p:nvPr/>
          </p:nvSpPr>
          <p:spPr bwMode="auto">
            <a:xfrm>
              <a:off x="1395" y="2744"/>
              <a:ext cx="501" cy="32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400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Services</a:t>
              </a:r>
              <a:endParaRPr lang="en-GB" sz="2400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4" name="Line 60"/>
            <p:cNvSpPr>
              <a:spLocks noChangeShapeType="1"/>
            </p:cNvSpPr>
            <p:nvPr/>
          </p:nvSpPr>
          <p:spPr bwMode="auto">
            <a:xfrm flipV="1">
              <a:off x="2166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5" name="Line 61"/>
            <p:cNvSpPr>
              <a:spLocks noChangeShapeType="1"/>
            </p:cNvSpPr>
            <p:nvPr/>
          </p:nvSpPr>
          <p:spPr bwMode="auto">
            <a:xfrm flipV="1">
              <a:off x="2694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6" name="Line 62"/>
            <p:cNvSpPr>
              <a:spLocks noChangeShapeType="1"/>
            </p:cNvSpPr>
            <p:nvPr/>
          </p:nvSpPr>
          <p:spPr bwMode="auto">
            <a:xfrm flipV="1">
              <a:off x="3223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7" name="Line 63"/>
            <p:cNvSpPr>
              <a:spLocks noChangeShapeType="1"/>
            </p:cNvSpPr>
            <p:nvPr/>
          </p:nvSpPr>
          <p:spPr bwMode="auto">
            <a:xfrm flipV="1">
              <a:off x="3751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8" name="Line 64"/>
            <p:cNvSpPr>
              <a:spLocks noChangeShapeType="1"/>
            </p:cNvSpPr>
            <p:nvPr/>
          </p:nvSpPr>
          <p:spPr bwMode="auto">
            <a:xfrm flipV="1">
              <a:off x="4809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49" name="Line 65"/>
            <p:cNvSpPr>
              <a:spLocks noChangeShapeType="1"/>
            </p:cNvSpPr>
            <p:nvPr/>
          </p:nvSpPr>
          <p:spPr bwMode="auto">
            <a:xfrm flipV="1">
              <a:off x="5338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50" name="Text Box 66"/>
            <p:cNvSpPr txBox="1">
              <a:spLocks noChangeArrowheads="1"/>
            </p:cNvSpPr>
            <p:nvPr/>
          </p:nvSpPr>
          <p:spPr bwMode="auto">
            <a:xfrm>
              <a:off x="2209" y="3418"/>
              <a:ext cx="2301" cy="15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National reference data</a:t>
              </a:r>
              <a:endParaRPr lang="en-GB" smtClean="0">
                <a:solidFill>
                  <a:srgbClr val="000099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51" name="Line 67"/>
            <p:cNvSpPr>
              <a:spLocks noChangeShapeType="1"/>
            </p:cNvSpPr>
            <p:nvPr/>
          </p:nvSpPr>
          <p:spPr bwMode="auto">
            <a:xfrm flipV="1">
              <a:off x="4281" y="3067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endParaRPr lang="sv-SE" sz="2400" b="0" smtClean="0">
                <a:solidFill>
                  <a:srgbClr val="000000"/>
                </a:solidFill>
                <a:latin typeface="Arial" pitchFamily="34" charset="0"/>
                <a:ea typeface="+mn-ea"/>
              </a:endParaRPr>
            </a:p>
          </p:txBody>
        </p:sp>
        <p:sp>
          <p:nvSpPr>
            <p:cNvPr id="323652" name="Text Box 68"/>
            <p:cNvSpPr txBox="1">
              <a:spLocks noChangeArrowheads="1"/>
            </p:cNvSpPr>
            <p:nvPr/>
          </p:nvSpPr>
          <p:spPr bwMode="auto">
            <a:xfrm>
              <a:off x="2165" y="3152"/>
              <a:ext cx="2512" cy="15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Service layers</a:t>
              </a:r>
              <a:r>
                <a:rPr lang="en-GB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 based on open standards</a:t>
              </a:r>
            </a:p>
          </p:txBody>
        </p:sp>
        <p:sp>
          <p:nvSpPr>
            <p:cNvPr id="323653" name="Text Box 69"/>
            <p:cNvSpPr txBox="1">
              <a:spLocks noChangeArrowheads="1"/>
            </p:cNvSpPr>
            <p:nvPr/>
          </p:nvSpPr>
          <p:spPr bwMode="auto">
            <a:xfrm>
              <a:off x="2021" y="1858"/>
              <a:ext cx="193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u="sng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Transport Layer</a:t>
              </a:r>
              <a:r>
                <a:rPr lang="en-GB" smtClean="0">
                  <a:solidFill>
                    <a:srgbClr val="000099"/>
                  </a:solidFill>
                  <a:latin typeface="Arial" pitchFamily="34" charset="0"/>
                  <a:ea typeface="+mn-ea"/>
                </a:rPr>
                <a:t> (Internet)</a:t>
              </a:r>
            </a:p>
          </p:txBody>
        </p:sp>
        <p:sp>
          <p:nvSpPr>
            <p:cNvPr id="323654" name="Text Box 70"/>
            <p:cNvSpPr txBox="1">
              <a:spLocks noChangeArrowheads="1"/>
            </p:cNvSpPr>
            <p:nvPr/>
          </p:nvSpPr>
          <p:spPr bwMode="auto">
            <a:xfrm>
              <a:off x="4785" y="4020"/>
              <a:ext cx="77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buClr>
                  <a:srgbClr val="BBE0E3"/>
                </a:buClr>
                <a:buSzPct val="65000"/>
                <a:buFont typeface="Wingdings" pitchFamily="2" charset="2"/>
                <a:buChar char="n"/>
              </a:pPr>
              <a:r>
                <a:rPr lang="sv-SE" sz="900" b="0" smtClean="0">
                  <a:solidFill>
                    <a:srgbClr val="000000"/>
                  </a:solidFill>
                  <a:latin typeface="Arial" pitchFamily="34" charset="0"/>
                  <a:ea typeface="+mn-ea"/>
                </a:rPr>
                <a:t>20120209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39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1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B925458D-3AB5-4FB2-8617-5550ABEF670A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6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08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4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ADAA7629-ADE8-402C-BE7F-EC103952F105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6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10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2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851CFA96-5336-40BE-AACD-A848A36F0CE2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6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12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3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49332C7F-76EC-4967-9041-CC9B5A8214FC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6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14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8F81537E-C651-49D4-BA94-8921027B50C4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6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79613" y="0"/>
            <a:ext cx="7164387" cy="1139825"/>
          </a:xfrm>
        </p:spPr>
        <p:txBody>
          <a:bodyPr/>
          <a:lstStyle/>
          <a:p>
            <a:pPr>
              <a:defRPr/>
            </a:pPr>
            <a:r>
              <a:rPr lang="is-IS" sz="38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Project Organisation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2484438" y="4508500"/>
            <a:ext cx="3803650" cy="5461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FAA26D3D-D897-4be2-8F04-BA451C77F1D7}"/>
          </a:extLst>
        </p:spPr>
        <p:txBody>
          <a:bodyPr anchor="b"/>
          <a:lstStyle/>
          <a:p>
            <a:pPr algn="ctr">
              <a:defRPr/>
            </a:pPr>
            <a:r>
              <a:rPr lang="sv-SE">
                <a:solidFill>
                  <a:srgbClr val="000099"/>
                </a:solidFill>
                <a:ea typeface="ＭＳ Ｐゴシック" pitchFamily="34" charset="-128"/>
                <a:cs typeface="+mn-cs"/>
              </a:rPr>
              <a:t>www.arctic-sdi.org</a:t>
            </a:r>
          </a:p>
        </p:txBody>
      </p:sp>
      <p:sp>
        <p:nvSpPr>
          <p:cNvPr id="47118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564FB5-B481-4787-AB3E-E825780CD364}" type="slidenum">
              <a:rPr lang="sv-SE" sz="1200" b="0">
                <a:solidFill>
                  <a:schemeClr val="tx1"/>
                </a:solidFill>
              </a:rPr>
              <a:pPr algn="r"/>
              <a:t>6</a:t>
            </a:fld>
            <a:endParaRPr lang="sv-SE" sz="1200" b="0">
              <a:solidFill>
                <a:schemeClr val="tx1"/>
              </a:solidFill>
            </a:endParaRPr>
          </a:p>
        </p:txBody>
      </p:sp>
      <p:cxnSp>
        <p:nvCxnSpPr>
          <p:cNvPr id="47119" name="AutoShape 28"/>
          <p:cNvCxnSpPr>
            <a:cxnSpLocks noChangeShapeType="1"/>
          </p:cNvCxnSpPr>
          <p:nvPr/>
        </p:nvCxnSpPr>
        <p:spPr bwMode="auto">
          <a:xfrm>
            <a:off x="4435475" y="3714750"/>
            <a:ext cx="895350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sp>
        <p:nvSpPr>
          <p:cNvPr id="47120" name="Up Arrow 27"/>
          <p:cNvSpPr>
            <a:spLocks noChangeArrowheads="1"/>
          </p:cNvSpPr>
          <p:nvPr/>
        </p:nvSpPr>
        <p:spPr bwMode="auto">
          <a:xfrm>
            <a:off x="4724400" y="1762125"/>
            <a:ext cx="627063" cy="85725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is-IS"/>
          </a:p>
        </p:txBody>
      </p:sp>
      <p:sp>
        <p:nvSpPr>
          <p:cNvPr id="47121" name="Rectangle 11"/>
          <p:cNvSpPr>
            <a:spLocks noChangeArrowheads="1"/>
          </p:cNvSpPr>
          <p:nvPr/>
        </p:nvSpPr>
        <p:spPr bwMode="auto">
          <a:xfrm>
            <a:off x="1116013" y="765175"/>
            <a:ext cx="6524625" cy="5111750"/>
          </a:xfrm>
          <a:prstGeom prst="rect">
            <a:avLst/>
          </a:prstGeom>
          <a:gradFill rotWithShape="1">
            <a:gsLst>
              <a:gs pos="0">
                <a:srgbClr val="959595"/>
              </a:gs>
              <a:gs pos="50000">
                <a:srgbClr val="D6D6D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" name="AutoShape 26"/>
          <p:cNvSpPr>
            <a:spLocks noChangeArrowheads="1"/>
          </p:cNvSpPr>
          <p:nvPr/>
        </p:nvSpPr>
        <p:spPr bwMode="auto">
          <a:xfrm>
            <a:off x="3838576" y="4835525"/>
            <a:ext cx="1503362" cy="862012"/>
          </a:xfrm>
          <a:prstGeom prst="flowChartAlternateProcess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AWG</a:t>
            </a: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Administrative</a:t>
            </a: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Working Group</a:t>
            </a:r>
          </a:p>
          <a:p>
            <a:pPr algn="ctr">
              <a:defRPr/>
            </a:pP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(Data Access Terms)</a:t>
            </a:r>
            <a:endParaRPr lang="en-GB" sz="900" b="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>
              <a:defRPr/>
            </a:pPr>
            <a:endParaRPr lang="en-US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5825354" y="1871272"/>
            <a:ext cx="1637094" cy="1020797"/>
          </a:xfrm>
          <a:prstGeom prst="flowChartAlternateProcess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GB" sz="12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Advisory Group</a:t>
            </a:r>
          </a:p>
          <a:p>
            <a:pPr algn="ctr">
              <a:defRPr/>
            </a:pPr>
            <a:r>
              <a:rPr lang="en-GB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(acknowledged professionals)</a:t>
            </a:r>
          </a:p>
          <a:p>
            <a:pPr>
              <a:defRPr/>
            </a:pPr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r>
              <a:rPr lang="en-US" sz="1000">
                <a:solidFill>
                  <a:schemeClr val="tx1"/>
                </a:solidFill>
                <a:latin typeface="Arial" charset="0"/>
              </a:rPr>
              <a:t>Support &amp; Marketing</a:t>
            </a:r>
          </a:p>
        </p:txBody>
      </p:sp>
      <p:sp>
        <p:nvSpPr>
          <p:cNvPr id="35" name="AutoShape 27"/>
          <p:cNvSpPr>
            <a:spLocks noChangeArrowheads="1"/>
          </p:cNvSpPr>
          <p:nvPr/>
        </p:nvSpPr>
        <p:spPr bwMode="auto">
          <a:xfrm>
            <a:off x="1535112" y="4834701"/>
            <a:ext cx="1500188" cy="881649"/>
          </a:xfrm>
          <a:prstGeom prst="flowChartAlternateProcess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TWG</a:t>
            </a:r>
          </a:p>
          <a:p>
            <a:pPr algn="ctr">
              <a:defRPr/>
            </a:pPr>
            <a:endParaRPr lang="en-US" sz="140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Technical</a:t>
            </a: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Working Group</a:t>
            </a:r>
          </a:p>
          <a:p>
            <a:pPr algn="ctr">
              <a:defRPr/>
            </a:pPr>
            <a:endParaRPr lang="en-GB" sz="120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>
              <a:defRPr/>
            </a:pPr>
            <a:endParaRPr lang="en-US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31" name="Line 20"/>
          <p:cNvSpPr>
            <a:spLocks noChangeShapeType="1"/>
          </p:cNvSpPr>
          <p:nvPr/>
        </p:nvSpPr>
        <p:spPr bwMode="auto">
          <a:xfrm>
            <a:off x="1476375" y="4221163"/>
            <a:ext cx="6007100" cy="0"/>
          </a:xfrm>
          <a:prstGeom prst="line">
            <a:avLst/>
          </a:prstGeom>
          <a:noFill/>
          <a:ln w="9525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cxnSp>
        <p:nvCxnSpPr>
          <p:cNvPr id="1036" name="AutoShape 16"/>
          <p:cNvCxnSpPr>
            <a:cxnSpLocks noChangeShapeType="1"/>
          </p:cNvCxnSpPr>
          <p:nvPr/>
        </p:nvCxnSpPr>
        <p:spPr bwMode="auto">
          <a:xfrm>
            <a:off x="4030663" y="3070225"/>
            <a:ext cx="1841500" cy="560388"/>
          </a:xfrm>
          <a:prstGeom prst="bentConnector3">
            <a:avLst>
              <a:gd name="adj1" fmla="val 49912"/>
            </a:avLst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</p:cxnSp>
      <p:cxnSp>
        <p:nvCxnSpPr>
          <p:cNvPr id="1037" name="AutoShape 24"/>
          <p:cNvCxnSpPr>
            <a:cxnSpLocks noChangeShapeType="1"/>
          </p:cNvCxnSpPr>
          <p:nvPr/>
        </p:nvCxnSpPr>
        <p:spPr bwMode="auto">
          <a:xfrm flipV="1">
            <a:off x="4067175" y="2373313"/>
            <a:ext cx="1762125" cy="701675"/>
          </a:xfrm>
          <a:prstGeom prst="bentConnector3">
            <a:avLst>
              <a:gd name="adj1" fmla="val 49912"/>
            </a:avLst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</p:cxnSp>
      <p:cxnSp>
        <p:nvCxnSpPr>
          <p:cNvPr id="1039" name="AutoShape 17"/>
          <p:cNvCxnSpPr>
            <a:cxnSpLocks noChangeShapeType="1"/>
          </p:cNvCxnSpPr>
          <p:nvPr/>
        </p:nvCxnSpPr>
        <p:spPr bwMode="auto">
          <a:xfrm flipH="1">
            <a:off x="3348038" y="2133600"/>
            <a:ext cx="6350" cy="511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</p:cxn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1216025" y="1109663"/>
            <a:ext cx="1401763" cy="682625"/>
          </a:xfrm>
          <a:prstGeom prst="rect">
            <a:avLst/>
          </a:prstGeom>
          <a:noFill/>
          <a:ln>
            <a:noFill/>
          </a:ln>
          <a:extLst/>
        </p:spPr>
        <p:txBody>
          <a:bodyPr lIns="63617" tIns="31808" rIns="63617" bIns="31808"/>
          <a:lstStyle>
            <a:lvl1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ÇlÇr ñæí©" charset="0"/>
                <a:cs typeface="+mn-cs"/>
              </a:rPr>
              <a:t>Decision making bodies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1116013" y="4365625"/>
            <a:ext cx="1223962" cy="477838"/>
          </a:xfrm>
          <a:prstGeom prst="rect">
            <a:avLst/>
          </a:prstGeom>
          <a:noFill/>
          <a:ln>
            <a:noFill/>
          </a:ln>
          <a:extLst/>
        </p:spPr>
        <p:txBody>
          <a:bodyPr lIns="63617" tIns="31808" rIns="63617" bIns="31808"/>
          <a:lstStyle>
            <a:lvl1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ÇlÇr ñæí©" charset="0"/>
                <a:cs typeface="+mn-cs"/>
              </a:rPr>
              <a:t>Executive bodies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47137" name="Line 14"/>
          <p:cNvSpPr>
            <a:spLocks noChangeShapeType="1"/>
          </p:cNvSpPr>
          <p:nvPr/>
        </p:nvSpPr>
        <p:spPr bwMode="auto">
          <a:xfrm>
            <a:off x="5435600" y="1125538"/>
            <a:ext cx="0" cy="3887787"/>
          </a:xfrm>
          <a:prstGeom prst="line">
            <a:avLst/>
          </a:prstGeom>
          <a:noFill/>
          <a:ln w="9525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cxnSp>
        <p:nvCxnSpPr>
          <p:cNvPr id="1046" name="AutoShape 25"/>
          <p:cNvCxnSpPr>
            <a:cxnSpLocks noChangeShapeType="1"/>
          </p:cNvCxnSpPr>
          <p:nvPr/>
        </p:nvCxnSpPr>
        <p:spPr bwMode="auto">
          <a:xfrm flipV="1">
            <a:off x="2297113" y="4437063"/>
            <a:ext cx="1203325" cy="360362"/>
          </a:xfrm>
          <a:prstGeom prst="bentConnector3">
            <a:avLst>
              <a:gd name="adj1" fmla="val 921"/>
            </a:avLst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</p:cxnSp>
      <p:cxnSp>
        <p:nvCxnSpPr>
          <p:cNvPr id="121" name="Straight Connector 120"/>
          <p:cNvCxnSpPr/>
          <p:nvPr/>
        </p:nvCxnSpPr>
        <p:spPr bwMode="auto">
          <a:xfrm rot="16200000" flipH="1">
            <a:off x="2988469" y="4075907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34" name="Shape 133"/>
          <p:cNvCxnSpPr>
            <a:cxnSpLocks noChangeShapeType="1"/>
          </p:cNvCxnSpPr>
          <p:nvPr/>
        </p:nvCxnSpPr>
        <p:spPr bwMode="auto">
          <a:xfrm>
            <a:off x="3492500" y="4437063"/>
            <a:ext cx="1095375" cy="360362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</p:cxnSp>
      <p:sp>
        <p:nvSpPr>
          <p:cNvPr id="47141" name="Text Box 49"/>
          <p:cNvSpPr txBox="1">
            <a:spLocks noChangeArrowheads="1"/>
          </p:cNvSpPr>
          <p:nvPr/>
        </p:nvSpPr>
        <p:spPr bwMode="auto">
          <a:xfrm>
            <a:off x="5651500" y="4652963"/>
            <a:ext cx="32400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The Arctic SDI is a user driven project – input from AC Working Groups, IPY and other User Groups is of most importance</a:t>
            </a:r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auto">
          <a:xfrm>
            <a:off x="2617787" y="2456602"/>
            <a:ext cx="1500189" cy="1188365"/>
          </a:xfrm>
          <a:prstGeom prst="flowChartAlternateProces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Steering Committee</a:t>
            </a:r>
          </a:p>
          <a:p>
            <a:pPr algn="ctr">
              <a:defRPr/>
            </a:pPr>
            <a:r>
              <a:rPr lang="en-US" sz="1400" b="0">
                <a:solidFill>
                  <a:schemeClr val="tx1"/>
                </a:solidFill>
                <a:latin typeface="Arial" charset="0"/>
              </a:rPr>
              <a:t>Inkl. PMG</a:t>
            </a:r>
          </a:p>
          <a:p>
            <a:pPr algn="ctr">
              <a:defRPr/>
            </a:pPr>
            <a:endParaRPr lang="en-US" sz="900" b="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 algn="ctr">
              <a:defRPr/>
            </a:pP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(NMA’s ASDI Coordinators)</a:t>
            </a:r>
          </a:p>
        </p:txBody>
      </p:sp>
      <p:sp>
        <p:nvSpPr>
          <p:cNvPr id="34" name="AutoShape 22"/>
          <p:cNvSpPr>
            <a:spLocks noChangeArrowheads="1"/>
          </p:cNvSpPr>
          <p:nvPr/>
        </p:nvSpPr>
        <p:spPr bwMode="auto">
          <a:xfrm>
            <a:off x="5863627" y="3094852"/>
            <a:ext cx="1594801" cy="1031513"/>
          </a:xfrm>
          <a:prstGeom prst="flowChartAlternateProcess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en-US" sz="1200">
                <a:solidFill>
                  <a:schemeClr val="tx1"/>
                </a:solidFill>
                <a:latin typeface="Arial" charset="0"/>
                <a:ea typeface="ÇlÇr ñæí©"/>
                <a:cs typeface="ÇlÇr ñæí©"/>
              </a:rPr>
              <a:t>Reference group:</a:t>
            </a:r>
          </a:p>
          <a:p>
            <a:pPr algn="ctr"/>
            <a:r>
              <a:rPr lang="en-US" sz="1200">
                <a:solidFill>
                  <a:schemeClr val="tx1"/>
                </a:solidFill>
                <a:latin typeface="Arial" charset="0"/>
                <a:ea typeface="ÇlÇr ñæí©"/>
                <a:cs typeface="ÇlÇr ñæí©"/>
              </a:rPr>
              <a:t>Arctic council Liaison</a:t>
            </a:r>
          </a:p>
          <a:p>
            <a:pPr algn="ctr"/>
            <a:r>
              <a:rPr lang="en-US" sz="900" b="0">
                <a:solidFill>
                  <a:schemeClr val="tx1"/>
                </a:solidFill>
                <a:latin typeface="Arial" charset="0"/>
                <a:ea typeface="ÇlÇr ñæí©"/>
                <a:cs typeface="ÇlÇr ñæí©"/>
              </a:rPr>
              <a:t>CAFF WG</a:t>
            </a:r>
            <a:endParaRPr lang="en-GB" sz="900" b="0">
              <a:solidFill>
                <a:schemeClr val="tx1"/>
              </a:solidFill>
              <a:latin typeface="Arial" charset="0"/>
              <a:ea typeface="ÇlÇr ñæí©"/>
              <a:cs typeface="ÇlÇr ñæí©"/>
            </a:endParaRPr>
          </a:p>
          <a:p>
            <a:pPr algn="ctr"/>
            <a:endParaRPr lang="en-GB" sz="900" b="0">
              <a:solidFill>
                <a:srgbClr val="0000FF"/>
              </a:solidFill>
              <a:latin typeface="Arial" charset="0"/>
              <a:ea typeface="ÇlÇr ñæí©"/>
              <a:cs typeface="ÇlÇr ñæí©"/>
            </a:endParaRPr>
          </a:p>
          <a:p>
            <a:endParaRPr lang="en-US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2619375" y="1021559"/>
            <a:ext cx="1501776" cy="1157810"/>
          </a:xfrm>
          <a:prstGeom prst="flowChartAlternateProces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The Board </a:t>
            </a:r>
          </a:p>
          <a:p>
            <a:pPr algn="ctr">
              <a:defRPr/>
            </a:pPr>
            <a:r>
              <a:rPr lang="en-US" sz="1400" b="0">
                <a:solidFill>
                  <a:schemeClr val="tx1"/>
                </a:solidFill>
                <a:latin typeface="Arial" charset="0"/>
              </a:rPr>
              <a:t>Project Owners</a:t>
            </a:r>
            <a:endParaRPr lang="en-US" sz="900" b="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 algn="ctr">
              <a:defRPr/>
            </a:pP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(NMA</a:t>
            </a:r>
            <a:r>
              <a:rPr lang="en-US" alt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’</a:t>
            </a: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s DG or corresponding managerial level)</a:t>
            </a:r>
          </a:p>
          <a:p>
            <a:pPr algn="ctr">
              <a:defRPr/>
            </a:pP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188291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9BDE4-74E5-4FA5-B347-34863B9A9EB9}" type="slidenum">
              <a:rPr lang="sv-SE"/>
              <a:pPr>
                <a:defRPr/>
              </a:pPr>
              <a:t>7</a:t>
            </a:fld>
            <a:endParaRPr lang="sv-SE"/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30D82123-41C6-4D80-8F28-96FA8432B043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7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103430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DB9982-EC4B-4260-A96A-2D79337CE7AC}" type="slidenum">
              <a:rPr lang="sv-SE" sz="1200" b="0">
                <a:solidFill>
                  <a:schemeClr val="tx1"/>
                </a:solidFill>
              </a:rPr>
              <a:pPr algn="r"/>
              <a:t>7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251520" y="2996952"/>
            <a:ext cx="8435280" cy="1656183"/>
          </a:xfrm>
          <a:prstGeom prst="rect">
            <a:avLst/>
          </a:prstGeom>
          <a:solidFill>
            <a:srgbClr val="053B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8600" tIns="10800" rIns="914400" bIns="0" numCol="1" anchor="b" anchorCtr="0" compatLnSpc="1">
            <a:prstTxWarp prst="textNoShape">
              <a:avLst/>
            </a:prstTxWarp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The Arctic SDI Work Flow </a:t>
            </a:r>
          </a:p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- vision, strategies, work packages, activities &amp; estimated time schedule -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www.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arctic-sdi.org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2092896" y="1988840"/>
            <a:ext cx="475252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Monday, 18 June 2012</a:t>
            </a:r>
            <a:endParaRPr kumimoji="0" lang="sv-S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The Arctic Spatial Data Infrastructure – Project Plan,  Appendix 4</a:t>
            </a:r>
            <a:endParaRPr kumimoji="0" lang="sv-S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629150" y="457200"/>
            <a:ext cx="1819275" cy="771525"/>
            <a:chOff x="8895" y="1230"/>
            <a:chExt cx="2865" cy="121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0290" y="1230"/>
              <a:ext cx="1470" cy="1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4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08</a:t>
              </a:r>
              <a:endParaRPr kumimoji="0" lang="nb-N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AutoShape 5"/>
            <p:cNvSpPr>
              <a:spLocks noChangeShapeType="1"/>
            </p:cNvSpPr>
            <p:nvPr/>
          </p:nvSpPr>
          <p:spPr bwMode="auto">
            <a:xfrm>
              <a:off x="10290" y="1590"/>
              <a:ext cx="0" cy="630"/>
            </a:xfrm>
            <a:prstGeom prst="straightConnector1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8895" y="1455"/>
              <a:ext cx="1365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6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Fall</a:t>
              </a:r>
              <a:endParaRPr kumimoji="0" lang="nb-N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400376" y="1115369"/>
            <a:ext cx="23038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Updated June 18, 2012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27845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9BDE4-74E5-4FA5-B347-34863B9A9EB9}" type="slidenum">
              <a:rPr lang="sv-SE"/>
              <a:pPr>
                <a:defRPr/>
              </a:pPr>
              <a:t>8</a:t>
            </a:fld>
            <a:endParaRPr lang="sv-SE"/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30D82123-41C6-4D80-8F28-96FA8432B043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8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103430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DB9982-EC4B-4260-A96A-2D79337CE7AC}" type="slidenum">
              <a:rPr lang="sv-SE" sz="1200" b="0">
                <a:solidFill>
                  <a:schemeClr val="tx1"/>
                </a:solidFill>
              </a:rPr>
              <a:pPr algn="r"/>
              <a:t>8</a:t>
            </a:fld>
            <a:endParaRPr lang="sv-SE" sz="1200" b="0">
              <a:solidFill>
                <a:schemeClr val="tx1"/>
              </a:solidFill>
            </a:endParaRPr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1124744"/>
            <a:ext cx="9239589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39762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9BDE4-74E5-4FA5-B347-34863B9A9EB9}" type="slidenum">
              <a:rPr lang="sv-SE"/>
              <a:pPr>
                <a:defRPr/>
              </a:pPr>
              <a:t>9</a:t>
            </a:fld>
            <a:endParaRPr lang="sv-SE"/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30D82123-41C6-4D80-8F28-96FA8432B043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9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103430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DB9982-EC4B-4260-A96A-2D79337CE7AC}" type="slidenum">
              <a:rPr lang="sv-SE" sz="1200" b="0">
                <a:solidFill>
                  <a:schemeClr val="tx1"/>
                </a:solidFill>
              </a:rPr>
              <a:pPr algn="r"/>
              <a:t>9</a:t>
            </a:fld>
            <a:endParaRPr lang="sv-SE" sz="1200" b="0">
              <a:solidFill>
                <a:schemeClr val="tx1"/>
              </a:solidFill>
            </a:endParaRP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1816"/>
            <a:ext cx="5315780" cy="633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1" y="6243638"/>
            <a:ext cx="1738536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Palmér </a:t>
            </a:r>
            <a:r>
              <a:rPr lang="en-GB" dirty="0">
                <a:ea typeface="ＭＳ Ｐゴシック" pitchFamily="34" charset="-128"/>
              </a:rPr>
              <a:t>&amp;</a:t>
            </a:r>
            <a:r>
              <a:rPr lang="en-GB" dirty="0" smtClean="0">
                <a:ea typeface="ＭＳ Ｐゴシック" pitchFamily="34" charset="-128"/>
              </a:rPr>
              <a:t> Skedsmo  October 2012</a:t>
            </a:r>
          </a:p>
        </p:txBody>
      </p:sp>
    </p:spTree>
    <p:extLst>
      <p:ext uri="{BB962C8B-B14F-4D97-AF65-F5344CB8AC3E}">
        <p14:creationId xmlns:p14="http://schemas.microsoft.com/office/powerpoint/2010/main" val="118021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t">
  <a:themeElements>
    <a:clrScheme name="1_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Kant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lnDef>
  </a:objectDefaults>
  <a:extraClrSchemeLst>
    <a:extraClrScheme>
      <a:clrScheme name="1_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npassad formgivning">
  <a:themeElements>
    <a:clrScheme name="1_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npassad formgivning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lnDef>
  </a:objectDefaults>
  <a:extraClrSchemeLst>
    <a:extraClrScheme>
      <a:clrScheme name="1_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Anpassad formgivning">
  <a:themeElements>
    <a:clrScheme name="1_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npassad 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5689</TotalTime>
  <Words>482</Words>
  <Application>Microsoft Office PowerPoint</Application>
  <PresentationFormat>Bildspel på skärmen (4:3)</PresentationFormat>
  <Paragraphs>144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1_Kant</vt:lpstr>
      <vt:lpstr>1_Anpassad formgivning</vt:lpstr>
      <vt:lpstr>2_Anpassad 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Project Organisation</vt:lpstr>
      <vt:lpstr>PowerPoint-presentation</vt:lpstr>
      <vt:lpstr>PowerPoint-presentation</vt:lpstr>
      <vt:lpstr>PowerPoint-presentation</vt:lpstr>
      <vt:lpstr>PowerPoint-presentation</vt:lpstr>
    </vt:vector>
  </TitlesOfParts>
  <Company>Metria Kiruna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bildrubrik</dc:title>
  <dc:creator>Owe Palmér</dc:creator>
  <cp:lastModifiedBy>Ove Palmér</cp:lastModifiedBy>
  <cp:revision>435</cp:revision>
  <cp:lastPrinted>2004-03-15T19:47:10Z</cp:lastPrinted>
  <dcterms:created xsi:type="dcterms:W3CDTF">2003-03-13T08:20:52Z</dcterms:created>
  <dcterms:modified xsi:type="dcterms:W3CDTF">2012-10-30T13:36:45Z</dcterms:modified>
</cp:coreProperties>
</file>