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</p:sldMasterIdLst>
  <p:notesMasterIdLst>
    <p:notesMasterId r:id="rId22"/>
  </p:notesMasterIdLst>
  <p:sldIdLst>
    <p:sldId id="256" r:id="rId4"/>
    <p:sldId id="312" r:id="rId5"/>
    <p:sldId id="298" r:id="rId6"/>
    <p:sldId id="300" r:id="rId7"/>
    <p:sldId id="314" r:id="rId8"/>
    <p:sldId id="299" r:id="rId9"/>
    <p:sldId id="315" r:id="rId10"/>
    <p:sldId id="316" r:id="rId11"/>
    <p:sldId id="275" r:id="rId12"/>
    <p:sldId id="295" r:id="rId13"/>
    <p:sldId id="313" r:id="rId14"/>
    <p:sldId id="317" r:id="rId15"/>
    <p:sldId id="318" r:id="rId16"/>
    <p:sldId id="319" r:id="rId17"/>
    <p:sldId id="320" r:id="rId18"/>
    <p:sldId id="321" r:id="rId19"/>
    <p:sldId id="322" r:id="rId20"/>
    <p:sldId id="272" r:id="rId21"/>
  </p:sldIdLst>
  <p:sldSz cx="9144000" cy="6858000" type="screen4x3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074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6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41" name="AutoShape 8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" y="1"/>
            <a:ext cx="294528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3853975" y="1"/>
            <a:ext cx="294528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8444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4538"/>
            <a:ext cx="4941887" cy="3708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2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905509" y="4716742"/>
            <a:ext cx="4975536" cy="4452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656" tIns="46147" rIns="92656" bIns="4614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46" name="Text Box 13"/>
          <p:cNvSpPr txBox="1">
            <a:spLocks noChangeArrowheads="1"/>
          </p:cNvSpPr>
          <p:nvPr/>
        </p:nvSpPr>
        <p:spPr bwMode="auto">
          <a:xfrm>
            <a:off x="1" y="9430303"/>
            <a:ext cx="294528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53976" y="9430302"/>
            <a:ext cx="2932579" cy="483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656" tIns="46147" rIns="92656" bIns="46147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C72D5151-EC86-4ACF-84A6-2FDD4D071AB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799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E2F0691C-B07B-4BBE-B67E-D921E6B96852}" type="slidenum">
              <a:rPr lang="sv-SE" sz="1200">
                <a:solidFill>
                  <a:srgbClr val="000000"/>
                </a:solidFill>
              </a:rPr>
              <a:pPr/>
              <a:t>1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13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14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15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16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17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7DD254FC-6E37-436C-B136-9987E58D85ED}" type="slidenum">
              <a:rPr lang="sv-SE" sz="1200">
                <a:solidFill>
                  <a:srgbClr val="000000"/>
                </a:solidFill>
              </a:rPr>
              <a:pPr/>
              <a:t>18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3853975" y="9430303"/>
            <a:ext cx="294528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656" tIns="46147" rIns="92656" bIns="46147" anchor="b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fld id="{CA7F3FE1-BBE1-4551-ACED-F061E41C5F8E}" type="slidenum">
              <a:rPr lang="sv-SE" sz="1200">
                <a:solidFill>
                  <a:srgbClr val="000000"/>
                </a:solidFill>
              </a:rPr>
              <a:pPr algn="r"/>
              <a:t>18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921396" y="744498"/>
            <a:ext cx="4958061" cy="37224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575" tIns="45787" rIns="91575" bIns="45787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E2F0691C-B07B-4BBE-B67E-D921E6B96852}" type="slidenum">
              <a:rPr lang="sv-SE" sz="1200">
                <a:solidFill>
                  <a:srgbClr val="000000"/>
                </a:solidFill>
              </a:rPr>
              <a:pPr/>
              <a:t>2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>
                <a:latin typeface="Times New Roman" pitchFamily="18" charset="0"/>
              </a:rPr>
              <a:t>SDI = Spatial Data Infrastructure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43475" cy="3708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INTERACT was proposed by the existing SCANNET network of field stations situated in all eight Arctic countries. The cooperation has a long history especially between the European members, resulting from EU-funding in 2001-2004 within the 5th Framework Programme. However the bottom-up network has expanded during the last 6 years with new members from Russia and North America to become a true circumarctic network of terrestrial field stations. These developments without resources, together with a greatly increasing demand for information on environmental change in the North as exemplified by IASC activities and also the Arctic Council’s SAON project, require a new initiative with appropriate resources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72D5151-EC86-4ACF-84A6-2FDD4D071AB6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175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43475" cy="3708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Visa </a:t>
            </a:r>
            <a:r>
              <a:rPr lang="en-GB" dirty="0" err="1" smtClean="0"/>
              <a:t>hemsidan</a:t>
            </a:r>
            <a:r>
              <a:rPr lang="en-GB" dirty="0" smtClean="0"/>
              <a:t> </a:t>
            </a:r>
            <a:r>
              <a:rPr lang="en-GB" dirty="0" err="1" smtClean="0"/>
              <a:t>på</a:t>
            </a:r>
            <a:r>
              <a:rPr lang="en-GB" dirty="0" smtClean="0"/>
              <a:t> www.eu-interact.org</a:t>
            </a:r>
          </a:p>
          <a:p>
            <a:r>
              <a:rPr lang="en-GB" dirty="0" err="1" smtClean="0"/>
              <a:t>Kolla</a:t>
            </a:r>
            <a:r>
              <a:rPr lang="en-GB" dirty="0" smtClean="0"/>
              <a:t> Success Story </a:t>
            </a:r>
            <a:r>
              <a:rPr lang="en-GB" dirty="0" err="1" smtClean="0"/>
              <a:t>på</a:t>
            </a:r>
            <a:r>
              <a:rPr lang="en-GB" dirty="0" smtClean="0"/>
              <a:t> http://ec.europa.eu/research/infrastructures/index_en.cfm?pg=success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72D5151-EC86-4ACF-84A6-2FDD4D071AB6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30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72D5151-EC86-4ACF-84A6-2FDD4D071AB6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038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DFC8CCE9-C88E-4F16-BA56-6464B0F9FEB8}" type="slidenum">
              <a:rPr lang="sv-SE" sz="1200">
                <a:solidFill>
                  <a:srgbClr val="000000"/>
                </a:solidFill>
              </a:rPr>
              <a:pPr/>
              <a:t>9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10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11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8295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6167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34040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91912" indent="-228936" defTabSz="44992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8333" algn="l"/>
                <a:tab pos="898256" algn="l"/>
                <a:tab pos="1348179" algn="l"/>
                <a:tab pos="1798102" algn="l"/>
                <a:tab pos="2248024" algn="l"/>
                <a:tab pos="2697947" algn="l"/>
                <a:tab pos="3147869" algn="l"/>
                <a:tab pos="3597793" algn="l"/>
                <a:tab pos="4047715" algn="l"/>
                <a:tab pos="4497638" algn="l"/>
                <a:tab pos="4947560" algn="l"/>
                <a:tab pos="5397484" algn="l"/>
                <a:tab pos="5847406" algn="l"/>
                <a:tab pos="6297330" algn="l"/>
                <a:tab pos="6747252" algn="l"/>
                <a:tab pos="7197176" algn="l"/>
                <a:tab pos="7647098" algn="l"/>
                <a:tab pos="8097021" algn="l"/>
                <a:tab pos="8546943" algn="l"/>
                <a:tab pos="8996867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0EE77118-0DAF-4639-A2FD-2E66B6B2D2B6}" type="slidenum">
              <a:rPr lang="sv-SE" sz="1200">
                <a:solidFill>
                  <a:srgbClr val="000000"/>
                </a:solidFill>
              </a:rPr>
              <a:pPr/>
              <a:t>12</a:t>
            </a:fld>
            <a:endParaRPr lang="sv-SE" sz="120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509" y="4716743"/>
            <a:ext cx="4977125" cy="4546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31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28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76925" y="298450"/>
            <a:ext cx="1577975" cy="578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98450"/>
            <a:ext cx="4581525" cy="578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12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01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03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50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079750" cy="4027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5150" y="1981200"/>
            <a:ext cx="3079750" cy="4027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552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650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696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372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83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69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287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57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76925" y="298450"/>
            <a:ext cx="1577975" cy="5710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98450"/>
            <a:ext cx="4581525" cy="5710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657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345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87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516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079750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5150" y="1981200"/>
            <a:ext cx="3079750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55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179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754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50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595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324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575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236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76925" y="298450"/>
            <a:ext cx="1577975" cy="578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98450"/>
            <a:ext cx="4581525" cy="578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58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079750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5150" y="1981200"/>
            <a:ext cx="3079750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44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81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15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4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0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72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98450"/>
            <a:ext cx="63119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för att redigera rubriktextens format</a:t>
            </a:r>
          </a:p>
        </p:txBody>
      </p:sp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-1082675" y="1412875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63119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för att redigera dispositionstextens format</a:t>
            </a:r>
          </a:p>
          <a:p>
            <a:pPr lvl="1"/>
            <a:r>
              <a:rPr lang="en-GB" smtClean="0"/>
              <a:t>Andra dispositionsnivån</a:t>
            </a:r>
          </a:p>
          <a:p>
            <a:pPr lvl="2"/>
            <a:r>
              <a:rPr lang="en-GB" smtClean="0"/>
              <a:t>Tredje dispositionsnivån</a:t>
            </a:r>
          </a:p>
          <a:p>
            <a:pPr lvl="3"/>
            <a:r>
              <a:rPr lang="en-GB" smtClean="0"/>
              <a:t>Fjärde dispositionsnivån</a:t>
            </a:r>
          </a:p>
          <a:p>
            <a:pPr lvl="4"/>
            <a:r>
              <a:rPr lang="en-GB" smtClean="0"/>
              <a:t>Femte dispositionsnivån</a:t>
            </a:r>
          </a:p>
          <a:p>
            <a:pPr lvl="4"/>
            <a:r>
              <a:rPr lang="en-GB" smtClean="0"/>
              <a:t>Sjätte dispositionsnivån</a:t>
            </a:r>
          </a:p>
          <a:p>
            <a:pPr lvl="4"/>
            <a:r>
              <a:rPr lang="en-GB" smtClean="0"/>
              <a:t>Sjunde dispositionsnivån</a:t>
            </a:r>
          </a:p>
          <a:p>
            <a:pPr lvl="4"/>
            <a:r>
              <a:rPr lang="en-GB" smtClean="0"/>
              <a:t>Åttonde dispositionsnivån</a:t>
            </a:r>
          </a:p>
          <a:p>
            <a:pPr lvl="4"/>
            <a:r>
              <a:rPr lang="en-GB" smtClean="0"/>
              <a:t>Nionde dispositionsnivån</a:t>
            </a: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595938"/>
            <a:ext cx="113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4859338" y="6237288"/>
            <a:ext cx="31416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>
              <a:lnSpc>
                <a:spcPct val="40000"/>
              </a:lnSpc>
              <a:spcBef>
                <a:spcPts val="625"/>
              </a:spcBef>
            </a:pPr>
            <a:r>
              <a:rPr lang="en-GB" sz="1000" b="1">
                <a:solidFill>
                  <a:srgbClr val="008860"/>
                </a:solidFill>
                <a:latin typeface="Arial" charset="0"/>
              </a:rPr>
              <a:t>Swedish University of Agricultural Sciences</a:t>
            </a:r>
          </a:p>
          <a:p>
            <a:pPr algn="r">
              <a:lnSpc>
                <a:spcPct val="40000"/>
              </a:lnSpc>
              <a:spcBef>
                <a:spcPts val="600"/>
              </a:spcBef>
            </a:pPr>
            <a:r>
              <a:rPr lang="en-GB" sz="1000" b="1">
                <a:solidFill>
                  <a:srgbClr val="008860"/>
                </a:solidFill>
                <a:latin typeface="Arial" charset="0"/>
              </a:rPr>
              <a:t>Environmetrics and Geoinformatics</a:t>
            </a:r>
          </a:p>
          <a:p>
            <a:pPr algn="r">
              <a:lnSpc>
                <a:spcPct val="40000"/>
              </a:lnSpc>
              <a:spcBef>
                <a:spcPts val="600"/>
              </a:spcBef>
            </a:pPr>
            <a:r>
              <a:rPr lang="en-GB" sz="1000">
                <a:solidFill>
                  <a:srgbClr val="008860"/>
                </a:solidFill>
                <a:latin typeface="Arial" charset="0"/>
              </a:rPr>
              <a:t>www.slu.se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98450"/>
            <a:ext cx="63119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för att redigera rubriktextens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63119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för att redigera dispositionstextens format</a:t>
            </a:r>
          </a:p>
          <a:p>
            <a:pPr lvl="1"/>
            <a:r>
              <a:rPr lang="en-GB" smtClean="0"/>
              <a:t>Andra dispositionsnivån</a:t>
            </a:r>
          </a:p>
          <a:p>
            <a:pPr lvl="2"/>
            <a:r>
              <a:rPr lang="en-GB" smtClean="0"/>
              <a:t>Tredje dispositionsnivån</a:t>
            </a:r>
          </a:p>
          <a:p>
            <a:pPr lvl="3"/>
            <a:r>
              <a:rPr lang="en-GB" smtClean="0"/>
              <a:t>Fjärde dispositionsnivån</a:t>
            </a:r>
          </a:p>
          <a:p>
            <a:pPr lvl="4"/>
            <a:r>
              <a:rPr lang="en-GB" smtClean="0"/>
              <a:t>Femte dispositionsnivån</a:t>
            </a:r>
          </a:p>
          <a:p>
            <a:pPr lvl="4"/>
            <a:r>
              <a:rPr lang="en-GB" smtClean="0"/>
              <a:t>Sjätte dispositionsnivån</a:t>
            </a:r>
          </a:p>
          <a:p>
            <a:pPr lvl="4"/>
            <a:r>
              <a:rPr lang="en-GB" smtClean="0"/>
              <a:t>Sjunde dispositionsnivån</a:t>
            </a:r>
          </a:p>
          <a:p>
            <a:pPr lvl="4"/>
            <a:r>
              <a:rPr lang="en-GB" smtClean="0"/>
              <a:t>Åttonde dispositionsnivån</a:t>
            </a:r>
          </a:p>
          <a:p>
            <a:pPr lvl="4"/>
            <a:r>
              <a:rPr lang="en-GB" smtClean="0"/>
              <a:t>Nionde dispositionsnivån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595938"/>
            <a:ext cx="113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4859338" y="6308725"/>
            <a:ext cx="31416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>
              <a:lnSpc>
                <a:spcPct val="40000"/>
              </a:lnSpc>
              <a:spcBef>
                <a:spcPts val="625"/>
              </a:spcBef>
            </a:pPr>
            <a:r>
              <a:rPr lang="sv-SE" sz="1000" b="1">
                <a:solidFill>
                  <a:srgbClr val="6B0034"/>
                </a:solidFill>
                <a:latin typeface="Arial" charset="0"/>
              </a:rPr>
              <a:t>Swedish University of Agricultural Sciences</a:t>
            </a:r>
          </a:p>
          <a:p>
            <a:pPr algn="r">
              <a:lnSpc>
                <a:spcPct val="40000"/>
              </a:lnSpc>
              <a:spcBef>
                <a:spcPts val="625"/>
              </a:spcBef>
            </a:pPr>
            <a:r>
              <a:rPr lang="sv-SE" sz="1000">
                <a:solidFill>
                  <a:srgbClr val="6B0034"/>
                </a:solidFill>
                <a:latin typeface="Arial" charset="0"/>
              </a:rPr>
              <a:t>www.slu.se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-1082675" y="1412875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595938"/>
            <a:ext cx="113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98450"/>
            <a:ext cx="63119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för att redigera rubriktextens format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63119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för att redigera dispositionstextens format</a:t>
            </a:r>
          </a:p>
          <a:p>
            <a:pPr lvl="1"/>
            <a:r>
              <a:rPr lang="en-GB" smtClean="0"/>
              <a:t>Andra dispositionsnivån</a:t>
            </a:r>
          </a:p>
          <a:p>
            <a:pPr lvl="2"/>
            <a:r>
              <a:rPr lang="en-GB" smtClean="0"/>
              <a:t>Tredje dispositionsnivån</a:t>
            </a:r>
          </a:p>
          <a:p>
            <a:pPr lvl="3"/>
            <a:r>
              <a:rPr lang="en-GB" smtClean="0"/>
              <a:t>Fjärde dispositionsnivån</a:t>
            </a:r>
          </a:p>
          <a:p>
            <a:pPr lvl="4"/>
            <a:r>
              <a:rPr lang="en-GB" smtClean="0"/>
              <a:t>Femte dispositionsnivån</a:t>
            </a:r>
          </a:p>
          <a:p>
            <a:pPr lvl="4"/>
            <a:r>
              <a:rPr lang="en-GB" smtClean="0"/>
              <a:t>Sjätte dispositionsnivån</a:t>
            </a:r>
          </a:p>
          <a:p>
            <a:pPr lvl="4"/>
            <a:r>
              <a:rPr lang="en-GB" smtClean="0"/>
              <a:t>Sjunde dispositionsnivån</a:t>
            </a:r>
          </a:p>
          <a:p>
            <a:pPr lvl="4"/>
            <a:r>
              <a:rPr lang="en-GB" smtClean="0"/>
              <a:t>Åttonde dispositionsnivån</a:t>
            </a:r>
          </a:p>
          <a:p>
            <a:pPr lvl="4"/>
            <a:r>
              <a:rPr lang="en-GB" smtClean="0"/>
              <a:t>Nionde dispositionsnivån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208690"/>
              </p:ext>
            </p:extLst>
          </p:nvPr>
        </p:nvGraphicFramePr>
        <p:xfrm>
          <a:off x="-1342" y="0"/>
          <a:ext cx="9171035" cy="6862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Acrobat Document" r:id="rId4" imgW="8020080" imgH="5667480" progId="AcroExch.Document.7">
                  <p:embed/>
                </p:oleObj>
              </mc:Choice>
              <mc:Fallback>
                <p:oleObj name="Acrobat Document" r:id="rId4" imgW="8020080" imgH="56674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342" y="0"/>
                        <a:ext cx="9171035" cy="6862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347864" y="476672"/>
            <a:ext cx="583264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ts val="400"/>
              </a:spcBef>
            </a:pPr>
            <a:r>
              <a:rPr lang="en-GB" sz="1600" b="1" dirty="0" smtClean="0">
                <a:latin typeface="Adobe Fan Heiti Std B" pitchFamily="34" charset="-128"/>
                <a:ea typeface="Adobe Fan Heiti Std B" pitchFamily="34" charset="-128"/>
              </a:rPr>
              <a:t>Geographic Information Technology in the Arctic</a:t>
            </a:r>
          </a:p>
          <a:p>
            <a:pPr algn="ctr" eaLnBrk="1" hangingPunct="1">
              <a:spcBef>
                <a:spcPts val="400"/>
              </a:spcBef>
            </a:pPr>
            <a:r>
              <a:rPr lang="en-GB" sz="1400" b="1" dirty="0" smtClean="0">
                <a:latin typeface="Adobe Fan Heiti Std B" pitchFamily="34" charset="-128"/>
                <a:ea typeface="Adobe Fan Heiti Std B" pitchFamily="34" charset="-128"/>
              </a:rPr>
              <a:t>Research in a rapidly changing environment</a:t>
            </a:r>
            <a:endParaRPr lang="en-GB" sz="1600" b="1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220072" y="5229200"/>
            <a:ext cx="3744416" cy="10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1200" dirty="0" smtClean="0">
                <a:latin typeface="Adobe Fan Heiti Std B" pitchFamily="34" charset="-128"/>
                <a:ea typeface="Adobe Fan Heiti Std B" pitchFamily="34" charset="-128"/>
              </a:rPr>
              <a:t>Assoc. Professor Tomas Thierfelder</a:t>
            </a:r>
          </a:p>
          <a:p>
            <a:pPr eaLnBrk="1" hangingPunct="1"/>
            <a:r>
              <a:rPr lang="en-GB" sz="1200" dirty="0" smtClean="0">
                <a:latin typeface="Adobe Fan Heiti Std B" pitchFamily="34" charset="-128"/>
                <a:ea typeface="Adobe Fan Heiti Std B" pitchFamily="34" charset="-128"/>
              </a:rPr>
              <a:t>Dept. of Energy &amp; Technology</a:t>
            </a:r>
          </a:p>
          <a:p>
            <a:pPr eaLnBrk="1" hangingPunct="1"/>
            <a:r>
              <a:rPr lang="en-GB" sz="1200" dirty="0" smtClean="0">
                <a:latin typeface="Adobe Fan Heiti Std B" pitchFamily="34" charset="-128"/>
                <a:ea typeface="Adobe Fan Heiti Std B" pitchFamily="34" charset="-128"/>
              </a:rPr>
              <a:t>Swedish University of Agricultural Sciences</a:t>
            </a:r>
            <a:endParaRPr lang="en-GB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4101" name="textruta 1"/>
          <p:cNvSpPr txBox="1">
            <a:spLocks noChangeArrowheads="1"/>
          </p:cNvSpPr>
          <p:nvPr/>
        </p:nvSpPr>
        <p:spPr bwMode="auto">
          <a:xfrm>
            <a:off x="7103213" y="4394908"/>
            <a:ext cx="12570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v-SE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www.eu-interact.org</a:t>
            </a:r>
            <a:endParaRPr lang="sv-SE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6084168" y="1700808"/>
            <a:ext cx="2181019" cy="271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692696"/>
            <a:ext cx="46085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WP7 – </a:t>
            </a:r>
            <a:r>
              <a:rPr lang="en-GB" sz="1600" b="1" dirty="0">
                <a:solidFill>
                  <a:srgbClr val="000000"/>
                </a:solidFill>
                <a:latin typeface="Arial" charset="0"/>
              </a:rPr>
              <a:t>Data </a:t>
            </a: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Management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Wishes for the future</a:t>
            </a:r>
            <a:endParaRPr lang="en-GB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755650" y="1484784"/>
            <a:ext cx="7488238" cy="446449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defRPr/>
            </a:pPr>
            <a:r>
              <a:rPr lang="en-GB" sz="1800" dirty="0"/>
              <a:t>B</a:t>
            </a:r>
            <a:r>
              <a:rPr lang="en-GB" sz="1800" dirty="0" smtClean="0"/>
              <a:t>eyond the INTERACT:</a:t>
            </a: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Actual implementation across Polar stations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Within INTERACT, WP7 will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implement</a:t>
            </a:r>
            <a:r>
              <a:rPr lang="en-GB" dirty="0" smtClean="0">
                <a:ea typeface="+mn-ea"/>
              </a:rPr>
              <a:t> the prototype Abisko GIS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at the Abisko station only</a:t>
            </a:r>
            <a:r>
              <a:rPr lang="en-GB" dirty="0" smtClean="0">
                <a:ea typeface="+mn-ea"/>
              </a:rPr>
              <a:t>.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 smtClean="0">
                <a:ea typeface="+mn-ea"/>
              </a:rPr>
              <a:t>Expansion across other INTERACT stations will be carried out by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expanding the Abisko GIS metadata profile</a:t>
            </a:r>
            <a:r>
              <a:rPr lang="en-GB" dirty="0" smtClean="0">
                <a:ea typeface="+mn-ea"/>
              </a:rPr>
              <a:t> to encompass a handful of other principal Polar stations.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The resulting product will be a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blueprint system specification for others to use </a:t>
            </a:r>
            <a:r>
              <a:rPr lang="en-GB" dirty="0" smtClean="0">
                <a:ea typeface="+mn-ea"/>
              </a:rPr>
              <a:t>if they wish to build a system of their own.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Beyond the INTERACT, we would like to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actually implement</a:t>
            </a:r>
            <a:r>
              <a:rPr lang="en-GB" dirty="0" smtClean="0">
                <a:ea typeface="+mn-ea"/>
              </a:rPr>
              <a:t> a web-based geographic decision-support system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across a network of principal stations</a:t>
            </a:r>
            <a:r>
              <a:rPr lang="en-GB" dirty="0" smtClean="0">
                <a:ea typeface="+mn-ea"/>
              </a:rPr>
              <a:t>.</a:t>
            </a:r>
            <a:endParaRPr lang="en-GB" dirty="0">
              <a:ea typeface="+mn-ea"/>
            </a:endParaRP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What good would actual network implementation do?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Being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biometricians </a:t>
            </a:r>
            <a:r>
              <a:rPr lang="en-GB" dirty="0" smtClean="0">
                <a:solidFill>
                  <a:schemeClr val="tx1"/>
                </a:solidFill>
                <a:ea typeface="+mn-ea"/>
              </a:rPr>
              <a:t>rather than computer programmers</a:t>
            </a:r>
            <a:r>
              <a:rPr lang="en-GB" dirty="0" smtClean="0">
                <a:ea typeface="+mn-ea"/>
              </a:rPr>
              <a:t>, we develop and implement experiments that allow us to formally infer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the effect of things</a:t>
            </a:r>
            <a:r>
              <a:rPr lang="en-GB" dirty="0" smtClean="0">
                <a:ea typeface="+mn-ea"/>
              </a:rPr>
              <a:t>.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In a biometric context, the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big question</a:t>
            </a:r>
            <a:r>
              <a:rPr lang="en-GB" dirty="0" smtClean="0">
                <a:ea typeface="+mn-ea"/>
              </a:rPr>
              <a:t> is whether the implementation of a web-based geographic metadata catalogue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changes anything</a:t>
            </a:r>
            <a:r>
              <a:rPr lang="en-GB" dirty="0" smtClean="0">
                <a:ea typeface="+mn-ea"/>
              </a:rPr>
              <a:t>.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rgbClr val="FF0000"/>
                </a:solidFill>
                <a:ea typeface="+mn-ea"/>
              </a:rPr>
              <a:t>The big question is whether these systems allow us to better understand the effects of climate-change in the Arctic</a:t>
            </a:r>
            <a:r>
              <a:rPr lang="en-GB" dirty="0" smtClean="0">
                <a:ea typeface="+mn-ea"/>
              </a:rPr>
              <a:t>,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B050"/>
                </a:solidFill>
                <a:ea typeface="+mn-ea"/>
              </a:rPr>
              <a:t>and for biometricians, a system implemented across Polar stations would be an ideal instrument for inferring such effects</a:t>
            </a:r>
            <a:r>
              <a:rPr lang="en-GB" dirty="0" smtClean="0">
                <a:ea typeface="+mn-ea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674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692696"/>
            <a:ext cx="46085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WP7 – Data Management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Future predictions</a:t>
            </a:r>
            <a:endParaRPr lang="en-GB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755650" y="1484784"/>
            <a:ext cx="7488238" cy="446449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defRPr/>
            </a:pPr>
            <a:r>
              <a:rPr lang="en-GB" sz="1800" dirty="0"/>
              <a:t>B</a:t>
            </a:r>
            <a:r>
              <a:rPr lang="en-GB" sz="1800" dirty="0" smtClean="0"/>
              <a:t>enefits of a fully implemented decision-support system</a:t>
            </a: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A </a:t>
            </a:r>
            <a:r>
              <a:rPr lang="en-GB" sz="1600" dirty="0" smtClean="0">
                <a:solidFill>
                  <a:srgbClr val="00B050"/>
                </a:solidFill>
                <a:ea typeface="+mn-ea"/>
              </a:rPr>
              <a:t>virtual instrument </a:t>
            </a:r>
            <a:r>
              <a:rPr lang="en-GB" sz="1600" dirty="0" smtClean="0">
                <a:ea typeface="+mn-ea"/>
              </a:rPr>
              <a:t>for monitoring environmental change in the Arctic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Standards in-common supports a monitoring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culture in-common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e</a:t>
            </a:r>
            <a:r>
              <a:rPr lang="en-GB" dirty="0" smtClean="0">
                <a:ea typeface="+mn-ea"/>
              </a:rPr>
              <a:t>ncompassing the metadata catalogue as a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decision-support system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With real-time input, anybody can see what everybody is planning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a</a:t>
            </a:r>
            <a:r>
              <a:rPr lang="en-GB" dirty="0" smtClean="0">
                <a:ea typeface="+mn-ea"/>
              </a:rPr>
              <a:t>nd </a:t>
            </a:r>
            <a:r>
              <a:rPr lang="en-GB" dirty="0">
                <a:ea typeface="+mn-ea"/>
              </a:rPr>
              <a:t>base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strategic decisions </a:t>
            </a:r>
            <a:r>
              <a:rPr lang="en-GB" dirty="0" smtClean="0">
                <a:ea typeface="+mn-ea"/>
              </a:rPr>
              <a:t>regarding own activities on the current network profile of activities</a:t>
            </a:r>
            <a:endParaRPr lang="en-GB" dirty="0">
              <a:ea typeface="+mn-ea"/>
            </a:endParaRP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A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dynamic regulated network</a:t>
            </a:r>
            <a:r>
              <a:rPr lang="en-GB" dirty="0" smtClean="0">
                <a:ea typeface="+mn-ea"/>
              </a:rPr>
              <a:t> of (quite autonomous) station nodes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w</a:t>
            </a:r>
            <a:r>
              <a:rPr lang="en-GB" dirty="0" smtClean="0">
                <a:ea typeface="+mn-ea"/>
              </a:rPr>
              <a:t>here nodes are equipped with a network of communicating sensors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i</a:t>
            </a:r>
            <a:r>
              <a:rPr lang="en-GB" dirty="0" smtClean="0">
                <a:ea typeface="+mn-ea"/>
              </a:rPr>
              <a:t>s </a:t>
            </a:r>
            <a:r>
              <a:rPr lang="en-GB" dirty="0">
                <a:ea typeface="+mn-ea"/>
              </a:rPr>
              <a:t>what we’ll have in the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future</a:t>
            </a:r>
            <a:endParaRPr lang="en-GB" dirty="0">
              <a:solidFill>
                <a:srgbClr val="00B050"/>
              </a:solidFill>
              <a:ea typeface="+mn-ea"/>
            </a:endParaRP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Organised research and monitoring </a:t>
            </a:r>
            <a:r>
              <a:rPr lang="en-GB" sz="1600" dirty="0" smtClean="0">
                <a:solidFill>
                  <a:srgbClr val="00B050"/>
                </a:solidFill>
                <a:ea typeface="+mn-ea"/>
              </a:rPr>
              <a:t>output across the Arctic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Todays research and monitoring output is immensely difficult to grasp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With a metadata catalogue reflecting the historic and on-going effort across stations, the effort of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querying the collective output </a:t>
            </a:r>
            <a:r>
              <a:rPr lang="en-GB" dirty="0" smtClean="0">
                <a:ea typeface="+mn-ea"/>
              </a:rPr>
              <a:t>will be tremendously reduced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w</a:t>
            </a:r>
            <a:r>
              <a:rPr lang="en-GB" dirty="0" smtClean="0">
                <a:ea typeface="+mn-ea"/>
              </a:rPr>
              <a:t>hich </a:t>
            </a:r>
            <a:r>
              <a:rPr lang="en-GB" dirty="0">
                <a:ea typeface="+mn-ea"/>
              </a:rPr>
              <a:t>radically increases the </a:t>
            </a:r>
            <a:r>
              <a:rPr lang="en-GB" dirty="0">
                <a:solidFill>
                  <a:srgbClr val="00B050"/>
                </a:solidFill>
                <a:ea typeface="+mn-ea"/>
              </a:rPr>
              <a:t>cost-effectiveness</a:t>
            </a:r>
            <a:r>
              <a:rPr lang="en-GB" dirty="0">
                <a:ea typeface="+mn-ea"/>
              </a:rPr>
              <a:t> of the collaborative </a:t>
            </a:r>
            <a:r>
              <a:rPr lang="en-GB" dirty="0" smtClean="0">
                <a:ea typeface="+mn-ea"/>
              </a:rPr>
              <a:t>research and monitoring effort</a:t>
            </a:r>
            <a:endParaRPr lang="en-GB" dirty="0">
              <a:ea typeface="+mn-ea"/>
            </a:endParaRP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a</a:t>
            </a:r>
            <a:r>
              <a:rPr lang="en-GB" dirty="0" smtClean="0">
                <a:ea typeface="+mn-ea"/>
              </a:rPr>
              <a:t>nd increases the effectiveness with which crucial information may be used for </a:t>
            </a:r>
            <a:r>
              <a:rPr lang="en-GB" dirty="0" smtClean="0">
                <a:solidFill>
                  <a:srgbClr val="00B050"/>
                </a:solidFill>
                <a:ea typeface="+mn-ea"/>
              </a:rPr>
              <a:t>political decision-making</a:t>
            </a:r>
            <a:endParaRPr lang="en-GB" dirty="0">
              <a:solidFill>
                <a:srgbClr val="00B050"/>
              </a:solidFill>
              <a:ea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328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692696"/>
            <a:ext cx="5400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demands for standardised map-services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Abisko Scientific GIS front-page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79"/>
            <a:ext cx="9144000" cy="52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1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692696"/>
            <a:ext cx="5400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demands for standardised map-services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Abisko Scientific GIS map-based query interface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8660"/>
            <a:ext cx="9144000" cy="486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6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 bwMode="auto">
          <a:xfrm>
            <a:off x="5018364" y="5517232"/>
            <a:ext cx="4125636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692696"/>
            <a:ext cx="5400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demands for standardised map-services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Abisko Scientific GIS map-based query interface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2936248"/>
            <a:ext cx="7380312" cy="3928034"/>
          </a:xfrm>
          <a:prstGeom prst="rect">
            <a:avLst/>
          </a:prstGeom>
        </p:spPr>
      </p:pic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755650" y="1484784"/>
            <a:ext cx="7488238" cy="136815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defRPr/>
            </a:pPr>
            <a:r>
              <a:rPr lang="en-GB" sz="1800" dirty="0" smtClean="0"/>
              <a:t>When expanded throughout the INTERACT</a:t>
            </a: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>
                <a:ea typeface="+mn-ea"/>
              </a:rPr>
              <a:t>o</a:t>
            </a:r>
            <a:r>
              <a:rPr lang="en-GB" sz="1600" dirty="0" smtClean="0">
                <a:ea typeface="+mn-ea"/>
              </a:rPr>
              <a:t>ur system would require another set of backdrop maps for every station</a:t>
            </a: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>
                <a:ea typeface="+mn-ea"/>
              </a:rPr>
              <a:t>a</a:t>
            </a:r>
            <a:r>
              <a:rPr lang="en-GB" sz="1600" dirty="0" smtClean="0">
                <a:ea typeface="+mn-ea"/>
              </a:rPr>
              <a:t>nd possibly thematic coverage to change with the query theme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>
                <a:ea typeface="+mn-ea"/>
              </a:rPr>
              <a:t>e</a:t>
            </a:r>
            <a:r>
              <a:rPr lang="en-GB" dirty="0" smtClean="0">
                <a:ea typeface="+mn-ea"/>
              </a:rPr>
              <a:t>.g. biome, ground cover, vegetation, soils, hydrography, topography, permafrost, infrastructure, etc.  </a:t>
            </a:r>
            <a:endParaRPr lang="en-GB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8862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auto">
          <a:xfrm>
            <a:off x="5018364" y="5517232"/>
            <a:ext cx="4125636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260648"/>
            <a:ext cx="5400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production of geographic information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Environmental change in the Abisko region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7554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7322372" y="6433591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 by: Thierfelder T., Callaghan T.,</a:t>
            </a:r>
            <a:br>
              <a:rPr lang="en-GB" sz="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Jonasson C., 2012</a:t>
            </a:r>
            <a:endParaRPr lang="en-GB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44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 bwMode="auto">
          <a:xfrm>
            <a:off x="5018364" y="5517232"/>
            <a:ext cx="4125636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692696"/>
            <a:ext cx="5400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>
                <a:solidFill>
                  <a:srgbClr val="000000"/>
                </a:solidFill>
                <a:latin typeface="Arial" charset="0"/>
              </a:rPr>
              <a:t>INTERACT production of geographic information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>
                <a:solidFill>
                  <a:srgbClr val="000000"/>
                </a:solidFill>
                <a:latin typeface="Arial" charset="0"/>
              </a:rPr>
              <a:t>Environmental change in the Abisko region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755650" y="1412776"/>
            <a:ext cx="7488238" cy="136815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defRPr/>
            </a:pPr>
            <a:r>
              <a:rPr lang="en-GB" sz="1800" dirty="0" smtClean="0"/>
              <a:t>Typical map products to be expected from within the INTERACT</a:t>
            </a: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Local data – there are HUGE territories not covered by anything but satellite and airborne sensors</a:t>
            </a: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Strongly varying time span from one station to another</a:t>
            </a:r>
            <a:endParaRPr lang="en-GB" sz="1600" dirty="0">
              <a:ea typeface="+mn-ea"/>
            </a:endParaRP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Under the above circumstances, most terrestrial themes are addressed</a:t>
            </a:r>
            <a:r>
              <a:rPr lang="en-GB" dirty="0" smtClean="0">
                <a:ea typeface="+mn-ea"/>
              </a:rPr>
              <a:t>  </a:t>
            </a:r>
            <a:endParaRPr lang="en-GB" dirty="0">
              <a:ea typeface="+mn-ea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95140"/>
            <a:ext cx="6228184" cy="3920134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6449741" y="6546053"/>
            <a:ext cx="1218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 by: Thierfelder T., Callaghan T.,</a:t>
            </a:r>
            <a:br>
              <a:rPr lang="en-GB" sz="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Jonasson C., 2012</a:t>
            </a:r>
            <a:endParaRPr lang="en-GB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19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755576" y="692696"/>
            <a:ext cx="46085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Prospects of collaboration</a:t>
            </a:r>
            <a:r>
              <a:rPr lang="en-GB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across</a:t>
            </a:r>
            <a:br>
              <a:rPr lang="en-GB" sz="1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and Arctic SDI</a:t>
            </a:r>
            <a:endParaRPr lang="en-GB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755650" y="1628800"/>
            <a:ext cx="7488238" cy="446449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Arctic SDI map services available in the expanded version</a:t>
            </a:r>
            <a:br>
              <a:rPr lang="en-GB" sz="1600" dirty="0" smtClean="0">
                <a:ea typeface="+mn-ea"/>
              </a:rPr>
            </a:br>
            <a:r>
              <a:rPr lang="en-GB" sz="1600" dirty="0" smtClean="0">
                <a:ea typeface="+mn-ea"/>
              </a:rPr>
              <a:t>of Abisko Scientific GIS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Standards in-common</a:t>
            </a:r>
            <a:endParaRPr lang="en-GB" dirty="0" smtClean="0">
              <a:solidFill>
                <a:srgbClr val="00B050"/>
              </a:solidFill>
              <a:ea typeface="+mn-ea"/>
            </a:endParaRP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Perhaps master project, perhaps external funding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 smtClean="0">
                <a:ea typeface="+mn-ea"/>
              </a:rPr>
              <a:t>Any suggestions are welcome!</a:t>
            </a:r>
            <a:endParaRPr lang="en-GB" dirty="0">
              <a:ea typeface="+mn-ea"/>
            </a:endParaRP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>
                <a:ea typeface="+mn-ea"/>
              </a:rPr>
              <a:t>Thematic output from INTERACT stations</a:t>
            </a:r>
            <a:endParaRPr lang="en-GB" sz="1600" dirty="0" smtClean="0">
              <a:solidFill>
                <a:srgbClr val="00B050"/>
              </a:solidFill>
              <a:ea typeface="+mn-ea"/>
            </a:endParaRP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Routines for harvesting data, standards in-common</a:t>
            </a: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ea typeface="+mn-ea"/>
              </a:rPr>
              <a:t>External funding, long term research and development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 smtClean="0">
                <a:ea typeface="+mn-ea"/>
              </a:rPr>
              <a:t>Perhaps in the continuation of INTERACT (2015 – 2019)</a:t>
            </a:r>
          </a:p>
          <a:p>
            <a:pPr marL="781050" lvl="1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GB" sz="1600" dirty="0" smtClean="0"/>
              <a:t>Continuation of INTERACT</a:t>
            </a:r>
            <a:endParaRPr lang="en-GB" sz="1600" dirty="0">
              <a:solidFill>
                <a:srgbClr val="00B050"/>
              </a:solidFill>
            </a:endParaRPr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/>
              <a:t>New major infrastructure project is already being designed</a:t>
            </a:r>
            <a:endParaRPr lang="en-GB" dirty="0"/>
          </a:p>
          <a:p>
            <a:pPr marL="1181100" lvl="2" indent="-3810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GB" dirty="0" smtClean="0"/>
              <a:t>Arctic map authorities would certainly be welcome to join INTERACT</a:t>
            </a:r>
            <a:br>
              <a:rPr lang="en-GB" dirty="0" smtClean="0"/>
            </a:br>
            <a:r>
              <a:rPr lang="en-GB" dirty="0" smtClean="0"/>
              <a:t>in a new application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 smtClean="0">
                <a:ea typeface="+mn-ea"/>
              </a:rPr>
              <a:t>All Arctic nations together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i</a:t>
            </a:r>
            <a:r>
              <a:rPr lang="en-GB" dirty="0" smtClean="0">
                <a:ea typeface="+mn-ea"/>
              </a:rPr>
              <a:t>n EU:s </a:t>
            </a:r>
            <a:r>
              <a:rPr lang="en-GB" dirty="0">
                <a:ea typeface="+mn-ea"/>
              </a:rPr>
              <a:t>new Horizon 2020 </a:t>
            </a:r>
            <a:r>
              <a:rPr lang="en-GB" dirty="0" smtClean="0">
                <a:ea typeface="+mn-ea"/>
              </a:rPr>
              <a:t>programme</a:t>
            </a:r>
          </a:p>
          <a:p>
            <a:pPr marL="1638300" lvl="3" indent="-3810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ea typeface="+mn-ea"/>
              </a:rPr>
              <a:t>w</a:t>
            </a:r>
            <a:r>
              <a:rPr lang="en-GB" dirty="0" smtClean="0">
                <a:ea typeface="+mn-ea"/>
              </a:rPr>
              <a:t>ith a research and development agenda</a:t>
            </a:r>
            <a:br>
              <a:rPr lang="en-GB" dirty="0" smtClean="0">
                <a:ea typeface="+mn-ea"/>
              </a:rPr>
            </a:br>
            <a:r>
              <a:rPr lang="en-GB" dirty="0" smtClean="0">
                <a:ea typeface="+mn-ea"/>
              </a:rPr>
              <a:t>perhaps like outlined above</a:t>
            </a:r>
            <a:endParaRPr lang="en-GB" dirty="0">
              <a:ea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78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00188" y="5013176"/>
            <a:ext cx="67802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1200" dirty="0">
                <a:solidFill>
                  <a:srgbClr val="000000"/>
                </a:solidFill>
                <a:latin typeface="Arial" charset="0"/>
              </a:rPr>
              <a:t>Abisko 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Scientific GIS </a:t>
            </a:r>
            <a:r>
              <a:rPr lang="en-GB" sz="1200" dirty="0">
                <a:solidFill>
                  <a:srgbClr val="000000"/>
                </a:solidFill>
                <a:latin typeface="Arial" charset="0"/>
              </a:rPr>
              <a:t>in collaboration with Abisko Scientific Research Station</a:t>
            </a:r>
          </a:p>
          <a:p>
            <a:r>
              <a:rPr lang="en-GB" sz="1200" dirty="0">
                <a:solidFill>
                  <a:srgbClr val="000000"/>
                </a:solidFill>
                <a:latin typeface="Arial" charset="0"/>
              </a:rPr>
              <a:t>Contact:</a:t>
            </a:r>
            <a:r>
              <a:rPr lang="en-GB" sz="1200" dirty="0">
                <a:solidFill>
                  <a:srgbClr val="2D2D8A"/>
                </a:solidFill>
                <a:latin typeface="Arial" charset="0"/>
              </a:rPr>
              <a:t> </a:t>
            </a:r>
            <a:r>
              <a:rPr lang="en-GB" sz="1200" dirty="0" smtClean="0">
                <a:solidFill>
                  <a:srgbClr val="2D2D8A"/>
                </a:solidFill>
                <a:latin typeface="Arial" charset="0"/>
              </a:rPr>
              <a:t>Tomas.Thierfelder@slu.se</a:t>
            </a:r>
            <a:endParaRPr lang="en-GB" sz="1200" dirty="0">
              <a:solidFill>
                <a:srgbClr val="2D2D8A"/>
              </a:solidFill>
              <a:latin typeface="Arial" charset="0"/>
            </a:endParaRPr>
          </a:p>
          <a:p>
            <a:pPr eaLnBrk="1" hangingPunct="1"/>
            <a:r>
              <a:rPr lang="en-GB" sz="1200" dirty="0">
                <a:solidFill>
                  <a:srgbClr val="000000"/>
                </a:solidFill>
                <a:latin typeface="Arial" charset="0"/>
              </a:rPr>
              <a:t>Abisko 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Scientific GIS web-service:</a:t>
            </a:r>
            <a:r>
              <a:rPr lang="en-GB" sz="1200" dirty="0" smtClean="0">
                <a:solidFill>
                  <a:srgbClr val="2D2D8A"/>
                </a:solidFill>
                <a:latin typeface="Arial" charset="0"/>
              </a:rPr>
              <a:t> www.abiskogis.se</a:t>
            </a:r>
            <a:r>
              <a:rPr lang="en-GB" sz="1200" dirty="0" smtClean="0">
                <a:solidFill>
                  <a:schemeClr val="tx1"/>
                </a:solidFill>
                <a:latin typeface="Arial" charset="0"/>
              </a:rPr>
              <a:t> (from early spring 2013)</a:t>
            </a:r>
            <a:endParaRPr lang="en-GB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055688" y="346724"/>
            <a:ext cx="72247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GB" sz="3200" b="1" dirty="0" smtClean="0">
                <a:solidFill>
                  <a:srgbClr val="000000"/>
                </a:solidFill>
                <a:latin typeface="Arial" charset="0"/>
              </a:rPr>
              <a:t>Thanks’ for your attention!</a:t>
            </a:r>
            <a:endParaRPr lang="en-GB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54" y="1268760"/>
            <a:ext cx="4607718" cy="35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3" name="textruta 5"/>
          <p:cNvSpPr txBox="1">
            <a:spLocks noChangeArrowheads="1"/>
          </p:cNvSpPr>
          <p:nvPr/>
        </p:nvSpPr>
        <p:spPr bwMode="auto">
          <a:xfrm>
            <a:off x="5868144" y="4797152"/>
            <a:ext cx="12525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v-SE" sz="1000" i="1" dirty="0">
                <a:solidFill>
                  <a:schemeClr val="bg2"/>
                </a:solidFill>
              </a:rPr>
              <a:t>Photo: Sofia Bryntse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93296"/>
            <a:ext cx="137318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NS_Logo_S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960" y="5921843"/>
            <a:ext cx="828939" cy="80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42" y="5947010"/>
            <a:ext cx="1724794" cy="7223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02161" y="476672"/>
            <a:ext cx="749315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000" b="1" dirty="0" smtClean="0">
                <a:solidFill>
                  <a:srgbClr val="000000"/>
                </a:solidFill>
                <a:latin typeface="Arial" charset="0"/>
              </a:rPr>
              <a:t>Geographic Information Technology in the Arctic</a:t>
            </a:r>
          </a:p>
          <a:p>
            <a:pPr eaLnBrk="1" hangingPunct="1"/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Research in a rapidly changing environment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 txBox="1">
            <a:spLocks noChangeArrowheads="1"/>
          </p:cNvSpPr>
          <p:nvPr/>
        </p:nvSpPr>
        <p:spPr bwMode="auto">
          <a:xfrm>
            <a:off x="824067" y="1412776"/>
            <a:ext cx="7852389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81050" indent="-381000"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Topics for this talk</a:t>
            </a:r>
          </a:p>
          <a:p>
            <a:pPr marL="285750" indent="-285750" eaLnBrk="1" hangingPunct="1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International </a:t>
            </a:r>
            <a:r>
              <a:rPr lang="en-GB" sz="1800" dirty="0">
                <a:solidFill>
                  <a:srgbClr val="00B050"/>
                </a:solidFill>
                <a:latin typeface="Arial" charset="0"/>
              </a:rPr>
              <a:t>N</a:t>
            </a: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etwork for Terrestrial Research and Monitoring</a:t>
            </a:r>
            <a:br>
              <a:rPr lang="en-GB" sz="1800" dirty="0" smtClean="0">
                <a:solidFill>
                  <a:srgbClr val="00B050"/>
                </a:solidFill>
                <a:latin typeface="Arial" charset="0"/>
              </a:rPr>
            </a:b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in the Arctic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INTERACT – Mega-project (7.4 MEUR) for establishment of communicative infrastructure in support of environmental research and monitoring in the Arctic.</a:t>
            </a:r>
          </a:p>
          <a:p>
            <a:pPr marL="285750" indent="-285750" eaLnBrk="1" hangingPunct="1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INTERACT demands for standardised map-services across the Arctic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What may standardised map services across the Arctic add to research and monitoring activities?</a:t>
            </a:r>
          </a:p>
          <a:p>
            <a:pPr marL="285750" lvl="1" indent="-285750" eaLnBrk="1" hangingPunct="1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INTERACT production of geographic information covering the Arctic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How may INTERACT contribute to a standardised repository of environmental/geographic information covering the Arctic?</a:t>
            </a:r>
          </a:p>
          <a:p>
            <a:pPr marL="285750" lvl="1" indent="-285750" eaLnBrk="1" hangingPunct="1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Prospects of collaboration across INTERACT and Arctic SDI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>
                <a:solidFill>
                  <a:srgbClr val="000000"/>
                </a:solidFill>
                <a:latin typeface="Arial" charset="0"/>
              </a:rPr>
              <a:t>Does INTERACT and Arctic SDI share 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any interests that may be collaboratively pursued?</a:t>
            </a:r>
            <a:endParaRPr lang="en-GB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93296"/>
            <a:ext cx="137318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S_Logo_S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960" y="5921843"/>
            <a:ext cx="828939" cy="80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42" y="5947010"/>
            <a:ext cx="1724794" cy="7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72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07950" y="217489"/>
            <a:ext cx="8893175" cy="263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upp 3"/>
          <p:cNvGrpSpPr/>
          <p:nvPr/>
        </p:nvGrpSpPr>
        <p:grpSpPr>
          <a:xfrm>
            <a:off x="1821244" y="404664"/>
            <a:ext cx="6783204" cy="2261216"/>
            <a:chOff x="1821244" y="519712"/>
            <a:chExt cx="6783204" cy="226121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3" t="7167" r="18653" b="56506"/>
            <a:stretch/>
          </p:blipFill>
          <p:spPr bwMode="auto">
            <a:xfrm>
              <a:off x="1821244" y="519712"/>
              <a:ext cx="5902035" cy="226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279" y="776625"/>
              <a:ext cx="881169" cy="70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upp 20"/>
          <p:cNvGrpSpPr/>
          <p:nvPr/>
        </p:nvGrpSpPr>
        <p:grpSpPr>
          <a:xfrm>
            <a:off x="2051720" y="2852936"/>
            <a:ext cx="4941493" cy="3138660"/>
            <a:chOff x="179388" y="1125538"/>
            <a:chExt cx="8785225" cy="5580062"/>
          </a:xfrm>
        </p:grpSpPr>
        <p:pic>
          <p:nvPicPr>
            <p:cNvPr id="22" name="Picture 3" descr="Stationmapfrontbigr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125538"/>
              <a:ext cx="5791200" cy="544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DSC_0010"/>
            <p:cNvPicPr>
              <a:picLocks noChangeAspect="1" noChangeArrowheads="1"/>
            </p:cNvPicPr>
            <p:nvPr/>
          </p:nvPicPr>
          <p:blipFill>
            <a:blip r:embed="rId6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214438"/>
              <a:ext cx="2952750" cy="196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7" descr="P108036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545013"/>
              <a:ext cx="2879725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DSC_136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1163638"/>
              <a:ext cx="2952750" cy="196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1692275" y="3141663"/>
              <a:ext cx="2663825" cy="158273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V="1">
              <a:off x="3059113" y="5013325"/>
              <a:ext cx="217487" cy="6477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>
              <a:off x="5003800" y="3141663"/>
              <a:ext cx="2520950" cy="14398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flipH="1" flipV="1">
              <a:off x="5292725" y="5300663"/>
              <a:ext cx="719138" cy="43338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30" name="Picture 12" descr="measuring gas and volatile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11734" r="12991"/>
            <a:stretch>
              <a:fillRect/>
            </a:stretch>
          </p:blipFill>
          <p:spPr bwMode="auto">
            <a:xfrm>
              <a:off x="6011863" y="4662488"/>
              <a:ext cx="2952750" cy="200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50813" y="41275"/>
            <a:ext cx="8208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dirty="0" smtClean="0">
                <a:solidFill>
                  <a:schemeClr val="accent2"/>
                </a:solidFill>
              </a:rPr>
              <a:t>The INTERACT project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598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905500" y="24987250"/>
            <a:ext cx="7223125" cy="1736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1139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54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TRANSNATIONAL ACCESS</a:t>
            </a:r>
          </a:p>
          <a:p>
            <a:pPr defTabSz="41139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54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             </a:t>
            </a:r>
            <a:r>
              <a:rPr lang="fi-FI" sz="48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Access to the </a:t>
            </a:r>
            <a:r>
              <a:rPr lang="fi-FI" sz="48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Arctic</a:t>
            </a:r>
            <a:endParaRPr lang="fi-FI" sz="4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779838" y="4149725"/>
            <a:ext cx="5364162" cy="165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1400" b="1" dirty="0" smtClean="0"/>
              <a:t>Transnational Access,</a:t>
            </a:r>
            <a:r>
              <a:rPr lang="en-GB" sz="1400" dirty="0" smtClean="0"/>
              <a:t> 3900 days granted to 68 user groups so far</a:t>
            </a:r>
          </a:p>
          <a:p>
            <a:r>
              <a:rPr lang="en-GB" sz="1400" b="1" dirty="0" smtClean="0"/>
              <a:t>Station Managers’ Forum</a:t>
            </a:r>
            <a:r>
              <a:rPr lang="en-GB" sz="1400" dirty="0" smtClean="0"/>
              <a:t>.  Meta-database for monitoring and </a:t>
            </a:r>
            <a:br>
              <a:rPr lang="en-GB" sz="1400" dirty="0" smtClean="0"/>
            </a:br>
            <a:r>
              <a:rPr lang="en-GB" sz="1400" dirty="0" smtClean="0"/>
              <a:t>research, station catalogue</a:t>
            </a:r>
          </a:p>
          <a:p>
            <a:r>
              <a:rPr lang="en-GB" sz="1400" b="1" dirty="0" smtClean="0"/>
              <a:t>Joint Research Activities. </a:t>
            </a:r>
            <a:r>
              <a:rPr lang="en-GB" sz="1400" dirty="0" smtClean="0"/>
              <a:t>Effects of infrastructure, intelligent sensors</a:t>
            </a:r>
          </a:p>
          <a:p>
            <a:r>
              <a:rPr lang="en-GB" sz="1400" b="1" dirty="0" smtClean="0"/>
              <a:t>Outreach</a:t>
            </a:r>
          </a:p>
          <a:p>
            <a:r>
              <a:rPr lang="en-GB" sz="1400" b="1" dirty="0" smtClean="0"/>
              <a:t>International Networking</a:t>
            </a:r>
            <a:endParaRPr lang="en-GB" sz="1400" b="1" dirty="0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3779838" y="1844675"/>
            <a:ext cx="2447925" cy="2089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1400" b="1" dirty="0" smtClean="0"/>
              <a:t>-Biodiversity</a:t>
            </a:r>
          </a:p>
          <a:p>
            <a:r>
              <a:rPr lang="en-GB" sz="1400" b="1" dirty="0" smtClean="0"/>
              <a:t>-Glaciology</a:t>
            </a:r>
          </a:p>
          <a:p>
            <a:r>
              <a:rPr lang="en-GB" sz="1400" b="1" dirty="0" smtClean="0"/>
              <a:t>-Permafrost</a:t>
            </a:r>
          </a:p>
          <a:p>
            <a:r>
              <a:rPr lang="en-GB" sz="1400" b="1" dirty="0" smtClean="0"/>
              <a:t>-Climate</a:t>
            </a:r>
          </a:p>
          <a:p>
            <a:r>
              <a:rPr lang="en-GB" sz="1400" b="1" dirty="0" smtClean="0"/>
              <a:t>-Hydrology</a:t>
            </a:r>
          </a:p>
          <a:p>
            <a:r>
              <a:rPr lang="en-GB" sz="1400" b="1" dirty="0" smtClean="0"/>
              <a:t>-Ecology</a:t>
            </a:r>
          </a:p>
          <a:p>
            <a:r>
              <a:rPr lang="en-GB" sz="1400" b="1" dirty="0" smtClean="0"/>
              <a:t>-Biogeochemistry</a:t>
            </a:r>
          </a:p>
          <a:p>
            <a:r>
              <a:rPr lang="en-GB" sz="1400" b="1" dirty="0" smtClean="0"/>
              <a:t>-Human dimension</a:t>
            </a:r>
            <a:endParaRPr lang="en-GB" sz="1400" b="1" dirty="0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179388" y="1844675"/>
            <a:ext cx="3455987" cy="1512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1400" b="1" dirty="0" smtClean="0"/>
              <a:t>7.4 MEUR for 2011 - 2014</a:t>
            </a:r>
          </a:p>
          <a:p>
            <a:r>
              <a:rPr lang="en-GB" sz="1400" b="1" dirty="0" smtClean="0"/>
              <a:t>33 partners in 19 countries</a:t>
            </a:r>
          </a:p>
          <a:p>
            <a:r>
              <a:rPr lang="en-GB" sz="1400" b="1" dirty="0" smtClean="0"/>
              <a:t>45 research stations joined in so far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Arrowheads="1"/>
          </p:cNvSpPr>
          <p:nvPr/>
        </p:nvSpPr>
        <p:spPr bwMode="auto">
          <a:xfrm>
            <a:off x="395288" y="476250"/>
            <a:ext cx="62642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INTERACT stations sample </a:t>
            </a:r>
            <a:r>
              <a:rPr lang="en-US" sz="2400" dirty="0">
                <a:solidFill>
                  <a:schemeClr val="accent2"/>
                </a:solidFill>
              </a:rPr>
              <a:t>the wide 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environmental envelope of The North</a:t>
            </a:r>
            <a:endParaRPr lang="da-DK" sz="2400" dirty="0">
              <a:solidFill>
                <a:schemeClr val="accent2"/>
              </a:solidFill>
            </a:endParaRPr>
          </a:p>
        </p:txBody>
      </p:sp>
      <p:pic>
        <p:nvPicPr>
          <p:cNvPr id="4099" name="Picture 10" descr="Interact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33375"/>
            <a:ext cx="17129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0" y="1598613"/>
            <a:ext cx="9144000" cy="762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ktangel 2"/>
          <p:cNvSpPr/>
          <p:nvPr/>
        </p:nvSpPr>
        <p:spPr bwMode="auto">
          <a:xfrm>
            <a:off x="5018364" y="5517232"/>
            <a:ext cx="4125636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grpSp>
        <p:nvGrpSpPr>
          <p:cNvPr id="2" name="Grupp 1"/>
          <p:cNvGrpSpPr/>
          <p:nvPr/>
        </p:nvGrpSpPr>
        <p:grpSpPr>
          <a:xfrm>
            <a:off x="395536" y="1772815"/>
            <a:ext cx="8352928" cy="4990391"/>
            <a:chOff x="29446" y="1773238"/>
            <a:chExt cx="8316913" cy="4968875"/>
          </a:xfrm>
        </p:grpSpPr>
        <p:pic>
          <p:nvPicPr>
            <p:cNvPr id="4101" name="Picture 12" descr="envelop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6" y="1773238"/>
              <a:ext cx="5616575" cy="494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13" descr="Interac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821" y="1800225"/>
              <a:ext cx="2395538" cy="494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0297505A-45F9-424C-9B6A-64D26B3BB895}" type="slidenum">
              <a:rPr lang="sv-SE"/>
              <a:pPr>
                <a:defRPr/>
              </a:pPr>
              <a:t>6</a:t>
            </a:fld>
            <a:endParaRPr lang="sv-SE"/>
          </a:p>
        </p:txBody>
      </p:sp>
      <p:pic>
        <p:nvPicPr>
          <p:cNvPr id="96259" name="Picture 3" descr="Eu_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1368425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260" name="Group 4"/>
          <p:cNvGrpSpPr>
            <a:grpSpLocks/>
          </p:cNvGrpSpPr>
          <p:nvPr/>
        </p:nvGrpSpPr>
        <p:grpSpPr bwMode="auto">
          <a:xfrm>
            <a:off x="50800" y="4845050"/>
            <a:ext cx="9032875" cy="384175"/>
            <a:chOff x="22" y="1440"/>
            <a:chExt cx="5690" cy="242"/>
          </a:xfrm>
        </p:grpSpPr>
        <p:pic>
          <p:nvPicPr>
            <p:cNvPr id="96261" name="Picture 5" descr="danmarks-flagg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1440"/>
              <a:ext cx="314" cy="2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2" name="Picture 6" descr="Faroe_Islands_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1442"/>
              <a:ext cx="34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3" name="Picture 7" descr="finlands-flagg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" y="1440"/>
              <a:ext cx="390" cy="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4" name="Picture 8" descr="flag_greenlan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" y="1444"/>
              <a:ext cx="359" cy="2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5" name="Picture 9" descr="greklands-flagg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1440"/>
              <a:ext cx="36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6" name="Picture 10" descr="islands-flagg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" y="1440"/>
              <a:ext cx="326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7" name="Picture 11" descr="usas-flagg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" y="1440"/>
              <a:ext cx="451" cy="2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8" name="Picture 12" descr="italiens-flagg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" y="1440"/>
              <a:ext cx="362" cy="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9" name="Picture 13" descr="kanadas-flagg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" y="1440"/>
              <a:ext cx="468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70" name="Picture 14" descr="norges-flagg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" y="1440"/>
              <a:ext cx="322" cy="2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71" name="Picture 15" descr="rysslands-flagg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" y="1440"/>
              <a:ext cx="358" cy="2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72" name="Picture 16" descr="storbritanniens-flagga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1440"/>
              <a:ext cx="476" cy="2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73" name="Picture 17" descr="sveriges-flagg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" y="1440"/>
              <a:ext cx="382" cy="2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74" name="Picture 18" descr="tysklands-flagg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" y="1440"/>
              <a:ext cx="386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275" name="Picture 19" descr="kolari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427663"/>
            <a:ext cx="1963737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6" name="Picture 20" descr="fins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5424488"/>
            <a:ext cx="1816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9" name="Picture 23" descr="Interact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73050"/>
            <a:ext cx="1712913" cy="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0" y="1598613"/>
            <a:ext cx="9144000" cy="762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6281" name="Rectangle 25"/>
          <p:cNvSpPr>
            <a:spLocks noChangeArrowheads="1"/>
          </p:cNvSpPr>
          <p:nvPr/>
        </p:nvSpPr>
        <p:spPr bwMode="auto">
          <a:xfrm>
            <a:off x="158824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sz="2800" b="1" dirty="0" smtClean="0">
                <a:solidFill>
                  <a:schemeClr val="accent2"/>
                </a:solidFill>
              </a:rPr>
              <a:t>The </a:t>
            </a:r>
            <a:r>
              <a:rPr lang="en-US" sz="2800" b="1" dirty="0" err="1" smtClean="0">
                <a:solidFill>
                  <a:schemeClr val="accent2"/>
                </a:solidFill>
              </a:rPr>
              <a:t>INTERACT:ers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96282" name="Rectangle 26"/>
          <p:cNvSpPr>
            <a:spLocks noChangeArrowheads="1"/>
          </p:cNvSpPr>
          <p:nvPr/>
        </p:nvSpPr>
        <p:spPr bwMode="auto">
          <a:xfrm>
            <a:off x="179388" y="2996952"/>
            <a:ext cx="8964612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INTERACT stations host thousands of researchers world-wide, </a:t>
            </a:r>
            <a:r>
              <a:rPr lang="en-GB" sz="2000" dirty="0" smtClean="0">
                <a:solidFill>
                  <a:srgbClr val="00B050"/>
                </a:solidFill>
              </a:rPr>
              <a:t>using map services and producing spatial data </a:t>
            </a:r>
            <a:r>
              <a:rPr lang="en-GB" sz="2000" dirty="0" smtClean="0">
                <a:solidFill>
                  <a:schemeClr val="accent2"/>
                </a:solidFill>
              </a:rPr>
              <a:t>on environmental change in the Arctic</a:t>
            </a:r>
          </a:p>
          <a:p>
            <a:endParaRPr lang="en-GB" sz="500" dirty="0" smtClean="0">
              <a:solidFill>
                <a:schemeClr val="accent2"/>
              </a:solidFill>
            </a:endParaRPr>
          </a:p>
          <a:p>
            <a:r>
              <a:rPr lang="en-GB" sz="2000" dirty="0" smtClean="0">
                <a:solidFill>
                  <a:schemeClr val="accent2"/>
                </a:solidFill>
              </a:rPr>
              <a:t>They participate in all major Arctic terrestrial initiatives e.g. </a:t>
            </a:r>
          </a:p>
          <a:p>
            <a:r>
              <a:rPr lang="en-GB" sz="2000" dirty="0" smtClean="0">
                <a:solidFill>
                  <a:schemeClr val="accent2"/>
                </a:solidFill>
              </a:rPr>
              <a:t>IASC, ISAC, SAON, CBMP, AMAP, IPA/CALM, ITEX and relevant EU</a:t>
            </a:r>
            <a:br>
              <a:rPr lang="en-GB" sz="2000" dirty="0" smtClean="0">
                <a:solidFill>
                  <a:schemeClr val="accent2"/>
                </a:solidFill>
              </a:rPr>
            </a:br>
            <a:r>
              <a:rPr lang="en-GB" sz="2000" dirty="0" smtClean="0">
                <a:solidFill>
                  <a:schemeClr val="accent2"/>
                </a:solidFill>
              </a:rPr>
              <a:t>ESFRI projects like LifeWatch, ICOS and SIOS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691680" y="2181664"/>
            <a:ext cx="733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Main coordinator: Dist. Prof. Terry Callaghan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Coordinator of WP7 on Data Management: Assoc. Prof. Tomas Thierfelder 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 bwMode="auto">
          <a:xfrm>
            <a:off x="5018364" y="5517232"/>
            <a:ext cx="4125636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pic>
        <p:nvPicPr>
          <p:cNvPr id="6148" name="Picture 12" descr="Экскурсия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41438"/>
            <a:ext cx="3303588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95288" y="1340768"/>
            <a:ext cx="5327650" cy="49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GB" sz="2000" b="1" dirty="0" smtClean="0">
                <a:solidFill>
                  <a:schemeClr val="accent2"/>
                </a:solidFill>
              </a:rPr>
              <a:t>INTERACT partner monitoring activities have been on-going for up to 100 years</a:t>
            </a:r>
          </a:p>
          <a:p>
            <a:pPr marL="342900" indent="-34290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Ground validation of remote sensing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342900" indent="-34290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Model testing on the ground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342900" indent="-34290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Hosting standardised experiments (e.g. ITEX, LTER, ANAEE, EXPEER) 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342900" indent="-34290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Hosting observation and sampling networks (e.g. CALM, LifeWatch, ICOS, GLORIA)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342900" indent="-34290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Sampling and inventorying (EBON, ABC)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342900" indent="-34290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Building capacity for education e.g. species identification (University of the Arctic)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651500" y="6381750"/>
            <a:ext cx="309562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100" dirty="0" smtClean="0"/>
              <a:t>Altai </a:t>
            </a:r>
            <a:r>
              <a:rPr lang="en-GB" sz="1100" dirty="0" err="1" smtClean="0"/>
              <a:t>Mts</a:t>
            </a:r>
            <a:r>
              <a:rPr lang="en-GB" sz="1100" dirty="0" smtClean="0"/>
              <a:t> 2010, International summer school</a:t>
            </a:r>
            <a:endParaRPr lang="en-GB" sz="1100" dirty="0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23850" y="293747"/>
            <a:ext cx="84248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400"/>
              </a:spcAft>
            </a:pPr>
            <a:r>
              <a:rPr lang="en-GB" sz="2400" b="1" dirty="0" smtClean="0">
                <a:solidFill>
                  <a:schemeClr val="accent2"/>
                </a:solidFill>
              </a:rPr>
              <a:t>INTERACT Services for the Arctic and northern alpine regions where observing capacity is low: </a:t>
            </a:r>
            <a:endParaRPr lang="en-GB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 bwMode="auto">
          <a:xfrm>
            <a:off x="5018364" y="5517232"/>
            <a:ext cx="4125636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95288" y="1339309"/>
            <a:ext cx="532765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Real time monitoring (GEO, CBMP, SAON, WWF)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Retrospective monitoring (BTF, IASC, CBMP) – monitoring does not start from today!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Instrument design, testing and distribution (SIOS)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Attribution of remotely sensed data through local knowledge and access to stakeholders</a:t>
            </a:r>
            <a:br>
              <a:rPr lang="en-GB" sz="1800" dirty="0" smtClean="0">
                <a:solidFill>
                  <a:schemeClr val="accent2"/>
                </a:solidFill>
              </a:rPr>
            </a:br>
            <a:endParaRPr lang="en-GB" sz="1800" dirty="0" smtClean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Improved data compatibility and accessibility (IASC + ??)</a:t>
            </a:r>
          </a:p>
          <a:p>
            <a:pPr marL="285750" indent="-285750" eaLnBrk="1" hangingPunct="1">
              <a:spcBef>
                <a:spcPts val="400"/>
              </a:spcBef>
              <a:buFont typeface="Wingdings" pitchFamily="2" charset="2"/>
              <a:buChar char="ü"/>
            </a:pPr>
            <a:endParaRPr lang="en-GB" sz="1800" dirty="0" smtClean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ts val="400"/>
              </a:spcBef>
              <a:buFont typeface="Wingdings" pitchFamily="2" charset="2"/>
              <a:buChar char="ü"/>
            </a:pPr>
            <a:r>
              <a:rPr lang="en-GB" sz="1800" dirty="0" smtClean="0">
                <a:solidFill>
                  <a:schemeClr val="accent2"/>
                </a:solidFill>
              </a:rPr>
              <a:t>Rapid response sampling Arctic-wide (e.g. carbon, contaminants)</a:t>
            </a:r>
            <a:endParaRPr lang="en-GB" sz="1800" dirty="0">
              <a:solidFill>
                <a:schemeClr val="accent2"/>
              </a:solidFill>
            </a:endParaRPr>
          </a:p>
        </p:txBody>
      </p:sp>
      <p:pic>
        <p:nvPicPr>
          <p:cNvPr id="7171" name="Picture 11" descr="Figure6-Vin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3" r="24353"/>
          <a:stretch>
            <a:fillRect/>
          </a:stretch>
        </p:blipFill>
        <p:spPr bwMode="auto">
          <a:xfrm>
            <a:off x="5651500" y="1243285"/>
            <a:ext cx="3097213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850" y="293747"/>
            <a:ext cx="84248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400"/>
              </a:spcAft>
            </a:pPr>
            <a:r>
              <a:rPr lang="en-GB" sz="2400" b="1" dirty="0" smtClean="0">
                <a:solidFill>
                  <a:schemeClr val="accent2"/>
                </a:solidFill>
              </a:rPr>
              <a:t>INTERACT Services for the Arctic and northern alpine regions where observing capacity is low: </a:t>
            </a:r>
            <a:endParaRPr lang="en-GB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 noChangeArrowheads="1"/>
          </p:cNvSpPr>
          <p:nvPr/>
        </p:nvSpPr>
        <p:spPr bwMode="auto">
          <a:xfrm>
            <a:off x="827088" y="765175"/>
            <a:ext cx="741732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INTERACT WP7 – Data Management</a:t>
            </a:r>
            <a:endParaRPr lang="en-GB" sz="16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</a:rPr>
              <a:t>WP7 in a nutshell</a:t>
            </a:r>
            <a:endParaRPr lang="en-GB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7" name="Rectangle 1027"/>
          <p:cNvSpPr txBox="1">
            <a:spLocks noChangeArrowheads="1"/>
          </p:cNvSpPr>
          <p:nvPr/>
        </p:nvSpPr>
        <p:spPr bwMode="auto">
          <a:xfrm>
            <a:off x="824067" y="1602259"/>
            <a:ext cx="7852389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81050" indent="-381000"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With INTERACT stations generating large data-volumes for many purposes, it is essential to share efficient </a:t>
            </a: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standards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for data management </a:t>
            </a: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across stations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overall aim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of WP7 is to </a:t>
            </a: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increase the transparency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through the collective archives of the INTERACT infrastructure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in order to minimize risks of information gaps and unexploited synergies, and to prevent outreach from being hampered by the lack of centralized information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and in order to provide managerial </a:t>
            </a:r>
            <a:r>
              <a:rPr lang="en-GB" sz="1600" dirty="0" smtClean="0">
                <a:solidFill>
                  <a:srgbClr val="00B050"/>
                </a:solidFill>
                <a:latin typeface="Arial" charset="0"/>
              </a:rPr>
              <a:t>decision-support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 across stations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specific objectives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for WP7 are, therefore, to design and implement a prototype </a:t>
            </a:r>
            <a:r>
              <a:rPr lang="en-GB" sz="1800" dirty="0" smtClean="0">
                <a:solidFill>
                  <a:srgbClr val="00B050"/>
                </a:solidFill>
                <a:latin typeface="Arial" charset="0"/>
              </a:rPr>
              <a:t>geographic metadata catalogue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at the Abisko research station,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to expand the Abisko GIS system specification throughout the INTERACT infrastructure (implementation lies beyond the INTERACT project)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and to establish a repository (ScanDB) of standardized tools for streamlining the process of managing, publishing and curating the data products produced and handled in the INTERACT infrastructure.</a:t>
            </a:r>
            <a:endParaRPr lang="en-GB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5687"/>
          <a:stretch>
            <a:fillRect/>
          </a:stretch>
        </p:blipFill>
        <p:spPr bwMode="auto">
          <a:xfrm>
            <a:off x="7895888" y="7784"/>
            <a:ext cx="1244915" cy="15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1132</Words>
  <Application>Microsoft Office PowerPoint</Application>
  <PresentationFormat>Skjermfremvisning (4:3)</PresentationFormat>
  <Paragraphs>160</Paragraphs>
  <Slides>18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Office Theme</vt:lpstr>
      <vt:lpstr>1_Office Theme</vt:lpstr>
      <vt:lpstr>3_Office Theme</vt:lpstr>
      <vt:lpstr>Acrobat Document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SLU PowerPoint presentation in English</dc:subject>
  <dc:creator>bryntse</dc:creator>
  <cp:lastModifiedBy>Martin Skedsmo</cp:lastModifiedBy>
  <cp:revision>302</cp:revision>
  <cp:lastPrinted>2012-10-30T08:31:42Z</cp:lastPrinted>
  <dcterms:created xsi:type="dcterms:W3CDTF">2010-06-03T09:31:30Z</dcterms:created>
  <dcterms:modified xsi:type="dcterms:W3CDTF">2012-11-20T10:47:01Z</dcterms:modified>
</cp:coreProperties>
</file>