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2" r:id="rId2"/>
    <p:sldMasterId id="2147483678" r:id="rId3"/>
    <p:sldMasterId id="2147483690" r:id="rId4"/>
    <p:sldMasterId id="2147483702" r:id="rId5"/>
    <p:sldMasterId id="2147483714" r:id="rId6"/>
    <p:sldMasterId id="2147483727" r:id="rId7"/>
    <p:sldMasterId id="2147483740" r:id="rId8"/>
  </p:sldMasterIdLst>
  <p:notesMasterIdLst>
    <p:notesMasterId r:id="rId37"/>
  </p:notesMasterIdLst>
  <p:handoutMasterIdLst>
    <p:handoutMasterId r:id="rId38"/>
  </p:handoutMasterIdLst>
  <p:sldIdLst>
    <p:sldId id="517" r:id="rId9"/>
    <p:sldId id="470" r:id="rId10"/>
    <p:sldId id="528" r:id="rId11"/>
    <p:sldId id="534" r:id="rId12"/>
    <p:sldId id="535" r:id="rId13"/>
    <p:sldId id="536" r:id="rId14"/>
    <p:sldId id="537" r:id="rId15"/>
    <p:sldId id="538" r:id="rId16"/>
    <p:sldId id="539" r:id="rId17"/>
    <p:sldId id="540" r:id="rId18"/>
    <p:sldId id="544" r:id="rId19"/>
    <p:sldId id="545" r:id="rId20"/>
    <p:sldId id="523" r:id="rId21"/>
    <p:sldId id="546" r:id="rId22"/>
    <p:sldId id="560" r:id="rId23"/>
    <p:sldId id="547" r:id="rId24"/>
    <p:sldId id="548" r:id="rId25"/>
    <p:sldId id="549" r:id="rId26"/>
    <p:sldId id="551" r:id="rId27"/>
    <p:sldId id="550" r:id="rId28"/>
    <p:sldId id="552" r:id="rId29"/>
    <p:sldId id="553" r:id="rId30"/>
    <p:sldId id="554" r:id="rId31"/>
    <p:sldId id="556" r:id="rId32"/>
    <p:sldId id="555" r:id="rId33"/>
    <p:sldId id="557" r:id="rId34"/>
    <p:sldId id="558" r:id="rId35"/>
    <p:sldId id="559" r:id="rId36"/>
  </p:sldIdLst>
  <p:sldSz cx="9144000" cy="6858000" type="screen4x3"/>
  <p:notesSz cx="6794500" cy="100076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F"/>
    <a:srgbClr val="000099"/>
    <a:srgbClr val="FF9900"/>
    <a:srgbClr val="F9840F"/>
    <a:srgbClr val="0000CC"/>
    <a:srgbClr val="FFCC00"/>
    <a:srgbClr val="FFFF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0"/>
    </p:cViewPr>
  </p:sorterViewPr>
  <p:notesViewPr>
    <p:cSldViewPr>
      <p:cViewPr varScale="1">
        <p:scale>
          <a:sx n="76" d="100"/>
          <a:sy n="76" d="100"/>
        </p:scale>
        <p:origin x="-1596" y="-90"/>
      </p:cViewPr>
      <p:guideLst>
        <p:guide orient="horz" pos="3152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  <a:spAutoFit/>
          </a:bodyPr>
          <a:lstStyle>
            <a:lvl1pPr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  <a:spAutoFit/>
          </a:bodyPr>
          <a:lstStyle>
            <a:lvl1pPr algn="r"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2971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b" anchorCtr="0" compatLnSpc="1">
            <a:prstTxWarp prst="textNoShape">
              <a:avLst/>
            </a:prstTxWarp>
            <a:spAutoFit/>
          </a:bodyPr>
          <a:lstStyle>
            <a:lvl1pPr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723438"/>
            <a:ext cx="2895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b" anchorCtr="0" compatLnSpc="1">
            <a:prstTxWarp prst="textNoShape">
              <a:avLst/>
            </a:prstTxWarp>
            <a:spAutoFit/>
          </a:bodyPr>
          <a:lstStyle>
            <a:lvl1pPr algn="r"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8B18F5B-1431-4FBF-9754-B319F6ED11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9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  <a:spAutoFit/>
          </a:bodyPr>
          <a:lstStyle>
            <a:lvl1pPr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  <a:spAutoFit/>
          </a:bodyPr>
          <a:lstStyle>
            <a:lvl1pPr algn="r"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7713"/>
            <a:ext cx="5005388" cy="3754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52975"/>
            <a:ext cx="49784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7250"/>
            <a:ext cx="29448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b" anchorCtr="0" compatLnSpc="1">
            <a:prstTxWarp prst="textNoShape">
              <a:avLst/>
            </a:prstTxWarp>
            <a:spAutoFit/>
          </a:bodyPr>
          <a:lstStyle>
            <a:lvl1pPr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747250"/>
            <a:ext cx="29448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b" anchorCtr="0" compatLnSpc="1">
            <a:prstTxWarp prst="textNoShape">
              <a:avLst/>
            </a:prstTxWarp>
            <a:spAutoFit/>
          </a:bodyPr>
          <a:lstStyle>
            <a:lvl1pPr algn="r"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83F72F8-4660-4115-AAD1-75C260EE638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829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688" y="9740900"/>
            <a:ext cx="2944812" cy="266700"/>
          </a:xfrm>
          <a:noFill/>
        </p:spPr>
        <p:txBody>
          <a:bodyPr/>
          <a:lstStyle/>
          <a:p>
            <a:fld id="{DFD5E574-D5A4-499A-8440-085C74D7458B}" type="slidenum">
              <a:rPr lang="is-IS" smtClean="0">
                <a:solidFill>
                  <a:srgbClr val="4F81BD"/>
                </a:solidFill>
              </a:rPr>
              <a:pPr/>
              <a:t>1</a:t>
            </a:fld>
            <a:endParaRPr lang="is-IS" smtClean="0">
              <a:solidFill>
                <a:srgbClr val="4F81B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11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12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4F81BD"/>
              </a:buClr>
            </a:pPr>
            <a:fld id="{4BDAA050-16E5-4C4F-9FA5-09993E2286C6}" type="slidenum">
              <a:rPr lang="sv-SE">
                <a:solidFill>
                  <a:prstClr val="black"/>
                </a:solidFill>
              </a:rPr>
              <a:pPr>
                <a:buClr>
                  <a:srgbClr val="4F81BD"/>
                </a:buClr>
              </a:pPr>
              <a:t>13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9300"/>
            <a:ext cx="5003800" cy="3752850"/>
          </a:xfrm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36" y="4753530"/>
            <a:ext cx="4979829" cy="277411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14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15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16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17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18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19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r>
              <a:rPr lang="is-IS" dirty="0" smtClean="0">
                <a:latin typeface="Times New Roman" pitchFamily="18" charset="0"/>
                <a:ea typeface="ＭＳ Ｐゴシック"/>
              </a:rPr>
              <a:t>SLU -</a:t>
            </a:r>
            <a:r>
              <a:rPr lang="is-IS" baseline="0" dirty="0" smtClean="0">
                <a:latin typeface="Times New Roman" pitchFamily="18" charset="0"/>
                <a:ea typeface="ＭＳ Ｐゴシック"/>
              </a:rPr>
              <a:t> </a:t>
            </a:r>
            <a:r>
              <a:rPr lang="en-US" dirty="0" smtClean="0"/>
              <a:t>Swedish University of Agricultural Sciences in Uppsala</a:t>
            </a:r>
          </a:p>
          <a:p>
            <a:endParaRPr lang="is-IS" dirty="0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20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2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21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22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23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24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25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26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27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28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4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5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6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7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8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9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B6A5D945-94A6-4C6A-BD8E-A39C59ED4730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10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Owe Palmér February 29,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ED21-1C1F-42E3-AA58-A60CE0B086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Owe Palmér February 29,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6D5A-898C-4BBA-B73C-3DA50E7EE32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33375"/>
            <a:ext cx="2058988" cy="5797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29325" cy="5797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Owe Palmér February 29,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B92B4-118E-453F-931A-F6303063CB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33375"/>
            <a:ext cx="8240713" cy="579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Owe Palmér February 29,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E3036-6911-49F3-8AA2-8AF051088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39825"/>
          </a:xfrm>
        </p:spPr>
        <p:txBody>
          <a:bodyPr/>
          <a:lstStyle/>
          <a:p>
            <a:r>
              <a:rPr lang="en-US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638550"/>
          </a:xfrm>
        </p:spPr>
        <p:txBody>
          <a:bodyPr/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Owe Palmér February 29,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9B11A-BAD6-4766-B4C5-615451AC361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Palmér and Skedsmo 20110405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50869-6F2D-47CF-A28A-259C980962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Palmér and Skedsmo 20110405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84D8E-FF6F-4C79-B9AD-930AC1516B0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Palmér and Skedsmo 20110405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0F6E-80B1-4DE0-938A-8AD89F8487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Palmér and Skedsmo 20110405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EE421-AE9A-4EE9-A297-FF9C506CE2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Palmér and Skedsmo 20110405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88655-7C1A-4ECF-831C-609B68B3AD4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Palmér and Skedsmo 20110405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6CD86-039D-46E9-B687-C08BC2F353D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Owe Palmér February 29, 2012</a:t>
            </a:r>
            <a:endParaRPr lang="en-GB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www.arctic-sdi.org</a:t>
            </a:r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E3F04-58CC-49D3-A042-8F1984E348F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Palmér and Skedsmo 20110405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FCEE0-62BC-428E-9925-0C3030D9A9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Palmér and Skedsmo 20110405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BB5A-4752-4660-BEA2-3006C0F1017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Palmér and Skedsmo 20110405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0F50E-C263-4BC8-97EF-870B216D26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Palmér and Skedsmo 20110405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DB087-781C-49E6-B331-AA436383FF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Palmér and Skedsmo 20110405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69BD6-F00F-4425-A664-4E99763BAD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9E6E6-0727-4D2E-9F0F-C7F0F777EFB6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06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v-SE" altLang="en-US" dirty="0" smtClean="0"/>
              <a:t>www.gitbarents.com</a:t>
            </a:r>
            <a:endParaRPr lang="sv-SE" alt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E94BF-015E-42B3-B244-495C3BBC0149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1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ABDDF-1176-4162-8A3D-B311D744C874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16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3D03F-74E2-4183-85C1-FEF7BBBA7ADC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62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CCA71-5771-4744-8331-9FA8CB816327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Owe Palmér February 29,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D0CC-2BDC-464A-83F5-05942FB77F2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B193F-B1BC-4166-BBB4-FE2D47E774EC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00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640DB-AB02-4BFC-9E26-77FE61ECC1EA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41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465C0-69B3-4714-8C28-79B9CEF86C42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51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E4161-778F-409E-B839-96641A58FE68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68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5BAB5-32AC-4C37-96B4-D930210FE710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44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77E9E-6779-4807-ABBD-5EC0D4B6C260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62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9E6E6-0727-4D2E-9F0F-C7F0F777EFB6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91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E94BF-015E-42B3-B244-495C3BBC0149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03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ABDDF-1176-4162-8A3D-B311D744C874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12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3D03F-74E2-4183-85C1-FEF7BBBA7ADC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1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63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Owe Palmér February 29,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9667-6A03-4293-8CBE-29E3F64C3F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CCA71-5771-4744-8331-9FA8CB816327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65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B193F-B1BC-4166-BBB4-FE2D47E774EC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26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640DB-AB02-4BFC-9E26-77FE61ECC1EA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03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465C0-69B3-4714-8C28-79B9CEF86C42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61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E4161-778F-409E-B839-96641A58FE68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88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5BAB5-32AC-4C37-96B4-D930210FE710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85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Owe Palmér 20100225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77E9E-6779-4807-ABBD-5EC0D4B6C260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26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GeoNorth 2009/Owe Palmér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A7C3F-54E8-41CA-9A90-90C594ADF3D0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54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GeoNorth 2009/Owe Palmér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7DD55-08F2-461F-923B-A47BC8C59F61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GeoNorth 2009/Owe Palmér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971F-B0AB-486A-9D8E-7F8C47D5D4FF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3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Owe Palmér February 29, 2012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FCDA-4550-4D11-88B6-AEF590A367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GeoNorth 2009/Owe Palmér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8CA77-0FC6-48D2-B330-4BFA5BEE9A57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920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GeoNorth 2009/Owe Palmér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B1D01-5269-4568-BFB0-F5EC089EF96F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45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GeoNorth 2009/Owe Palmér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A62D2-8D2F-411B-954B-96DEBECF5888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95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GeoNorth 2009/Owe Palmér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04522-5630-47ED-B4D5-4D3083D65B38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84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GeoNorth 2009/Owe Palmér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F7880-3756-42A0-A5C6-67EBCDBCA230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129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GeoNorth 2009/Owe Palmér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0DCF1-997A-4A12-9CF7-38C71E0379FF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762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GeoNorth 2009/Owe Palmér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2BC9C-F91B-4A43-9501-3A399FA542CE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4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GeoNorth 2009/Owe Palmér</a:t>
            </a:r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CC9900"/>
                </a:solidFill>
              </a:rPr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BE83C-B58D-4E46-B10C-3B7B92861E67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949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Palmér and Skedsmo August 2012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9660-99BB-48D0-B87A-10F5099A311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5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Palmér and Skedsmo August 2012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C436F-216C-44DE-AA9D-50906EFB996B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4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Owe Palmér February 29,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06434-984C-4283-A585-22C36157D21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Palmér and Skedsmo August 2012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1B57E-0BCD-46B0-8900-09AE0D8535C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8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63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Palmér and Skedsmo August 2012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33F4E-B774-4B08-AC4B-71C221CCC19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7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Palmér and Skedsmo August 2012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DA146-935D-4A87-B7EB-AA4B6EC1CC3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4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Palmér and Skedsmo August 2012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34DC2-64EF-42BD-AB54-D56E4798505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6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Palmér and Skedsmo August 2012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CB029-822B-47D9-B873-1292D4526B3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7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Palmér and Skedsmo  August 2012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19843-5D6C-4AC6-8FCF-88D27DBA89C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9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Palmér and Skedsmo  August  2012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C6802-D35A-45BD-A7D5-B5A06524A1E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7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Palmér and Skedsmo  August 2012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52AA3-2846-42EF-99D3-438A44CEC96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8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33375"/>
            <a:ext cx="2058988" cy="5797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29325" cy="5797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Palmér and Skedsmo  August 2012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914E8-7B84-43C3-9994-99640E52D07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33375"/>
            <a:ext cx="8240713" cy="579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Palmér and Skedsmo  August 2012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B51F9-CA13-4AF3-98B1-76E213DFDE5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0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Owe Palmér February 29, 2012</a:t>
            </a:r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www.arctic-sdi.org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E3F04-58CC-49D3-A042-8F1984E348F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Palmér and Skedsmo October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9660-99BB-48D0-B87A-10F5099A311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457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Palmér and Skedsmo October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C436F-216C-44DE-AA9D-50906EFB996B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22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Palmér and Skedsmo October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1B57E-0BCD-46B0-8900-09AE0D8535C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61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63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Palmér and Skedsmo October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33F4E-B774-4B08-AC4B-71C221CCC19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969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Palmér and Skedsmo October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DA146-935D-4A87-B7EB-AA4B6EC1CC3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913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Palmér and Skedsmo October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34DC2-64EF-42BD-AB54-D56E4798505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412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Palmér and Skedsmo October 2011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www.arctic-sdi.org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D0650-7DC5-4985-9910-8634E1ED9189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0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Palmér and Skedsmo October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19843-5D6C-4AC6-8FCF-88D27DBA89C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572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Palmér and Skedsmo October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C6802-D35A-45BD-A7D5-B5A06524A1E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416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Palmér and Skedsmo October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52AA3-2846-42EF-99D3-438A44CEC96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6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Owe Palmér February 29,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DE45F-70C7-4F83-9378-DD0E9517F4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33375"/>
            <a:ext cx="2058988" cy="5797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29325" cy="5797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Palmér and Skedsmo October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914E8-7B84-43C3-9994-99640E52D07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048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33375"/>
            <a:ext cx="8240713" cy="579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Palmér and Skedsmo October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B51F9-CA13-4AF3-98B1-76E213DFDE5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512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GSDI12 Singapore October 2010/Owe Palmér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2A88C-7469-41A7-AE3F-401BC77FB612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23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GSDI12 Singapore October 2010/Owe Palmér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93260-20D5-4797-B8D4-33B4470EC6DC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847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GSDI12 Singapore October 2010/Owe Palmér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7D1BE-5528-4F57-A770-62667E554824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063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GSDI12 Singapore October 2010/Owe Palmér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www.gitbarents.com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3FE8B-46F4-4B51-8047-DAD6B5D097BF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37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GSDI12 Singapore October 2010/Owe Palmér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www.gitbarents.com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75874-84B0-456C-82FE-2C221AB01393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901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GSDI12 Singapore October 2010/Owe Palmér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www.gitbarents.com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2D17B-9FA8-49B1-97B4-1CEBAF5D2E9A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94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GSDI12 Singapore October 2010/Owe Palmér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www.gitbarents.com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BA001-43D2-48A7-A2E1-0337B09C2C1C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012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GSDI12 Singapore October 2010/Owe Palmér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www.gitbarents.com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68A99-5716-4155-8C8E-0449C24AF50B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8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Owe Palmér February 29,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C5ADD-0C4D-461C-9449-99142E4A1E9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GSDI12 Singapore October 2010/Owe Palmér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www.gitbarents.com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03DD3-2606-49D0-A349-C393409C4058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079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GSDI12 Singapore October 2010/Owe Palmér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45B2E-82B7-4497-A1D7-526A8055D69F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5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GSDI12 Singapore October 2010/Owe Palmér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www.gitbarents.com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25C32-3378-4627-8132-F4633ABA90AC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7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 userDrawn="1"/>
        </p:nvPicPr>
        <p:blipFill>
          <a:blip r:embed="rId15">
            <a:lum bright="70000" contrast="-70000"/>
          </a:blip>
          <a:srcRect/>
          <a:stretch>
            <a:fillRect/>
          </a:stretch>
        </p:blipFill>
        <p:spPr bwMode="auto">
          <a:xfrm>
            <a:off x="971550" y="188913"/>
            <a:ext cx="7632700" cy="61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1306513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en-GB"/>
              <a:t>Owe Palmér February 29, 2012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27E3F04-58CC-49D3-A042-8F1984E348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34505" name="Line 9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>
              <a:latin typeface="Garamond" charset="0"/>
              <a:ea typeface="ＭＳ Ｐゴシック" charset="0"/>
              <a:cs typeface="+mn-cs"/>
            </a:endParaRPr>
          </a:p>
        </p:txBody>
      </p:sp>
      <p:pic>
        <p:nvPicPr>
          <p:cNvPr id="1033" name="Picture 1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39750" y="333375"/>
            <a:ext cx="137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30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2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 userDrawn="1"/>
        </p:nvPicPr>
        <p:blipFill>
          <a:blip r:embed="rId13">
            <a:lum bright="50000" contrast="-70000"/>
          </a:blip>
          <a:srcRect/>
          <a:stretch>
            <a:fillRect/>
          </a:stretch>
        </p:blipFill>
        <p:spPr bwMode="auto">
          <a:xfrm>
            <a:off x="0" y="-17145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098675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sv-SE"/>
              <a:t>Palmér and Skedsmo 20110405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6A7515B-3BCE-4312-9CA0-CCA3A12877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Owes_oh"/>
          <p:cNvPicPr>
            <a:picLocks noChangeAspect="1" noChangeArrowheads="1"/>
          </p:cNvPicPr>
          <p:nvPr userDrawn="1"/>
        </p:nvPicPr>
        <p:blipFill>
          <a:blip r:embed="rId13">
            <a:lum bright="5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38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r>
              <a:rPr lang="sv-SE" b="0" smtClean="0">
                <a:solidFill>
                  <a:srgbClr val="000000"/>
                </a:solidFill>
                <a:ea typeface="+mn-ea"/>
                <a:cs typeface="+mn-cs"/>
              </a:rPr>
              <a:t>Owe Palmér 20100225</a:t>
            </a:r>
            <a:endParaRPr lang="sv-SE" altLang="en-US" b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altLang="en-US" smtClean="0">
                <a:solidFill>
                  <a:srgbClr val="CC9900"/>
                </a:solidFill>
                <a:ea typeface="+mn-ea"/>
                <a:cs typeface="+mn-cs"/>
              </a:rPr>
              <a:t>www.gitbarents.com</a:t>
            </a:r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fld id="{F07FBDEF-35AD-4812-B426-60C1A2ECC132}" type="slidenum">
              <a:rPr lang="sv-SE" altLang="en-US" b="0" smtClean="0">
                <a:solidFill>
                  <a:srgbClr val="000000"/>
                </a:solidFill>
                <a:ea typeface="+mn-ea"/>
                <a:cs typeface="+mn-cs"/>
              </a:rPr>
              <a:pPr/>
              <a:t>‹#›</a:t>
            </a:fld>
            <a:endParaRPr lang="sv-SE" altLang="en-US" b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34504" name="Freeform 8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sv-SE" sz="24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4505" name="Line 9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sv-SE" sz="24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4506" name="Picture 10" descr="GitBarents5mm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180340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4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Owes_oh"/>
          <p:cNvPicPr>
            <a:picLocks noChangeAspect="1" noChangeArrowheads="1"/>
          </p:cNvPicPr>
          <p:nvPr userDrawn="1"/>
        </p:nvPicPr>
        <p:blipFill>
          <a:blip r:embed="rId13">
            <a:lum bright="5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38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r>
              <a:rPr lang="sv-SE" b="0" smtClean="0">
                <a:solidFill>
                  <a:srgbClr val="000000"/>
                </a:solidFill>
                <a:ea typeface="+mn-ea"/>
                <a:cs typeface="+mn-cs"/>
              </a:rPr>
              <a:t>Owe Palmér 20100225</a:t>
            </a:r>
            <a:endParaRPr lang="sv-SE" altLang="en-US" b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altLang="en-US" smtClean="0">
                <a:solidFill>
                  <a:srgbClr val="CC9900"/>
                </a:solidFill>
                <a:ea typeface="+mn-ea"/>
                <a:cs typeface="+mn-cs"/>
              </a:rPr>
              <a:t>www.gitbarents.com</a:t>
            </a:r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fld id="{F07FBDEF-35AD-4812-B426-60C1A2ECC132}" type="slidenum">
              <a:rPr lang="sv-SE" altLang="en-US" b="0" smtClean="0">
                <a:solidFill>
                  <a:srgbClr val="000000"/>
                </a:solidFill>
                <a:ea typeface="+mn-ea"/>
                <a:cs typeface="+mn-cs"/>
              </a:rPr>
              <a:pPr/>
              <a:t>‹#›</a:t>
            </a:fld>
            <a:endParaRPr lang="sv-SE" altLang="en-US" b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34504" name="Freeform 8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sv-SE" sz="24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4505" name="Line 9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sv-SE" sz="24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4506" name="Picture 10" descr="GitBarents5mm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180340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1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Owes_oh"/>
          <p:cNvPicPr>
            <a:picLocks noChangeAspect="1" noChangeArrowheads="1"/>
          </p:cNvPicPr>
          <p:nvPr userDrawn="1"/>
        </p:nvPicPr>
        <p:blipFill>
          <a:blip r:embed="rId13">
            <a:lum bright="5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38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r>
              <a:rPr lang="sv-SE" b="0" smtClean="0">
                <a:solidFill>
                  <a:srgbClr val="000000"/>
                </a:solidFill>
                <a:ea typeface="+mn-ea"/>
                <a:cs typeface="+mn-cs"/>
              </a:rPr>
              <a:t>GeoNorth 2009/Owe Palmér</a:t>
            </a:r>
            <a:endParaRPr lang="sv-SE" altLang="en-US" b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altLang="en-US" smtClean="0">
                <a:solidFill>
                  <a:srgbClr val="CC9900"/>
                </a:solidFill>
                <a:ea typeface="+mn-ea"/>
                <a:cs typeface="+mn-cs"/>
              </a:rPr>
              <a:t>www.gitbarents.com</a:t>
            </a:r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fld id="{4D6FB488-11A8-4493-9CC1-2B3597F12416}" type="slidenum">
              <a:rPr lang="sv-SE" altLang="en-US" b="0" smtClean="0">
                <a:solidFill>
                  <a:srgbClr val="000000"/>
                </a:solidFill>
                <a:ea typeface="+mn-ea"/>
                <a:cs typeface="+mn-cs"/>
              </a:rPr>
              <a:pPr/>
              <a:t>‹#›</a:t>
            </a:fld>
            <a:endParaRPr lang="sv-SE" altLang="en-US" b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34504" name="Freeform 8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sv-SE" sz="24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4505" name="Line 9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sv-SE" sz="24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4506" name="Picture 10" descr="GitBarents5mm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180340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3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 userDrawn="1"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971550" y="188913"/>
            <a:ext cx="7632700" cy="61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1882775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99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GB"/>
              <a:t>Palmér and Skedsmo October 2011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99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93D0650-7DC5-4985-9910-8634E1ED918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234505" name="Line 9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>
              <a:solidFill>
                <a:srgbClr val="CC9900"/>
              </a:solidFill>
              <a:latin typeface="Garamond" charset="0"/>
              <a:ea typeface="ＭＳ Ｐゴシック" charset="0"/>
              <a:cs typeface="+mn-cs"/>
            </a:endParaRPr>
          </a:p>
        </p:txBody>
      </p:sp>
      <p:pic>
        <p:nvPicPr>
          <p:cNvPr id="1033" name="Picture 1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39750" y="333375"/>
            <a:ext cx="137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30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2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 userDrawn="1"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971550" y="188913"/>
            <a:ext cx="7632700" cy="61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1882775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99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GB"/>
              <a:t>Palmér and Skedsmo October 2011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99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93D0650-7DC5-4985-9910-8634E1ED918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234505" name="Line 9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>
              <a:solidFill>
                <a:srgbClr val="CC9900"/>
              </a:solidFill>
              <a:latin typeface="Garamond" charset="0"/>
              <a:ea typeface="ＭＳ Ｐゴシック" charset="0"/>
              <a:cs typeface="+mn-cs"/>
            </a:endParaRPr>
          </a:p>
        </p:txBody>
      </p:sp>
      <p:pic>
        <p:nvPicPr>
          <p:cNvPr id="1033" name="Picture 1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39750" y="333375"/>
            <a:ext cx="137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553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30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2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70" name="Picture 7"/>
          <p:cNvPicPr>
            <a:picLocks noChangeAspect="1" noChangeArrowheads="1"/>
          </p:cNvPicPr>
          <p:nvPr userDrawn="1"/>
        </p:nvPicPr>
        <p:blipFill>
          <a:blip r:embed="rId13">
            <a:lum bright="5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858000"/>
            <a:ext cx="209867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600">
                <a:latin typeface="Garamond" pitchFamily="18" charset="0"/>
              </a:defRPr>
            </a:lvl1pPr>
          </a:lstStyle>
          <a:p>
            <a:r>
              <a:rPr lang="sv-SE" b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GSDI12 Singapore October 2010/Owe Palmér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858000"/>
            <a:ext cx="2895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600" b="1">
                <a:solidFill>
                  <a:srgbClr val="000099"/>
                </a:solidFill>
                <a:latin typeface="Garamond" pitchFamily="18" charset="0"/>
              </a:defRPr>
            </a:lvl1pPr>
          </a:lstStyle>
          <a:p>
            <a:r>
              <a:rPr lang="sv-SE" smtClean="0">
                <a:ea typeface="ＭＳ Ｐゴシック" pitchFamily="34" charset="-128"/>
                <a:cs typeface="+mn-cs"/>
              </a:rPr>
              <a:t>www.gitbarents.com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858000"/>
            <a:ext cx="2133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fld id="{F0E39D76-40FE-44BE-97B9-9BA0B0D1187D}" type="slidenum">
              <a:rPr lang="sv-SE" b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pPr/>
              <a:t>‹#›</a:t>
            </a:fld>
            <a:endParaRPr lang="sv-SE" b="0" smtClean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3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hyperlink" Target="http://www.youtube.com/watch?v=mgf34i_IBXI" TargetMode="External"/><Relationship Id="rId5" Type="http://schemas.openxmlformats.org/officeDocument/2006/relationships/image" Target="../media/image2.wmf"/><Relationship Id="rId4" Type="http://schemas.openxmlformats.org/officeDocument/2006/relationships/hyperlink" Target="file:///C:\ASDI(111002)\Meetings\Temporary%20Internet%20Files\OLK1D\SWIPA%20A%20Changing%20Environment%20%5bwww.Keep-Tube.com%5d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Palmér and Skedsmo October 2011</a:t>
            </a: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www.arctic-sdi.org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796C8-4840-4375-8A34-B118A58C06EE}" type="slidenum">
              <a:rPr lang="sv-SE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28676" name="Picture 5" descr="IMG_048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50850"/>
            <a:ext cx="137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620713"/>
            <a:ext cx="9143999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10800" rIns="914400" bIns="0" anchor="b"/>
          <a:lstStyle/>
          <a:p>
            <a:pPr lvl="1" algn="ctr">
              <a:defRPr/>
            </a:pPr>
            <a:r>
              <a:rPr lang="en-GB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Arctic SDI</a:t>
            </a:r>
          </a:p>
          <a:p>
            <a:pPr marL="800100" lvl="1" indent="-342900" algn="ctr">
              <a:buFontTx/>
              <a:buChar char="-"/>
              <a:defRPr/>
            </a:pPr>
            <a:r>
              <a:rPr lang="en-GB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Status report from the TWG –</a:t>
            </a:r>
          </a:p>
          <a:p>
            <a:pPr lvl="1" algn="ctr">
              <a:defRPr/>
            </a:pPr>
            <a:r>
              <a:rPr lang="en-GB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2012-10-31 </a:t>
            </a:r>
            <a:endParaRPr lang="en-GB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 algn="ctr">
              <a:defRPr/>
            </a:pPr>
            <a:endParaRPr lang="en-GB" sz="19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sv-SE" sz="1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2120" y="5364505"/>
            <a:ext cx="3312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s-IS" dirty="0" smtClean="0">
                <a:solidFill>
                  <a:srgbClr val="000099"/>
                </a:solidFill>
                <a:latin typeface="Arial" charset="0"/>
              </a:rPr>
              <a:t>Fredrik Persäter</a:t>
            </a:r>
            <a:endParaRPr lang="is-IS" dirty="0">
              <a:solidFill>
                <a:srgbClr val="000099"/>
              </a:solidFill>
              <a:latin typeface="Arial" charset="0"/>
            </a:endParaRPr>
          </a:p>
          <a:p>
            <a:pPr>
              <a:defRPr/>
            </a:pPr>
            <a:r>
              <a:rPr lang="is-IS" dirty="0" smtClean="0">
                <a:solidFill>
                  <a:srgbClr val="000099"/>
                </a:solidFill>
                <a:latin typeface="Arial" charset="0"/>
              </a:rPr>
              <a:t>Chairman of TWG</a:t>
            </a:r>
          </a:p>
        </p:txBody>
      </p:sp>
      <p:pic>
        <p:nvPicPr>
          <p:cNvPr id="28680" name="Picture 29" descr="flag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6383338"/>
            <a:ext cx="56657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nb-NO">
              <a:solidFill>
                <a:srgbClr val="CC99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>
              <a:solidFill>
                <a:srgbClr val="CC9900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5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10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10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2"/>
            <a:ext cx="8280400" cy="4607793"/>
          </a:xfrm>
        </p:spPr>
        <p:txBody>
          <a:bodyPr/>
          <a:lstStyle/>
          <a:p>
            <a:pPr marL="17462" indent="0">
              <a:buNone/>
            </a:pPr>
            <a:r>
              <a:rPr lang="sv-SE" sz="2400" b="1" dirty="0">
                <a:solidFill>
                  <a:srgbClr val="000099"/>
                </a:solidFill>
              </a:rPr>
              <a:t>a</a:t>
            </a:r>
            <a:r>
              <a:rPr lang="sv-SE" sz="2400" b="1" dirty="0" smtClean="0">
                <a:solidFill>
                  <a:srgbClr val="000099"/>
                </a:solidFill>
              </a:rPr>
              <a:t>) </a:t>
            </a:r>
            <a:r>
              <a:rPr lang="en-US" sz="2400" b="1" dirty="0">
                <a:solidFill>
                  <a:srgbClr val="000099"/>
                </a:solidFill>
              </a:rPr>
              <a:t>Status - decided Next steps</a:t>
            </a:r>
          </a:p>
          <a:p>
            <a:pPr marL="17462" indent="0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en-US" sz="2400" b="1" dirty="0" smtClean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Status Report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graphicFrame>
        <p:nvGraphicFramePr>
          <p:cNvPr id="10" name="Group 1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287619"/>
              </p:ext>
            </p:extLst>
          </p:nvPr>
        </p:nvGraphicFramePr>
        <p:xfrm>
          <a:off x="395536" y="2310729"/>
          <a:ext cx="6330950" cy="3638551"/>
        </p:xfrm>
        <a:graphic>
          <a:graphicData uri="http://schemas.openxmlformats.org/drawingml/2006/table">
            <a:tbl>
              <a:tblPr/>
              <a:tblGrid>
                <a:gridCol w="758825"/>
                <a:gridCol w="2279650"/>
                <a:gridCol w="3292475"/>
              </a:tblGrid>
              <a:tr h="5667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NR 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ACTIVITY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FINALISED (y/m)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WIKI/Tool to share info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Gather what's available within the group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Ok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589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Set up WMS services according to agreements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1:1M WMS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with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VMAP-data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up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running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for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entire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arctic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.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637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11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11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2"/>
            <a:ext cx="8280400" cy="4607793"/>
          </a:xfrm>
        </p:spPr>
        <p:txBody>
          <a:bodyPr/>
          <a:lstStyle/>
          <a:p>
            <a:pPr marL="17462" indent="0">
              <a:buNone/>
            </a:pPr>
            <a:r>
              <a:rPr lang="sv-SE" sz="2400" b="1" dirty="0">
                <a:solidFill>
                  <a:srgbClr val="000099"/>
                </a:solidFill>
              </a:rPr>
              <a:t>a</a:t>
            </a:r>
            <a:r>
              <a:rPr lang="sv-SE" sz="2400" b="1" dirty="0" smtClean="0">
                <a:solidFill>
                  <a:srgbClr val="000099"/>
                </a:solidFill>
              </a:rPr>
              <a:t>) </a:t>
            </a:r>
            <a:r>
              <a:rPr lang="en-US" sz="2400" b="1" dirty="0">
                <a:solidFill>
                  <a:srgbClr val="000099"/>
                </a:solidFill>
              </a:rPr>
              <a:t>Status - decided Next steps</a:t>
            </a:r>
          </a:p>
          <a:p>
            <a:pPr marL="17462" indent="0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en-US" sz="2400" b="1" dirty="0" smtClean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Status Report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graphicFrame>
        <p:nvGraphicFramePr>
          <p:cNvPr id="10" name="Group 2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131668"/>
              </p:ext>
            </p:extLst>
          </p:nvPr>
        </p:nvGraphicFramePr>
        <p:xfrm>
          <a:off x="446856" y="2301775"/>
          <a:ext cx="6330950" cy="3791268"/>
        </p:xfrm>
        <a:graphic>
          <a:graphicData uri="http://schemas.openxmlformats.org/drawingml/2006/table">
            <a:tbl>
              <a:tblPr/>
              <a:tblGrid>
                <a:gridCol w="758825"/>
                <a:gridCol w="2279650"/>
                <a:gridCol w="3292475"/>
              </a:tblGrid>
              <a:tr h="5064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WG-3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Bathymetric data, contact GEBCO and IBCAO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Batymetric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 data from in 1:1M WMS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905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Validation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Compare the existing validation rules (</a:t>
                      </a: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GeoNetwork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) with our decided md fields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A comparison is done by Andrew and the rules seems to work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Define layer names for decided layers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Done for 1:1M scale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Cartography (draft spec) according to agreed layers (SLD)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Done for the first iteration 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732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Check if it's ok to use the decided layers openly in the SDI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Still a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little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bit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unclear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from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Denmark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/Greenland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Denmark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will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release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their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data as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free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data by Jan 2013,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but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it is not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cleared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out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for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me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if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it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includes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Greenland and the </a:t>
                      </a:r>
                      <a:r>
                        <a:rPr kumimoji="0" lang="sv-S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Faroe</a:t>
                      </a: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Island)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273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12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12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2"/>
            <a:ext cx="8280400" cy="4607793"/>
          </a:xfrm>
        </p:spPr>
        <p:txBody>
          <a:bodyPr/>
          <a:lstStyle/>
          <a:p>
            <a:pPr marL="17462" indent="0">
              <a:buNone/>
            </a:pPr>
            <a:r>
              <a:rPr lang="sv-SE" sz="2400" b="1" dirty="0">
                <a:solidFill>
                  <a:srgbClr val="000099"/>
                </a:solidFill>
              </a:rPr>
              <a:t>a</a:t>
            </a:r>
            <a:r>
              <a:rPr lang="sv-SE" sz="2400" b="1" dirty="0" smtClean="0">
                <a:solidFill>
                  <a:srgbClr val="000099"/>
                </a:solidFill>
              </a:rPr>
              <a:t>) </a:t>
            </a:r>
            <a:r>
              <a:rPr lang="en-US" sz="2400" b="1" dirty="0">
                <a:solidFill>
                  <a:srgbClr val="000099"/>
                </a:solidFill>
              </a:rPr>
              <a:t>Status - decided Next steps</a:t>
            </a:r>
          </a:p>
          <a:p>
            <a:pPr marL="17462" indent="0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en-US" sz="2400" b="1" dirty="0" smtClean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Status Report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graphicFrame>
        <p:nvGraphicFramePr>
          <p:cNvPr id="1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524256"/>
              </p:ext>
            </p:extLst>
          </p:nvPr>
        </p:nvGraphicFramePr>
        <p:xfrm>
          <a:off x="467544" y="2238722"/>
          <a:ext cx="6330950" cy="3809365"/>
        </p:xfrm>
        <a:graphic>
          <a:graphicData uri="http://schemas.openxmlformats.org/drawingml/2006/table">
            <a:tbl>
              <a:tblPr/>
              <a:tblGrid>
                <a:gridCol w="758825"/>
                <a:gridCol w="2279650"/>
                <a:gridCol w="3292475"/>
              </a:tblGrid>
              <a:tr h="12922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WG-8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Create use cases (CAFF,AMAP,EPPR)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Owe&amp;Martin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arrange a meeting with EPPR to create a Use case  about search &amp; rescue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We have started up a cooperation with INTERACT and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AbiskoGIS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We need to work more with the users. Specially search &amp; rescue has been pointed out as a High Priority area by both Russia and Canada.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F"/>
                    </a:solidFill>
                  </a:tcPr>
                </a:tc>
              </a:tr>
              <a:tr h="23463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Landsat Image Mosaic – Arctic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Each country check possibilities to contribute with work power for our part of the Arctic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Funding</a:t>
                      </a: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? 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Carl will talk to Jim Devine 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sv-S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Send</a:t>
                      </a: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out</a:t>
                      </a: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more</a:t>
                      </a: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info. 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We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use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Blue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Marble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in 1:1M WMS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Unclear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if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we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can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get a Mosaic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with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better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resolution.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Has Douglas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comments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on </a:t>
                      </a:r>
                      <a:r>
                        <a:rPr kumimoji="0" lang="sv-S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this</a:t>
                      </a:r>
                      <a:r>
                        <a:rPr kumimoji="0" lang="sv-S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?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895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1216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dirty="0" smtClean="0"/>
              <a:t>www.arctic-sdi.org</a:t>
            </a:r>
          </a:p>
        </p:txBody>
      </p:sp>
      <p:sp>
        <p:nvSpPr>
          <p:cNvPr id="7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0739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>
                <a:solidFill>
                  <a:srgbClr val="000099"/>
                </a:solidFill>
              </a:rPr>
              <a:pPr>
                <a:defRPr/>
              </a:pPr>
              <a:t>13</a:t>
            </a:fld>
            <a:endParaRPr lang="sv-SE" dirty="0">
              <a:solidFill>
                <a:srgbClr val="000099"/>
              </a:solidFill>
            </a:endParaRPr>
          </a:p>
        </p:txBody>
      </p:sp>
      <p:sp>
        <p:nvSpPr>
          <p:cNvPr id="78" name="Rectangle 7"/>
          <p:cNvSpPr txBox="1">
            <a:spLocks noGrp="1" noChangeArrowheads="1"/>
          </p:cNvSpPr>
          <p:nvPr/>
        </p:nvSpPr>
        <p:spPr bwMode="auto">
          <a:xfrm>
            <a:off x="5514478" y="6057445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endParaRPr lang="sv-SE" sz="1200" b="0" dirty="0">
              <a:solidFill>
                <a:srgbClr val="000099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539552" y="1196381"/>
            <a:ext cx="8280400" cy="496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" indent="0">
              <a:buFontTx/>
              <a:buNone/>
            </a:pPr>
            <a:r>
              <a:rPr lang="sv-SE" sz="2400" b="1" dirty="0" smtClean="0">
                <a:solidFill>
                  <a:srgbClr val="000099"/>
                </a:solidFill>
              </a:rPr>
              <a:t>b) </a:t>
            </a:r>
            <a:r>
              <a:rPr lang="en-US" sz="2400" b="1" dirty="0" smtClean="0">
                <a:solidFill>
                  <a:srgbClr val="000099"/>
                </a:solidFill>
              </a:rPr>
              <a:t>Status - On going work</a:t>
            </a:r>
          </a:p>
          <a:p>
            <a:pPr marL="17462" indent="0">
              <a:buFontTx/>
              <a:buNone/>
            </a:pPr>
            <a:endParaRPr lang="en-US" sz="2400" b="1" dirty="0" smtClean="0">
              <a:solidFill>
                <a:srgbClr val="000099"/>
              </a:solidFill>
            </a:endParaRPr>
          </a:p>
          <a:p>
            <a:pPr marL="17462" indent="0">
              <a:buFontTx/>
              <a:buNone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 bwMode="auto">
          <a:xfrm>
            <a:off x="611560" y="548681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Status Report</a:t>
            </a:r>
          </a:p>
        </p:txBody>
      </p:sp>
      <p:sp>
        <p:nvSpPr>
          <p:cNvPr id="81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17749" y="6138872"/>
            <a:ext cx="1544077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1200" dirty="0">
                <a:solidFill>
                  <a:srgbClr val="000099"/>
                </a:solidFill>
              </a:rPr>
              <a:t>Fredrik Persäter October 2012</a:t>
            </a:r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83568" y="1628427"/>
            <a:ext cx="7346950" cy="4536877"/>
            <a:chOff x="204" y="801"/>
            <a:chExt cx="5443" cy="3355"/>
          </a:xfrm>
        </p:grpSpPr>
        <p:sp>
          <p:nvSpPr>
            <p:cNvPr id="83" name="Rectangle 3"/>
            <p:cNvSpPr>
              <a:spLocks noChangeArrowheads="1"/>
            </p:cNvSpPr>
            <p:nvPr/>
          </p:nvSpPr>
          <p:spPr bwMode="auto">
            <a:xfrm>
              <a:off x="219" y="2597"/>
              <a:ext cx="1114" cy="77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4" name="Rectangle 5"/>
            <p:cNvSpPr>
              <a:spLocks noChangeArrowheads="1"/>
            </p:cNvSpPr>
            <p:nvPr/>
          </p:nvSpPr>
          <p:spPr bwMode="auto">
            <a:xfrm>
              <a:off x="1372" y="2597"/>
              <a:ext cx="4275" cy="77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5" name="Rectangle 6"/>
            <p:cNvSpPr>
              <a:spLocks noChangeArrowheads="1"/>
            </p:cNvSpPr>
            <p:nvPr/>
          </p:nvSpPr>
          <p:spPr bwMode="auto">
            <a:xfrm>
              <a:off x="1920" y="2744"/>
              <a:ext cx="500" cy="32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1200" dirty="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Services</a:t>
              </a:r>
            </a:p>
          </p:txBody>
        </p:sp>
        <p:sp>
          <p:nvSpPr>
            <p:cNvPr id="86" name="Rectangle 7"/>
            <p:cNvSpPr>
              <a:spLocks noChangeArrowheads="1"/>
            </p:cNvSpPr>
            <p:nvPr/>
          </p:nvSpPr>
          <p:spPr bwMode="auto">
            <a:xfrm>
              <a:off x="2446" y="2744"/>
              <a:ext cx="500" cy="32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Services</a:t>
              </a:r>
            </a:p>
          </p:txBody>
        </p:sp>
        <p:sp>
          <p:nvSpPr>
            <p:cNvPr id="87" name="Rectangle 8"/>
            <p:cNvSpPr>
              <a:spLocks noChangeArrowheads="1"/>
            </p:cNvSpPr>
            <p:nvPr/>
          </p:nvSpPr>
          <p:spPr bwMode="auto">
            <a:xfrm>
              <a:off x="2974" y="2744"/>
              <a:ext cx="500" cy="32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Services</a:t>
              </a: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3503" y="2744"/>
              <a:ext cx="500" cy="32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Services</a:t>
              </a:r>
            </a:p>
          </p:txBody>
        </p:sp>
        <p:sp>
          <p:nvSpPr>
            <p:cNvPr id="89" name="Rectangle 10"/>
            <p:cNvSpPr>
              <a:spLocks noChangeArrowheads="1"/>
            </p:cNvSpPr>
            <p:nvPr/>
          </p:nvSpPr>
          <p:spPr bwMode="auto">
            <a:xfrm>
              <a:off x="4032" y="2744"/>
              <a:ext cx="501" cy="32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Services</a:t>
              </a:r>
            </a:p>
          </p:txBody>
        </p:sp>
        <p:sp>
          <p:nvSpPr>
            <p:cNvPr id="90" name="Rectangle 11"/>
            <p:cNvSpPr>
              <a:spLocks noChangeArrowheads="1"/>
            </p:cNvSpPr>
            <p:nvPr/>
          </p:nvSpPr>
          <p:spPr bwMode="auto">
            <a:xfrm>
              <a:off x="4565" y="2744"/>
              <a:ext cx="500" cy="32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Services</a:t>
              </a:r>
            </a:p>
          </p:txBody>
        </p:sp>
        <p:sp>
          <p:nvSpPr>
            <p:cNvPr id="91" name="Rectangle 12"/>
            <p:cNvSpPr>
              <a:spLocks noChangeArrowheads="1"/>
            </p:cNvSpPr>
            <p:nvPr/>
          </p:nvSpPr>
          <p:spPr bwMode="auto">
            <a:xfrm>
              <a:off x="5103" y="2744"/>
              <a:ext cx="500" cy="32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Services</a:t>
              </a:r>
            </a:p>
          </p:txBody>
        </p:sp>
        <p:sp>
          <p:nvSpPr>
            <p:cNvPr id="92" name="Rectangle 13"/>
            <p:cNvSpPr>
              <a:spLocks noChangeArrowheads="1"/>
            </p:cNvSpPr>
            <p:nvPr/>
          </p:nvSpPr>
          <p:spPr bwMode="auto">
            <a:xfrm>
              <a:off x="975" y="2196"/>
              <a:ext cx="4672" cy="27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auto">
            <a:xfrm>
              <a:off x="1372" y="3418"/>
              <a:ext cx="4266" cy="73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4" name="AutoShape 15"/>
            <p:cNvSpPr>
              <a:spLocks noChangeAspect="1" noChangeArrowheads="1"/>
            </p:cNvSpPr>
            <p:nvPr/>
          </p:nvSpPr>
          <p:spPr bwMode="auto">
            <a:xfrm>
              <a:off x="1939" y="3623"/>
              <a:ext cx="452" cy="259"/>
            </a:xfrm>
            <a:prstGeom prst="flowChartMagneticDisk">
              <a:avLst/>
            </a:prstGeom>
            <a:gradFill rotWithShape="1">
              <a:gsLst>
                <a:gs pos="0">
                  <a:srgbClr val="CCFFCC">
                    <a:gamma/>
                    <a:shade val="46275"/>
                    <a:invGamma/>
                  </a:srgbClr>
                </a:gs>
                <a:gs pos="5000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kumimoji="1"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Finland</a:t>
              </a:r>
            </a:p>
          </p:txBody>
        </p:sp>
        <p:sp>
          <p:nvSpPr>
            <p:cNvPr id="95" name="AutoShape 16"/>
            <p:cNvSpPr>
              <a:spLocks noChangeAspect="1" noChangeArrowheads="1"/>
            </p:cNvSpPr>
            <p:nvPr/>
          </p:nvSpPr>
          <p:spPr bwMode="auto">
            <a:xfrm>
              <a:off x="2984" y="3623"/>
              <a:ext cx="449" cy="259"/>
            </a:xfrm>
            <a:prstGeom prst="flowChartMagneticDisk">
              <a:avLst/>
            </a:prstGeom>
            <a:gradFill rotWithShape="1">
              <a:gsLst>
                <a:gs pos="0">
                  <a:srgbClr val="CCFFCC">
                    <a:gamma/>
                    <a:shade val="46275"/>
                    <a:invGamma/>
                  </a:srgbClr>
                </a:gs>
                <a:gs pos="5000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kumimoji="1"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Norway</a:t>
              </a:r>
            </a:p>
          </p:txBody>
        </p:sp>
        <p:sp>
          <p:nvSpPr>
            <p:cNvPr id="96" name="AutoShape 17"/>
            <p:cNvSpPr>
              <a:spLocks noChangeAspect="1" noChangeArrowheads="1"/>
            </p:cNvSpPr>
            <p:nvPr/>
          </p:nvSpPr>
          <p:spPr bwMode="auto">
            <a:xfrm>
              <a:off x="1416" y="3623"/>
              <a:ext cx="451" cy="259"/>
            </a:xfrm>
            <a:prstGeom prst="flowChartMagneticDisk">
              <a:avLst/>
            </a:prstGeom>
            <a:gradFill rotWithShape="1">
              <a:gsLst>
                <a:gs pos="0">
                  <a:srgbClr val="CCFFCC">
                    <a:gamma/>
                    <a:shade val="46275"/>
                    <a:invGamma/>
                  </a:srgbClr>
                </a:gs>
                <a:gs pos="5000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kumimoji="1" lang="en-GB" sz="1200" dirty="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Russia</a:t>
              </a:r>
            </a:p>
          </p:txBody>
        </p:sp>
        <p:sp>
          <p:nvSpPr>
            <p:cNvPr id="97" name="AutoShape 18"/>
            <p:cNvSpPr>
              <a:spLocks noChangeAspect="1" noChangeArrowheads="1"/>
            </p:cNvSpPr>
            <p:nvPr/>
          </p:nvSpPr>
          <p:spPr bwMode="auto">
            <a:xfrm>
              <a:off x="3505" y="3623"/>
              <a:ext cx="450" cy="259"/>
            </a:xfrm>
            <a:prstGeom prst="flowChartMagneticDisk">
              <a:avLst/>
            </a:prstGeom>
            <a:gradFill rotWithShape="1">
              <a:gsLst>
                <a:gs pos="0">
                  <a:srgbClr val="CCFFCC">
                    <a:gamma/>
                    <a:shade val="46275"/>
                    <a:invGamma/>
                  </a:srgbClr>
                </a:gs>
                <a:gs pos="5000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kumimoji="1"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Iceland</a:t>
              </a:r>
            </a:p>
          </p:txBody>
        </p:sp>
        <p:sp>
          <p:nvSpPr>
            <p:cNvPr id="98" name="AutoShape 19"/>
            <p:cNvSpPr>
              <a:spLocks noChangeAspect="1" noChangeArrowheads="1"/>
            </p:cNvSpPr>
            <p:nvPr/>
          </p:nvSpPr>
          <p:spPr bwMode="auto">
            <a:xfrm>
              <a:off x="2463" y="3623"/>
              <a:ext cx="449" cy="259"/>
            </a:xfrm>
            <a:prstGeom prst="flowChartMagneticDisk">
              <a:avLst/>
            </a:prstGeom>
            <a:gradFill rotWithShape="1">
              <a:gsLst>
                <a:gs pos="0">
                  <a:srgbClr val="CCFFCC">
                    <a:gamma/>
                    <a:shade val="46275"/>
                    <a:invGamma/>
                  </a:srgbClr>
                </a:gs>
                <a:gs pos="5000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kumimoji="1"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Sweden</a:t>
              </a:r>
            </a:p>
          </p:txBody>
        </p:sp>
        <p:sp>
          <p:nvSpPr>
            <p:cNvPr id="99" name="AutoShape 20"/>
            <p:cNvSpPr>
              <a:spLocks noChangeAspect="1" noChangeArrowheads="1"/>
            </p:cNvSpPr>
            <p:nvPr/>
          </p:nvSpPr>
          <p:spPr bwMode="auto">
            <a:xfrm>
              <a:off x="4027" y="3623"/>
              <a:ext cx="449" cy="259"/>
            </a:xfrm>
            <a:prstGeom prst="flowChartMagneticDisk">
              <a:avLst/>
            </a:prstGeom>
            <a:gradFill rotWithShape="1">
              <a:gsLst>
                <a:gs pos="0">
                  <a:srgbClr val="CCFFCC">
                    <a:gamma/>
                    <a:shade val="46275"/>
                    <a:invGamma/>
                  </a:srgbClr>
                </a:gs>
                <a:gs pos="5000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kumimoji="1" lang="en-GB" sz="900" dirty="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Denmark</a:t>
              </a:r>
            </a:p>
            <a:p>
              <a:pPr algn="ctr" eaLnBrk="0" hangingPunct="0"/>
              <a:r>
                <a:rPr kumimoji="1" lang="en-GB" sz="900" dirty="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Greenland</a:t>
              </a:r>
            </a:p>
          </p:txBody>
        </p:sp>
        <p:sp>
          <p:nvSpPr>
            <p:cNvPr id="100" name="AutoShape 21"/>
            <p:cNvSpPr>
              <a:spLocks noChangeAspect="1" noChangeArrowheads="1"/>
            </p:cNvSpPr>
            <p:nvPr/>
          </p:nvSpPr>
          <p:spPr bwMode="auto">
            <a:xfrm>
              <a:off x="4548" y="3623"/>
              <a:ext cx="449" cy="259"/>
            </a:xfrm>
            <a:prstGeom prst="flowChartMagneticDisk">
              <a:avLst/>
            </a:prstGeom>
            <a:gradFill rotWithShape="1">
              <a:gsLst>
                <a:gs pos="0">
                  <a:srgbClr val="CCFFCC">
                    <a:gamma/>
                    <a:shade val="46275"/>
                    <a:invGamma/>
                  </a:srgbClr>
                </a:gs>
                <a:gs pos="5000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kumimoji="1"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Canada</a:t>
              </a:r>
            </a:p>
          </p:txBody>
        </p:sp>
        <p:sp>
          <p:nvSpPr>
            <p:cNvPr id="101" name="AutoShape 22"/>
            <p:cNvSpPr>
              <a:spLocks noChangeAspect="1" noChangeArrowheads="1"/>
            </p:cNvSpPr>
            <p:nvPr/>
          </p:nvSpPr>
          <p:spPr bwMode="auto">
            <a:xfrm>
              <a:off x="5069" y="3623"/>
              <a:ext cx="449" cy="259"/>
            </a:xfrm>
            <a:prstGeom prst="flowChartMagneticDisk">
              <a:avLst/>
            </a:prstGeom>
            <a:gradFill rotWithShape="1">
              <a:gsLst>
                <a:gs pos="0">
                  <a:srgbClr val="CCFFCC">
                    <a:gamma/>
                    <a:shade val="46275"/>
                    <a:invGamma/>
                  </a:srgbClr>
                </a:gs>
                <a:gs pos="5000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kumimoji="1"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USA</a:t>
              </a:r>
            </a:p>
          </p:txBody>
        </p:sp>
        <p:sp>
          <p:nvSpPr>
            <p:cNvPr id="102" name="Text Box 23"/>
            <p:cNvSpPr txBox="1">
              <a:spLocks noChangeArrowheads="1"/>
            </p:cNvSpPr>
            <p:nvPr/>
          </p:nvSpPr>
          <p:spPr bwMode="auto">
            <a:xfrm>
              <a:off x="1900" y="3941"/>
              <a:ext cx="2998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National Mapping Organisations</a:t>
              </a:r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19" y="3418"/>
              <a:ext cx="1114" cy="73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auto">
            <a:xfrm>
              <a:off x="226" y="3877"/>
              <a:ext cx="1102" cy="26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Other Data Providers</a:t>
              </a:r>
            </a:p>
          </p:txBody>
        </p:sp>
        <p:grpSp>
          <p:nvGrpSpPr>
            <p:cNvPr id="105" name="Group 26"/>
            <p:cNvGrpSpPr>
              <a:grpSpLocks/>
            </p:cNvGrpSpPr>
            <p:nvPr/>
          </p:nvGrpSpPr>
          <p:grpSpPr bwMode="auto">
            <a:xfrm>
              <a:off x="402" y="3636"/>
              <a:ext cx="661" cy="263"/>
              <a:chOff x="1519" y="1389"/>
              <a:chExt cx="680" cy="273"/>
            </a:xfrm>
          </p:grpSpPr>
          <p:sp>
            <p:nvSpPr>
              <p:cNvPr id="146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519" y="1525"/>
                <a:ext cx="272" cy="137"/>
              </a:xfrm>
              <a:prstGeom prst="flowChartMagneticDisk">
                <a:avLst/>
              </a:prstGeom>
              <a:gradFill rotWithShape="1">
                <a:gsLst>
                  <a:gs pos="0">
                    <a:srgbClr val="EAEAEA">
                      <a:gamma/>
                      <a:shade val="46275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kumimoji="1"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47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1655" y="1480"/>
                <a:ext cx="272" cy="137"/>
              </a:xfrm>
              <a:prstGeom prst="flowChartMagneticDisk">
                <a:avLst/>
              </a:prstGeom>
              <a:gradFill rotWithShape="1">
                <a:gsLst>
                  <a:gs pos="0">
                    <a:srgbClr val="EAEAEA">
                      <a:gamma/>
                      <a:shade val="46275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kumimoji="1"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48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1791" y="1434"/>
                <a:ext cx="272" cy="137"/>
              </a:xfrm>
              <a:prstGeom prst="flowChartMagneticDisk">
                <a:avLst/>
              </a:prstGeom>
              <a:gradFill rotWithShape="1">
                <a:gsLst>
                  <a:gs pos="0">
                    <a:srgbClr val="EAEAEA">
                      <a:gamma/>
                      <a:shade val="46275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kumimoji="1"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49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1927" y="1389"/>
                <a:ext cx="272" cy="137"/>
              </a:xfrm>
              <a:prstGeom prst="flowChartMagneticDisk">
                <a:avLst/>
              </a:prstGeom>
              <a:gradFill rotWithShape="1">
                <a:gsLst>
                  <a:gs pos="0">
                    <a:srgbClr val="EAEAEA">
                      <a:gamma/>
                      <a:shade val="46275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kumimoji="1"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106" name="Rectangle 31"/>
            <p:cNvSpPr>
              <a:spLocks noChangeArrowheads="1"/>
            </p:cNvSpPr>
            <p:nvPr/>
          </p:nvSpPr>
          <p:spPr bwMode="auto">
            <a:xfrm>
              <a:off x="226" y="1423"/>
              <a:ext cx="5421" cy="2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7" name="Text Box 32"/>
            <p:cNvSpPr txBox="1">
              <a:spLocks noChangeArrowheads="1"/>
            </p:cNvSpPr>
            <p:nvPr/>
          </p:nvSpPr>
          <p:spPr bwMode="auto">
            <a:xfrm>
              <a:off x="931" y="1465"/>
              <a:ext cx="4099" cy="2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u="sng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Geoportal and Applications</a:t>
              </a:r>
              <a:endParaRPr lang="en-GB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8" name="Line 33"/>
            <p:cNvSpPr>
              <a:spLocks noChangeShapeType="1"/>
            </p:cNvSpPr>
            <p:nvPr/>
          </p:nvSpPr>
          <p:spPr bwMode="auto">
            <a:xfrm flipV="1">
              <a:off x="1636" y="3067"/>
              <a:ext cx="0" cy="6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09" name="Picture 34" descr="COMP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" y="845"/>
              <a:ext cx="510" cy="32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10" name="Text Box 35"/>
            <p:cNvSpPr txBox="1">
              <a:spLocks noChangeArrowheads="1"/>
            </p:cNvSpPr>
            <p:nvPr/>
          </p:nvSpPr>
          <p:spPr bwMode="auto">
            <a:xfrm>
              <a:off x="2121" y="2239"/>
              <a:ext cx="1851" cy="15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GB" u="sng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GeoRights Management</a:t>
              </a:r>
            </a:p>
          </p:txBody>
        </p:sp>
        <p:pic>
          <p:nvPicPr>
            <p:cNvPr id="111" name="Picture 36" descr="COMP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" y="932"/>
              <a:ext cx="510" cy="32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12" name="Line 37"/>
            <p:cNvSpPr>
              <a:spLocks noChangeShapeType="1"/>
            </p:cNvSpPr>
            <p:nvPr/>
          </p:nvSpPr>
          <p:spPr bwMode="auto">
            <a:xfrm flipH="1">
              <a:off x="3179" y="1280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13" name="Picture 38" descr="COMP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" y="801"/>
              <a:ext cx="510" cy="32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14" name="Line 39"/>
            <p:cNvSpPr>
              <a:spLocks noChangeShapeType="1"/>
            </p:cNvSpPr>
            <p:nvPr/>
          </p:nvSpPr>
          <p:spPr bwMode="auto">
            <a:xfrm flipV="1">
              <a:off x="799" y="1551"/>
              <a:ext cx="0" cy="61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5" name="Line 40"/>
            <p:cNvSpPr>
              <a:spLocks noChangeShapeType="1"/>
            </p:cNvSpPr>
            <p:nvPr/>
          </p:nvSpPr>
          <p:spPr bwMode="auto">
            <a:xfrm>
              <a:off x="711" y="2457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6" name="Line 41"/>
            <p:cNvSpPr>
              <a:spLocks noChangeShapeType="1"/>
            </p:cNvSpPr>
            <p:nvPr/>
          </p:nvSpPr>
          <p:spPr bwMode="auto">
            <a:xfrm flipV="1">
              <a:off x="711" y="1682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7" name="Line 42"/>
            <p:cNvSpPr>
              <a:spLocks noChangeShapeType="1"/>
            </p:cNvSpPr>
            <p:nvPr/>
          </p:nvSpPr>
          <p:spPr bwMode="auto">
            <a:xfrm>
              <a:off x="2870" y="2544"/>
              <a:ext cx="0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8" name="Line 43"/>
            <p:cNvSpPr>
              <a:spLocks noChangeShapeType="1"/>
            </p:cNvSpPr>
            <p:nvPr/>
          </p:nvSpPr>
          <p:spPr bwMode="auto">
            <a:xfrm flipH="1" flipV="1">
              <a:off x="2870" y="1672"/>
              <a:ext cx="10" cy="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9" name="Line 44"/>
            <p:cNvSpPr>
              <a:spLocks noChangeShapeType="1"/>
            </p:cNvSpPr>
            <p:nvPr/>
          </p:nvSpPr>
          <p:spPr bwMode="auto">
            <a:xfrm>
              <a:off x="2870" y="2282"/>
              <a:ext cx="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0" name="Rectangle 45"/>
            <p:cNvSpPr>
              <a:spLocks noChangeArrowheads="1"/>
            </p:cNvSpPr>
            <p:nvPr/>
          </p:nvSpPr>
          <p:spPr bwMode="auto">
            <a:xfrm>
              <a:off x="219" y="2196"/>
              <a:ext cx="704" cy="27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1" name="Text Box 46"/>
            <p:cNvSpPr txBox="1">
              <a:spLocks noChangeArrowheads="1"/>
            </p:cNvSpPr>
            <p:nvPr/>
          </p:nvSpPr>
          <p:spPr bwMode="auto">
            <a:xfrm>
              <a:off x="270" y="2239"/>
              <a:ext cx="617" cy="15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GB" u="sng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GeoRM</a:t>
              </a:r>
            </a:p>
          </p:txBody>
        </p:sp>
        <p:sp>
          <p:nvSpPr>
            <p:cNvPr id="122" name="Line 47"/>
            <p:cNvSpPr>
              <a:spLocks noChangeShapeType="1"/>
            </p:cNvSpPr>
            <p:nvPr/>
          </p:nvSpPr>
          <p:spPr bwMode="auto">
            <a:xfrm>
              <a:off x="711" y="2196"/>
              <a:ext cx="0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3" name="Line 48"/>
            <p:cNvSpPr>
              <a:spLocks noChangeShapeType="1"/>
            </p:cNvSpPr>
            <p:nvPr/>
          </p:nvSpPr>
          <p:spPr bwMode="auto">
            <a:xfrm flipV="1">
              <a:off x="1151" y="1672"/>
              <a:ext cx="0" cy="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4" name="Line 49"/>
            <p:cNvSpPr>
              <a:spLocks noChangeShapeType="1"/>
            </p:cNvSpPr>
            <p:nvPr/>
          </p:nvSpPr>
          <p:spPr bwMode="auto">
            <a:xfrm>
              <a:off x="1151" y="2196"/>
              <a:ext cx="0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5" name="Line 50"/>
            <p:cNvSpPr>
              <a:spLocks noChangeShapeType="1"/>
            </p:cNvSpPr>
            <p:nvPr/>
          </p:nvSpPr>
          <p:spPr bwMode="auto">
            <a:xfrm flipH="1">
              <a:off x="1019" y="2806"/>
              <a:ext cx="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6" name="Line 51"/>
            <p:cNvSpPr>
              <a:spLocks noChangeShapeType="1"/>
            </p:cNvSpPr>
            <p:nvPr/>
          </p:nvSpPr>
          <p:spPr bwMode="auto">
            <a:xfrm>
              <a:off x="1151" y="2457"/>
              <a:ext cx="0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7" name="Rectangle 52"/>
            <p:cNvSpPr>
              <a:spLocks noChangeArrowheads="1"/>
            </p:cNvSpPr>
            <p:nvPr/>
          </p:nvSpPr>
          <p:spPr bwMode="auto">
            <a:xfrm>
              <a:off x="519" y="2754"/>
              <a:ext cx="500" cy="32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Service</a:t>
              </a:r>
            </a:p>
          </p:txBody>
        </p:sp>
        <p:sp>
          <p:nvSpPr>
            <p:cNvPr id="128" name="Rectangle 53"/>
            <p:cNvSpPr>
              <a:spLocks noChangeArrowheads="1"/>
            </p:cNvSpPr>
            <p:nvPr/>
          </p:nvSpPr>
          <p:spPr bwMode="auto">
            <a:xfrm>
              <a:off x="475" y="2710"/>
              <a:ext cx="500" cy="32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120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Service</a:t>
              </a:r>
            </a:p>
          </p:txBody>
        </p:sp>
        <p:sp>
          <p:nvSpPr>
            <p:cNvPr id="129" name="Rectangle 54"/>
            <p:cNvSpPr>
              <a:spLocks noChangeArrowheads="1"/>
            </p:cNvSpPr>
            <p:nvPr/>
          </p:nvSpPr>
          <p:spPr bwMode="auto">
            <a:xfrm>
              <a:off x="430" y="2666"/>
              <a:ext cx="501" cy="32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1200" dirty="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Services</a:t>
              </a:r>
            </a:p>
          </p:txBody>
        </p:sp>
        <p:sp>
          <p:nvSpPr>
            <p:cNvPr id="130" name="Line 55"/>
            <p:cNvSpPr>
              <a:spLocks noChangeShapeType="1"/>
            </p:cNvSpPr>
            <p:nvPr/>
          </p:nvSpPr>
          <p:spPr bwMode="auto">
            <a:xfrm flipV="1">
              <a:off x="799" y="3076"/>
              <a:ext cx="0" cy="6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1" name="Text Box 56"/>
            <p:cNvSpPr txBox="1">
              <a:spLocks noChangeArrowheads="1"/>
            </p:cNvSpPr>
            <p:nvPr/>
          </p:nvSpPr>
          <p:spPr bwMode="auto">
            <a:xfrm>
              <a:off x="314" y="3418"/>
              <a:ext cx="969" cy="15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GB" u="sng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Thematic Data</a:t>
              </a:r>
            </a:p>
          </p:txBody>
        </p:sp>
        <p:sp>
          <p:nvSpPr>
            <p:cNvPr id="132" name="Text Box 57"/>
            <p:cNvSpPr txBox="1">
              <a:spLocks noChangeArrowheads="1"/>
            </p:cNvSpPr>
            <p:nvPr/>
          </p:nvSpPr>
          <p:spPr bwMode="auto">
            <a:xfrm>
              <a:off x="402" y="3152"/>
              <a:ext cx="838" cy="1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GB" u="sng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Service layers</a:t>
              </a:r>
              <a:endParaRPr lang="en-GB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3" name="AutoShape 58"/>
            <p:cNvSpPr>
              <a:spLocks noChangeArrowheads="1"/>
            </p:cNvSpPr>
            <p:nvPr/>
          </p:nvSpPr>
          <p:spPr bwMode="auto">
            <a:xfrm>
              <a:off x="204" y="1759"/>
              <a:ext cx="5443" cy="392"/>
            </a:xfrm>
            <a:prstGeom prst="leftRightArrow">
              <a:avLst>
                <a:gd name="adj1" fmla="val 38389"/>
                <a:gd name="adj2" fmla="val 115003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" name="Rectangle 59"/>
            <p:cNvSpPr>
              <a:spLocks noChangeArrowheads="1"/>
            </p:cNvSpPr>
            <p:nvPr/>
          </p:nvSpPr>
          <p:spPr bwMode="auto">
            <a:xfrm>
              <a:off x="1395" y="2744"/>
              <a:ext cx="501" cy="32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1200" dirty="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Services</a:t>
              </a:r>
            </a:p>
          </p:txBody>
        </p:sp>
        <p:sp>
          <p:nvSpPr>
            <p:cNvPr id="135" name="Line 60"/>
            <p:cNvSpPr>
              <a:spLocks noChangeShapeType="1"/>
            </p:cNvSpPr>
            <p:nvPr/>
          </p:nvSpPr>
          <p:spPr bwMode="auto">
            <a:xfrm flipV="1">
              <a:off x="2166" y="3067"/>
              <a:ext cx="0" cy="6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6" name="Line 61"/>
            <p:cNvSpPr>
              <a:spLocks noChangeShapeType="1"/>
            </p:cNvSpPr>
            <p:nvPr/>
          </p:nvSpPr>
          <p:spPr bwMode="auto">
            <a:xfrm flipV="1">
              <a:off x="2694" y="3067"/>
              <a:ext cx="0" cy="6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7" name="Line 62"/>
            <p:cNvSpPr>
              <a:spLocks noChangeShapeType="1"/>
            </p:cNvSpPr>
            <p:nvPr/>
          </p:nvSpPr>
          <p:spPr bwMode="auto">
            <a:xfrm flipV="1">
              <a:off x="3223" y="3067"/>
              <a:ext cx="0" cy="6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8" name="Line 63"/>
            <p:cNvSpPr>
              <a:spLocks noChangeShapeType="1"/>
            </p:cNvSpPr>
            <p:nvPr/>
          </p:nvSpPr>
          <p:spPr bwMode="auto">
            <a:xfrm flipV="1">
              <a:off x="3751" y="3067"/>
              <a:ext cx="0" cy="6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9" name="Line 64"/>
            <p:cNvSpPr>
              <a:spLocks noChangeShapeType="1"/>
            </p:cNvSpPr>
            <p:nvPr/>
          </p:nvSpPr>
          <p:spPr bwMode="auto">
            <a:xfrm flipV="1">
              <a:off x="4809" y="3067"/>
              <a:ext cx="0" cy="6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0" name="Line 65"/>
            <p:cNvSpPr>
              <a:spLocks noChangeShapeType="1"/>
            </p:cNvSpPr>
            <p:nvPr/>
          </p:nvSpPr>
          <p:spPr bwMode="auto">
            <a:xfrm flipV="1">
              <a:off x="5338" y="3067"/>
              <a:ext cx="0" cy="6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1" name="Text Box 66"/>
            <p:cNvSpPr txBox="1">
              <a:spLocks noChangeArrowheads="1"/>
            </p:cNvSpPr>
            <p:nvPr/>
          </p:nvSpPr>
          <p:spPr bwMode="auto">
            <a:xfrm>
              <a:off x="2209" y="3418"/>
              <a:ext cx="2301" cy="15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GB" u="sng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National reference data</a:t>
              </a:r>
              <a:endParaRPr lang="en-GB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2" name="Line 67"/>
            <p:cNvSpPr>
              <a:spLocks noChangeShapeType="1"/>
            </p:cNvSpPr>
            <p:nvPr/>
          </p:nvSpPr>
          <p:spPr bwMode="auto">
            <a:xfrm flipV="1">
              <a:off x="4281" y="3067"/>
              <a:ext cx="0" cy="6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endParaRPr lang="sv-SE" sz="2400" b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3" name="Text Box 68"/>
            <p:cNvSpPr txBox="1">
              <a:spLocks noChangeArrowheads="1"/>
            </p:cNvSpPr>
            <p:nvPr/>
          </p:nvSpPr>
          <p:spPr bwMode="auto">
            <a:xfrm>
              <a:off x="1961" y="3152"/>
              <a:ext cx="2938" cy="19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en-GB" u="sng" dirty="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Service layers</a:t>
              </a:r>
              <a:r>
                <a:rPr lang="en-GB" dirty="0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 based on open standards</a:t>
              </a:r>
            </a:p>
          </p:txBody>
        </p:sp>
        <p:sp>
          <p:nvSpPr>
            <p:cNvPr id="144" name="Text Box 69"/>
            <p:cNvSpPr txBox="1">
              <a:spLocks noChangeArrowheads="1"/>
            </p:cNvSpPr>
            <p:nvPr/>
          </p:nvSpPr>
          <p:spPr bwMode="auto">
            <a:xfrm>
              <a:off x="2021" y="1858"/>
              <a:ext cx="193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GB" u="sng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Transport Layer</a:t>
              </a:r>
              <a:r>
                <a:rPr lang="en-GB" smtClean="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 (Internet)</a:t>
              </a:r>
            </a:p>
          </p:txBody>
        </p:sp>
        <p:sp>
          <p:nvSpPr>
            <p:cNvPr id="145" name="Text Box 70"/>
            <p:cNvSpPr txBox="1">
              <a:spLocks noChangeArrowheads="1"/>
            </p:cNvSpPr>
            <p:nvPr/>
          </p:nvSpPr>
          <p:spPr bwMode="auto">
            <a:xfrm>
              <a:off x="4785" y="4020"/>
              <a:ext cx="7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BBE0E3"/>
                </a:buClr>
                <a:buSzPct val="65000"/>
                <a:buFont typeface="Wingdings" pitchFamily="2" charset="2"/>
                <a:buChar char="n"/>
              </a:pPr>
              <a:r>
                <a:rPr lang="sv-SE" sz="900" b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20120209</a:t>
              </a:r>
            </a:p>
          </p:txBody>
        </p:sp>
      </p:grpSp>
      <p:sp>
        <p:nvSpPr>
          <p:cNvPr id="150" name="Rektangel med rundade hörn 149"/>
          <p:cNvSpPr/>
          <p:nvPr/>
        </p:nvSpPr>
        <p:spPr bwMode="auto">
          <a:xfrm>
            <a:off x="2339752" y="4221088"/>
            <a:ext cx="5402924" cy="17592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Rektangel med rundade hörn 76"/>
          <p:cNvSpPr/>
          <p:nvPr/>
        </p:nvSpPr>
        <p:spPr bwMode="auto">
          <a:xfrm>
            <a:off x="2798540" y="2526257"/>
            <a:ext cx="1485428" cy="32667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" name="Rektangel med rundade hörn 150"/>
          <p:cNvSpPr/>
          <p:nvPr/>
        </p:nvSpPr>
        <p:spPr bwMode="auto">
          <a:xfrm>
            <a:off x="887257" y="4077072"/>
            <a:ext cx="1020447" cy="6231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77" grpId="0" animBg="1"/>
      <p:bldP spid="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14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14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2"/>
            <a:ext cx="8280400" cy="4607793"/>
          </a:xfrm>
        </p:spPr>
        <p:txBody>
          <a:bodyPr/>
          <a:lstStyle/>
          <a:p>
            <a:pPr marL="17462" indent="0">
              <a:buNone/>
            </a:pPr>
            <a:r>
              <a:rPr lang="sv-SE" sz="2400" b="1" dirty="0" smtClean="0">
                <a:solidFill>
                  <a:srgbClr val="000099"/>
                </a:solidFill>
              </a:rPr>
              <a:t>b) </a:t>
            </a:r>
            <a:r>
              <a:rPr lang="en-US" sz="2400" b="1" dirty="0">
                <a:solidFill>
                  <a:srgbClr val="000099"/>
                </a:solidFill>
              </a:rPr>
              <a:t>Status - On going work</a:t>
            </a:r>
          </a:p>
          <a:p>
            <a:pPr marL="17462" indent="0">
              <a:buNone/>
            </a:pPr>
            <a:endParaRPr lang="en-US" sz="2400" b="1" dirty="0" smtClean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Status Report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sp>
        <p:nvSpPr>
          <p:cNvPr id="150" name="Rectangle 2"/>
          <p:cNvSpPr txBox="1">
            <a:spLocks noChangeArrowheads="1"/>
          </p:cNvSpPr>
          <p:nvPr/>
        </p:nvSpPr>
        <p:spPr bwMode="auto">
          <a:xfrm>
            <a:off x="612204" y="2348880"/>
            <a:ext cx="84963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0" indent="-571500">
              <a:lnSpc>
                <a:spcPct val="150000"/>
              </a:lnSpc>
              <a:buFont typeface="Wingdings" pitchFamily="2" charset="2"/>
              <a:buNone/>
            </a:pPr>
            <a:r>
              <a:rPr lang="en-GB" sz="2000" b="1" dirty="0" smtClean="0">
                <a:solidFill>
                  <a:srgbClr val="000099"/>
                </a:solidFill>
              </a:rPr>
              <a:t>Web Map Services - Reference data</a:t>
            </a:r>
          </a:p>
          <a:p>
            <a:pPr marL="839788" lvl="1" indent="-495300">
              <a:lnSpc>
                <a:spcPct val="150000"/>
              </a:lnSpc>
              <a:buFontTx/>
              <a:buChar char="•"/>
            </a:pPr>
            <a:r>
              <a:rPr lang="en-GB" sz="1800" dirty="0">
                <a:solidFill>
                  <a:srgbClr val="000099"/>
                </a:solidFill>
              </a:rPr>
              <a:t>Scale:		1:250 000</a:t>
            </a:r>
          </a:p>
          <a:p>
            <a:pPr marL="839788" lvl="1" indent="-495300">
              <a:buFontTx/>
              <a:buChar char="•"/>
            </a:pPr>
            <a:r>
              <a:rPr lang="en-GB" sz="1800" dirty="0" smtClean="0">
                <a:solidFill>
                  <a:srgbClr val="000099"/>
                </a:solidFill>
              </a:rPr>
              <a:t>Area:		The Arctic </a:t>
            </a:r>
            <a:br>
              <a:rPr lang="en-GB" sz="1800" dirty="0" smtClean="0">
                <a:solidFill>
                  <a:srgbClr val="000099"/>
                </a:solidFill>
              </a:rPr>
            </a:br>
            <a:r>
              <a:rPr lang="en-GB" sz="1800" dirty="0" smtClean="0">
                <a:solidFill>
                  <a:srgbClr val="000099"/>
                </a:solidFill>
              </a:rPr>
              <a:t>			Largest common denominator according to 				definitions by CAFF and AMAP</a:t>
            </a:r>
          </a:p>
          <a:p>
            <a:pPr marL="839788" lvl="1" indent="-495300">
              <a:lnSpc>
                <a:spcPct val="150000"/>
              </a:lnSpc>
              <a:buFontTx/>
              <a:buChar char="•"/>
            </a:pPr>
            <a:r>
              <a:rPr lang="en-GB" sz="1800" dirty="0">
                <a:solidFill>
                  <a:srgbClr val="000099"/>
                </a:solidFill>
              </a:rPr>
              <a:t>Projection:	North Pole Azimuthal Lambert Equal Area 				EPSG </a:t>
            </a:r>
            <a:r>
              <a:rPr lang="en-GB" sz="1800" dirty="0" smtClean="0">
                <a:solidFill>
                  <a:srgbClr val="000099"/>
                </a:solidFill>
              </a:rPr>
              <a:t>3571-3576</a:t>
            </a:r>
            <a:endParaRPr lang="en-GB" sz="1800" dirty="0">
              <a:solidFill>
                <a:srgbClr val="000099"/>
              </a:solidFill>
            </a:endParaRPr>
          </a:p>
        </p:txBody>
      </p:sp>
      <p:pic>
        <p:nvPicPr>
          <p:cNvPr id="151" name="Picture 3" descr="arctic_amap_and_caff_are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4704"/>
            <a:ext cx="2299618" cy="227373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23249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15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15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412776"/>
            <a:ext cx="8280400" cy="4751809"/>
          </a:xfrm>
        </p:spPr>
        <p:txBody>
          <a:bodyPr/>
          <a:lstStyle/>
          <a:p>
            <a:pPr marL="17462" indent="0">
              <a:buNone/>
            </a:pPr>
            <a:r>
              <a:rPr lang="sv-SE" sz="2400" b="1" dirty="0" smtClean="0">
                <a:solidFill>
                  <a:srgbClr val="000099"/>
                </a:solidFill>
              </a:rPr>
              <a:t>b) </a:t>
            </a:r>
            <a:r>
              <a:rPr lang="en-US" sz="2400" b="1" dirty="0">
                <a:solidFill>
                  <a:srgbClr val="000099"/>
                </a:solidFill>
              </a:rPr>
              <a:t>Status - On going work</a:t>
            </a:r>
          </a:p>
          <a:p>
            <a:pPr marL="17462" indent="0">
              <a:buNone/>
            </a:pPr>
            <a:endParaRPr lang="en-US" sz="2400" b="1" dirty="0" smtClean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Status Report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49845" y="2081140"/>
            <a:ext cx="78486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0" indent="-571500">
              <a:lnSpc>
                <a:spcPct val="150000"/>
              </a:lnSpc>
              <a:buFont typeface="Wingdings" pitchFamily="2" charset="2"/>
              <a:buNone/>
            </a:pPr>
            <a:r>
              <a:rPr lang="en-GB" sz="2000" b="1" dirty="0" smtClean="0">
                <a:solidFill>
                  <a:srgbClr val="000099"/>
                </a:solidFill>
              </a:rPr>
              <a:t>Data model/Cartography 1:250 000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GIT Barents SLD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Russian Proposal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ERM – data model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None/>
            </a:pPr>
            <a:endParaRPr lang="en-GB" sz="20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46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16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16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412776"/>
            <a:ext cx="8280400" cy="4751809"/>
          </a:xfrm>
        </p:spPr>
        <p:txBody>
          <a:bodyPr/>
          <a:lstStyle/>
          <a:p>
            <a:pPr marL="17462" indent="0">
              <a:buNone/>
            </a:pPr>
            <a:r>
              <a:rPr lang="sv-SE" sz="2400" b="1" dirty="0" smtClean="0">
                <a:solidFill>
                  <a:srgbClr val="000099"/>
                </a:solidFill>
              </a:rPr>
              <a:t>b) </a:t>
            </a:r>
            <a:r>
              <a:rPr lang="en-US" sz="2400" b="1" dirty="0">
                <a:solidFill>
                  <a:srgbClr val="000099"/>
                </a:solidFill>
              </a:rPr>
              <a:t>Status - On going work</a:t>
            </a:r>
          </a:p>
          <a:p>
            <a:pPr marL="17462" indent="0">
              <a:buNone/>
            </a:pPr>
            <a:endParaRPr lang="en-US" sz="2400" b="1" dirty="0" smtClean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Status Report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49845" y="1916832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0" indent="-571500">
              <a:lnSpc>
                <a:spcPct val="150000"/>
              </a:lnSpc>
              <a:buFont typeface="Wingdings" pitchFamily="2" charset="2"/>
              <a:buNone/>
            </a:pPr>
            <a:r>
              <a:rPr lang="en-GB" sz="2000" b="1" dirty="0" smtClean="0">
                <a:solidFill>
                  <a:srgbClr val="000099"/>
                </a:solidFill>
              </a:rPr>
              <a:t>Data model/Cartography 1:250 000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610964" y="2996952"/>
            <a:ext cx="6768555" cy="2714625"/>
            <a:chOff x="610964" y="2996952"/>
            <a:chExt cx="6768555" cy="2714625"/>
          </a:xfrm>
        </p:grpSpPr>
        <p:sp>
          <p:nvSpPr>
            <p:cNvPr id="11" name="Ellipse 12"/>
            <p:cNvSpPr>
              <a:spLocks noChangeArrowheads="1"/>
            </p:cNvSpPr>
            <p:nvPr/>
          </p:nvSpPr>
          <p:spPr bwMode="auto">
            <a:xfrm>
              <a:off x="3204394" y="2996952"/>
              <a:ext cx="2087563" cy="8651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nb-NO">
                  <a:solidFill>
                    <a:schemeClr val="tx1"/>
                  </a:solidFill>
                </a:rPr>
                <a:t>ExM</a:t>
              </a:r>
            </a:p>
          </p:txBody>
        </p:sp>
        <p:sp>
          <p:nvSpPr>
            <p:cNvPr id="13" name="Ellipse 13"/>
            <p:cNvSpPr>
              <a:spLocks noChangeArrowheads="1"/>
            </p:cNvSpPr>
            <p:nvPr/>
          </p:nvSpPr>
          <p:spPr bwMode="auto">
            <a:xfrm>
              <a:off x="2339207" y="5014665"/>
              <a:ext cx="1081087" cy="4318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/>
            <a:p>
              <a:pPr algn="ctr"/>
              <a:r>
                <a:rPr lang="nb-NO">
                  <a:solidFill>
                    <a:schemeClr val="tx1"/>
                  </a:solidFill>
                </a:rPr>
                <a:t>ERM</a:t>
              </a:r>
            </a:p>
          </p:txBody>
        </p:sp>
        <p:sp>
          <p:nvSpPr>
            <p:cNvPr id="14" name="Ellipse 14"/>
            <p:cNvSpPr>
              <a:spLocks noChangeArrowheads="1"/>
            </p:cNvSpPr>
            <p:nvPr/>
          </p:nvSpPr>
          <p:spPr bwMode="auto">
            <a:xfrm>
              <a:off x="3707632" y="5014665"/>
              <a:ext cx="1081087" cy="4318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/>
            <a:p>
              <a:pPr algn="ctr"/>
              <a:r>
                <a:rPr lang="nb-NO">
                  <a:solidFill>
                    <a:schemeClr val="tx1"/>
                  </a:solidFill>
                </a:rPr>
                <a:t>EBM</a:t>
              </a:r>
            </a:p>
          </p:txBody>
        </p:sp>
        <p:sp>
          <p:nvSpPr>
            <p:cNvPr id="15" name="Ellipse 15"/>
            <p:cNvSpPr>
              <a:spLocks noChangeArrowheads="1"/>
            </p:cNvSpPr>
            <p:nvPr/>
          </p:nvSpPr>
          <p:spPr bwMode="auto">
            <a:xfrm>
              <a:off x="5076057" y="5014665"/>
              <a:ext cx="1079500" cy="4318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/>
            <a:p>
              <a:pPr algn="ctr"/>
              <a:r>
                <a:rPr lang="nb-NO">
                  <a:solidFill>
                    <a:schemeClr val="tx1"/>
                  </a:solidFill>
                </a:rPr>
                <a:t>EGM</a:t>
              </a:r>
            </a:p>
          </p:txBody>
        </p:sp>
        <p:sp>
          <p:nvSpPr>
            <p:cNvPr id="16" name="Rektangel 16"/>
            <p:cNvSpPr>
              <a:spLocks noChangeArrowheads="1"/>
            </p:cNvSpPr>
            <p:nvPr/>
          </p:nvSpPr>
          <p:spPr bwMode="auto">
            <a:xfrm>
              <a:off x="6300019" y="3141415"/>
              <a:ext cx="1079500" cy="5762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nb-NO">
                  <a:solidFill>
                    <a:schemeClr val="tx1"/>
                  </a:solidFill>
                </a:rPr>
                <a:t>INSPIRE</a:t>
              </a:r>
            </a:p>
          </p:txBody>
        </p:sp>
        <p:cxnSp>
          <p:nvCxnSpPr>
            <p:cNvPr id="17" name="Rett linje 18"/>
            <p:cNvCxnSpPr>
              <a:cxnSpLocks noChangeShapeType="1"/>
              <a:stCxn id="11" idx="3"/>
            </p:cNvCxnSpPr>
            <p:nvPr/>
          </p:nvCxnSpPr>
          <p:spPr bwMode="auto">
            <a:xfrm>
              <a:off x="3509194" y="3735140"/>
              <a:ext cx="681038" cy="19764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cxnSp>
          <p:nvCxnSpPr>
            <p:cNvPr id="18" name="Rett linje 21"/>
            <p:cNvCxnSpPr>
              <a:cxnSpLocks noChangeShapeType="1"/>
              <a:stCxn id="13" idx="7"/>
              <a:endCxn id="11" idx="4"/>
            </p:cNvCxnSpPr>
            <p:nvPr/>
          </p:nvCxnSpPr>
          <p:spPr bwMode="auto">
            <a:xfrm flipV="1">
              <a:off x="3261544" y="3862140"/>
              <a:ext cx="985838" cy="1214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Rett linje 23"/>
            <p:cNvCxnSpPr>
              <a:cxnSpLocks noChangeShapeType="1"/>
              <a:stCxn id="14" idx="0"/>
              <a:endCxn id="11" idx="4"/>
            </p:cNvCxnSpPr>
            <p:nvPr/>
          </p:nvCxnSpPr>
          <p:spPr bwMode="auto">
            <a:xfrm flipV="1">
              <a:off x="4247382" y="3862140"/>
              <a:ext cx="0" cy="11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Rett linje 25"/>
            <p:cNvCxnSpPr>
              <a:cxnSpLocks noChangeShapeType="1"/>
              <a:stCxn id="15" idx="1"/>
              <a:endCxn id="11" idx="4"/>
            </p:cNvCxnSpPr>
            <p:nvPr/>
          </p:nvCxnSpPr>
          <p:spPr bwMode="auto">
            <a:xfrm flipH="1" flipV="1">
              <a:off x="4247382" y="3862140"/>
              <a:ext cx="987425" cy="1214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Rett linje 28"/>
            <p:cNvCxnSpPr>
              <a:cxnSpLocks noChangeShapeType="1"/>
              <a:stCxn id="16" idx="1"/>
              <a:endCxn id="11" idx="6"/>
            </p:cNvCxnSpPr>
            <p:nvPr/>
          </p:nvCxnSpPr>
          <p:spPr bwMode="auto">
            <a:xfrm flipH="1">
              <a:off x="5291957" y="3430340"/>
              <a:ext cx="10080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Ellipse 32"/>
            <p:cNvSpPr>
              <a:spLocks noChangeArrowheads="1"/>
            </p:cNvSpPr>
            <p:nvPr/>
          </p:nvSpPr>
          <p:spPr bwMode="auto">
            <a:xfrm>
              <a:off x="610964" y="3933577"/>
              <a:ext cx="1728788" cy="7207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nb-NO" dirty="0">
                  <a:solidFill>
                    <a:schemeClr val="tx1"/>
                  </a:solidFill>
                </a:rPr>
                <a:t>ASDI data model</a:t>
              </a:r>
            </a:p>
          </p:txBody>
        </p:sp>
        <p:cxnSp>
          <p:nvCxnSpPr>
            <p:cNvPr id="23" name="Rett linje 67"/>
            <p:cNvCxnSpPr>
              <a:cxnSpLocks noChangeShapeType="1"/>
              <a:stCxn id="22" idx="6"/>
              <a:endCxn id="11" idx="3"/>
            </p:cNvCxnSpPr>
            <p:nvPr/>
          </p:nvCxnSpPr>
          <p:spPr bwMode="auto">
            <a:xfrm flipV="1">
              <a:off x="2339752" y="3735436"/>
              <a:ext cx="1170359" cy="5585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kstSylinder 72"/>
            <p:cNvSpPr txBox="1">
              <a:spLocks noChangeArrowheads="1"/>
            </p:cNvSpPr>
            <p:nvPr/>
          </p:nvSpPr>
          <p:spPr bwMode="auto">
            <a:xfrm>
              <a:off x="2267769" y="3646240"/>
              <a:ext cx="7921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accent1"/>
                  </a:solidFill>
                  <a:latin typeface="Garamond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accent1"/>
                  </a:solidFill>
                  <a:latin typeface="Garamond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accent1"/>
                  </a:solidFill>
                  <a:latin typeface="Garamond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accent1"/>
                  </a:solidFill>
                  <a:latin typeface="Garamond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accent1"/>
                  </a:solidFill>
                  <a:latin typeface="Garamond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accent1"/>
                  </a:solidFill>
                  <a:latin typeface="Garamond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accent1"/>
                  </a:solidFill>
                  <a:latin typeface="Garamond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accent1"/>
                  </a:solidFill>
                  <a:latin typeface="Garamond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accent1"/>
                  </a:solidFill>
                  <a:latin typeface="Garamond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b-NO">
                  <a:solidFill>
                    <a:schemeClr val="tx1"/>
                  </a:solidFill>
                </a:rPr>
                <a:t>Subset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065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17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17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412776"/>
            <a:ext cx="8280400" cy="4751809"/>
          </a:xfrm>
        </p:spPr>
        <p:txBody>
          <a:bodyPr/>
          <a:lstStyle/>
          <a:p>
            <a:pPr marL="17462" indent="0">
              <a:buNone/>
            </a:pPr>
            <a:r>
              <a:rPr lang="sv-SE" sz="2400" b="1" dirty="0" smtClean="0">
                <a:solidFill>
                  <a:srgbClr val="000099"/>
                </a:solidFill>
              </a:rPr>
              <a:t>b) </a:t>
            </a:r>
            <a:r>
              <a:rPr lang="en-US" sz="2400" b="1" dirty="0">
                <a:solidFill>
                  <a:srgbClr val="000099"/>
                </a:solidFill>
              </a:rPr>
              <a:t>Status - On going work</a:t>
            </a:r>
          </a:p>
          <a:p>
            <a:pPr marL="17462" indent="0">
              <a:buNone/>
            </a:pPr>
            <a:endParaRPr lang="en-US" sz="2400" b="1" dirty="0" smtClean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Status Report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321489" cy="359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1" y="2783558"/>
            <a:ext cx="4862511" cy="27336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49845" y="1916758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0" indent="-571500">
              <a:lnSpc>
                <a:spcPct val="150000"/>
              </a:lnSpc>
              <a:buFont typeface="Wingdings" pitchFamily="2" charset="2"/>
              <a:buNone/>
            </a:pPr>
            <a:r>
              <a:rPr lang="en-GB" sz="2000" b="1" dirty="0" smtClean="0">
                <a:solidFill>
                  <a:srgbClr val="000099"/>
                </a:solidFill>
              </a:rPr>
              <a:t>Data model/Cartography 1:250 000</a:t>
            </a:r>
          </a:p>
        </p:txBody>
      </p:sp>
      <p:grpSp>
        <p:nvGrpSpPr>
          <p:cNvPr id="2071" name="Grupp 2070"/>
          <p:cNvGrpSpPr/>
          <p:nvPr/>
        </p:nvGrpSpPr>
        <p:grpSpPr>
          <a:xfrm>
            <a:off x="611560" y="2783558"/>
            <a:ext cx="7200900" cy="1999133"/>
            <a:chOff x="611560" y="2783558"/>
            <a:chExt cx="7200900" cy="1999133"/>
          </a:xfrm>
        </p:grpSpPr>
        <p:cxnSp>
          <p:nvCxnSpPr>
            <p:cNvPr id="3" name="Rak 2"/>
            <p:cNvCxnSpPr/>
            <p:nvPr/>
          </p:nvCxnSpPr>
          <p:spPr bwMode="auto">
            <a:xfrm flipV="1">
              <a:off x="611560" y="2783558"/>
              <a:ext cx="106041" cy="78945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Rak 16"/>
            <p:cNvCxnSpPr/>
            <p:nvPr/>
          </p:nvCxnSpPr>
          <p:spPr bwMode="auto">
            <a:xfrm flipH="1" flipV="1">
              <a:off x="4283968" y="2783558"/>
              <a:ext cx="3528492" cy="78945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Rak 19"/>
            <p:cNvCxnSpPr/>
            <p:nvPr/>
          </p:nvCxnSpPr>
          <p:spPr bwMode="auto">
            <a:xfrm flipV="1">
              <a:off x="611560" y="3330689"/>
              <a:ext cx="106042" cy="145200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Rak 22"/>
            <p:cNvCxnSpPr/>
            <p:nvPr/>
          </p:nvCxnSpPr>
          <p:spPr bwMode="auto">
            <a:xfrm flipH="1" flipV="1">
              <a:off x="4283968" y="3330689"/>
              <a:ext cx="3528492" cy="145200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573016"/>
              <a:ext cx="7200900" cy="1209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  <a:reflection stA="0" endPos="61000" dist="50800" dir="5400000" sy="-100000" algn="bl" rotWithShape="0"/>
            </a:effectLst>
            <a:extLst/>
          </p:spPr>
        </p:pic>
        <p:cxnSp>
          <p:nvCxnSpPr>
            <p:cNvPr id="33" name="Rak 32"/>
            <p:cNvCxnSpPr/>
            <p:nvPr/>
          </p:nvCxnSpPr>
          <p:spPr bwMode="auto">
            <a:xfrm flipH="1">
              <a:off x="717602" y="2783558"/>
              <a:ext cx="356636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Rak 35"/>
            <p:cNvCxnSpPr/>
            <p:nvPr/>
          </p:nvCxnSpPr>
          <p:spPr bwMode="auto">
            <a:xfrm>
              <a:off x="717602" y="3330688"/>
              <a:ext cx="356636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Rak 38"/>
            <p:cNvCxnSpPr/>
            <p:nvPr/>
          </p:nvCxnSpPr>
          <p:spPr bwMode="auto">
            <a:xfrm flipV="1">
              <a:off x="717601" y="2783558"/>
              <a:ext cx="1" cy="54713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Rak 41"/>
            <p:cNvCxnSpPr/>
            <p:nvPr/>
          </p:nvCxnSpPr>
          <p:spPr bwMode="auto">
            <a:xfrm flipV="1">
              <a:off x="4342083" y="2783558"/>
              <a:ext cx="0" cy="54713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74057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18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18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2"/>
            <a:ext cx="8280400" cy="4607793"/>
          </a:xfrm>
        </p:spPr>
        <p:txBody>
          <a:bodyPr/>
          <a:lstStyle/>
          <a:p>
            <a:pPr marL="17462" indent="0">
              <a:buNone/>
            </a:pPr>
            <a:r>
              <a:rPr lang="sv-SE" sz="2400" b="1" dirty="0">
                <a:solidFill>
                  <a:srgbClr val="000099"/>
                </a:solidFill>
              </a:rPr>
              <a:t>a</a:t>
            </a:r>
            <a:r>
              <a:rPr lang="sv-SE" sz="2400" b="1" dirty="0" smtClean="0">
                <a:solidFill>
                  <a:srgbClr val="000099"/>
                </a:solidFill>
              </a:rPr>
              <a:t>) Meetings </a:t>
            </a:r>
            <a:r>
              <a:rPr lang="en-US" sz="2400" b="1" dirty="0" smtClean="0">
                <a:solidFill>
                  <a:srgbClr val="000099"/>
                </a:solidFill>
              </a:rPr>
              <a:t>IPY </a:t>
            </a:r>
            <a:r>
              <a:rPr lang="en-US" sz="2400" b="1" dirty="0">
                <a:solidFill>
                  <a:srgbClr val="000099"/>
                </a:solidFill>
              </a:rPr>
              <a:t>Montreal </a:t>
            </a:r>
            <a:r>
              <a:rPr lang="en-US" sz="2400" b="1" dirty="0" smtClean="0">
                <a:solidFill>
                  <a:srgbClr val="000099"/>
                </a:solidFill>
              </a:rPr>
              <a:t>2012</a:t>
            </a:r>
          </a:p>
          <a:p>
            <a:pPr marL="360362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</a:rPr>
              <a:t>AMAP – Simon Wilson</a:t>
            </a:r>
          </a:p>
          <a:p>
            <a:pPr marL="704849" lvl="1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</a:rPr>
              <a:t>The decreasing permafrost </a:t>
            </a:r>
            <a:r>
              <a:rPr lang="en-US" sz="2000" b="1" dirty="0">
                <a:solidFill>
                  <a:srgbClr val="000099"/>
                </a:solidFill>
              </a:rPr>
              <a:t>impacts on the </a:t>
            </a:r>
            <a:r>
              <a:rPr lang="en-US" sz="2000" b="1" dirty="0" err="1" smtClean="0">
                <a:solidFill>
                  <a:srgbClr val="000099"/>
                </a:solidFill>
              </a:rPr>
              <a:t>Inuits</a:t>
            </a:r>
            <a:endParaRPr lang="en-US" sz="2000" b="1" dirty="0" smtClean="0">
              <a:solidFill>
                <a:srgbClr val="000099"/>
              </a:solidFill>
            </a:endParaRPr>
          </a:p>
          <a:p>
            <a:pPr marL="361949" lvl="1" indent="0">
              <a:buNone/>
            </a:pPr>
            <a:endParaRPr lang="en-US" sz="2000" b="1" dirty="0" smtClean="0">
              <a:solidFill>
                <a:srgbClr val="000099"/>
              </a:solidFill>
            </a:endParaRPr>
          </a:p>
          <a:p>
            <a:pPr marL="360362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</a:rPr>
              <a:t>INTERACT – Prof. Terry Callaghan</a:t>
            </a:r>
          </a:p>
          <a:p>
            <a:pPr marL="704849" lvl="1" indent="-34290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000099"/>
                </a:solidFill>
              </a:rPr>
              <a:t>Abisko</a:t>
            </a:r>
            <a:r>
              <a:rPr lang="en-US" sz="2000" b="1" dirty="0" smtClean="0">
                <a:solidFill>
                  <a:srgbClr val="000099"/>
                </a:solidFill>
              </a:rPr>
              <a:t> GIS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Involvement of user groups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pic>
        <p:nvPicPr>
          <p:cNvPr id="2050" name="Picture 2" descr="https://encrypted-tbn1.gstatic.com/images?q=tbn:ANd9GcSPZkB114D2HvJCQ_QwuTNAH6Me4gBYR6IxVEb89xpiK-TkaqG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0" y="4783038"/>
            <a:ext cx="36861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66" y="4783038"/>
            <a:ext cx="2660702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435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19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19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412776"/>
            <a:ext cx="8280400" cy="4751809"/>
          </a:xfrm>
        </p:spPr>
        <p:txBody>
          <a:bodyPr/>
          <a:lstStyle/>
          <a:p>
            <a:pPr marL="17462" indent="0">
              <a:buNone/>
            </a:pPr>
            <a:r>
              <a:rPr lang="en-US" sz="2400" b="1" dirty="0">
                <a:solidFill>
                  <a:srgbClr val="000099"/>
                </a:solidFill>
              </a:rPr>
              <a:t>a) Meetings IPY Montreal 2012</a:t>
            </a:r>
          </a:p>
          <a:p>
            <a:pPr marL="17462" indent="0">
              <a:buNone/>
            </a:pPr>
            <a:endParaRPr lang="sv-SE" sz="800" b="1" dirty="0">
              <a:solidFill>
                <a:srgbClr val="000099"/>
              </a:solidFill>
            </a:endParaRPr>
          </a:p>
          <a:p>
            <a:pPr marL="17462" indent="0">
              <a:buNone/>
            </a:pPr>
            <a:r>
              <a:rPr lang="sv-SE" sz="2000" b="1" dirty="0" smtClean="0">
                <a:solidFill>
                  <a:srgbClr val="000099"/>
                </a:solidFill>
              </a:rPr>
              <a:t>AMAP - </a:t>
            </a:r>
            <a:r>
              <a:rPr lang="en-US" sz="2000" b="1" dirty="0">
                <a:solidFill>
                  <a:srgbClr val="000099"/>
                </a:solidFill>
              </a:rPr>
              <a:t>The decreasing permafrost impacts on the </a:t>
            </a:r>
            <a:r>
              <a:rPr lang="en-US" sz="2000" b="1" dirty="0" err="1" smtClean="0">
                <a:solidFill>
                  <a:srgbClr val="000099"/>
                </a:solidFill>
              </a:rPr>
              <a:t>Inuits</a:t>
            </a:r>
            <a:endParaRPr lang="en-US" sz="2000" b="1" dirty="0" smtClean="0">
              <a:solidFill>
                <a:srgbClr val="000099"/>
              </a:solidFill>
            </a:endParaRPr>
          </a:p>
          <a:p>
            <a:pPr marL="377824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99"/>
                </a:solidFill>
              </a:rPr>
              <a:t>Good use case – Highlights the </a:t>
            </a:r>
            <a:r>
              <a:rPr lang="en-US" sz="1800" b="1" dirty="0" err="1" smtClean="0">
                <a:solidFill>
                  <a:srgbClr val="000099"/>
                </a:solidFill>
              </a:rPr>
              <a:t>Inuits</a:t>
            </a:r>
            <a:endParaRPr lang="en-US" sz="1800" b="1" dirty="0" smtClean="0">
              <a:solidFill>
                <a:srgbClr val="000099"/>
              </a:solidFill>
            </a:endParaRPr>
          </a:p>
          <a:p>
            <a:pPr marL="377824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99"/>
                </a:solidFill>
              </a:rPr>
              <a:t>Would be great with a use case connected to one of the AC WG</a:t>
            </a:r>
          </a:p>
          <a:p>
            <a:pPr marL="34924" indent="0">
              <a:buNone/>
            </a:pPr>
            <a:endParaRPr lang="en-US" sz="800" b="1" dirty="0">
              <a:solidFill>
                <a:srgbClr val="000099"/>
              </a:solidFill>
            </a:endParaRPr>
          </a:p>
          <a:p>
            <a:pPr marL="34924" indent="0"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Challenges:</a:t>
            </a:r>
          </a:p>
          <a:p>
            <a:pPr marL="320674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99"/>
                </a:solidFill>
              </a:rPr>
              <a:t>AMAP has no central data store</a:t>
            </a:r>
          </a:p>
          <a:p>
            <a:pPr marL="320674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99"/>
                </a:solidFill>
              </a:rPr>
              <a:t>Data and maps are gathered when creating their reports</a:t>
            </a:r>
          </a:p>
          <a:p>
            <a:pPr marL="320674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99"/>
                </a:solidFill>
              </a:rPr>
              <a:t>Possible to work different in the future?</a:t>
            </a:r>
            <a:endParaRPr lang="en-US" sz="18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Involvement of user groups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pic>
        <p:nvPicPr>
          <p:cNvPr id="11" name="Picture 2" descr="https://encrypted-tbn1.gstatic.com/images?q=tbn:ANd9GcSPZkB114D2HvJCQ_QwuTNAH6Me4gBYR6IxVEb89xpiK-TkaqG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0" y="4688862"/>
            <a:ext cx="3966530" cy="13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3.gstatic.com/images?q=tbn:ANd9GcSOom8uyER9OppVwPokXcBLYh0LaaeGqolk5JViqQriiF8Bw5Hui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88862"/>
            <a:ext cx="2540893" cy="130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80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2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2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052736"/>
            <a:ext cx="8280400" cy="511184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sv-SE" sz="1800" b="1" dirty="0" smtClean="0">
                <a:solidFill>
                  <a:srgbClr val="000099"/>
                </a:solidFill>
              </a:rPr>
              <a:t>The </a:t>
            </a:r>
            <a:r>
              <a:rPr lang="sv-SE" sz="1800" b="1" dirty="0" err="1" smtClean="0">
                <a:solidFill>
                  <a:srgbClr val="000099"/>
                </a:solidFill>
              </a:rPr>
              <a:t>Technical</a:t>
            </a:r>
            <a:r>
              <a:rPr lang="sv-SE" sz="1800" b="1" dirty="0" smtClean="0">
                <a:solidFill>
                  <a:srgbClr val="000099"/>
                </a:solidFill>
              </a:rPr>
              <a:t> </a:t>
            </a:r>
            <a:r>
              <a:rPr lang="sv-SE" sz="1800" b="1" dirty="0" err="1" smtClean="0">
                <a:solidFill>
                  <a:srgbClr val="000099"/>
                </a:solidFill>
              </a:rPr>
              <a:t>Working</a:t>
            </a:r>
            <a:r>
              <a:rPr lang="sv-SE" sz="1800" b="1" dirty="0" smtClean="0">
                <a:solidFill>
                  <a:srgbClr val="000099"/>
                </a:solidFill>
              </a:rPr>
              <a:t> Group</a:t>
            </a:r>
            <a:endParaRPr lang="sv-SE" sz="1800" b="1" dirty="0">
              <a:solidFill>
                <a:srgbClr val="000099"/>
              </a:solidFill>
            </a:endParaRPr>
          </a:p>
          <a:p>
            <a:pPr>
              <a:buFont typeface="+mj-lt"/>
              <a:buAutoNum type="arabicPeriod"/>
            </a:pPr>
            <a:r>
              <a:rPr lang="sv-SE" sz="1800" b="1" dirty="0" smtClean="0">
                <a:solidFill>
                  <a:srgbClr val="000099"/>
                </a:solidFill>
              </a:rPr>
              <a:t>Review </a:t>
            </a:r>
            <a:r>
              <a:rPr lang="sv-SE" sz="1800" b="1" dirty="0" err="1" smtClean="0">
                <a:solidFill>
                  <a:srgbClr val="000099"/>
                </a:solidFill>
              </a:rPr>
              <a:t>of</a:t>
            </a:r>
            <a:r>
              <a:rPr lang="sv-SE" sz="1800" b="1" dirty="0" smtClean="0">
                <a:solidFill>
                  <a:srgbClr val="000099"/>
                </a:solidFill>
              </a:rPr>
              <a:t> </a:t>
            </a:r>
            <a:r>
              <a:rPr lang="sv-SE" sz="1800" b="1" dirty="0" err="1" smtClean="0">
                <a:solidFill>
                  <a:srgbClr val="000099"/>
                </a:solidFill>
              </a:rPr>
              <a:t>previous</a:t>
            </a:r>
            <a:r>
              <a:rPr lang="sv-SE" sz="1800" b="1" dirty="0" smtClean="0">
                <a:solidFill>
                  <a:srgbClr val="000099"/>
                </a:solidFill>
              </a:rPr>
              <a:t> SC Meeting</a:t>
            </a:r>
          </a:p>
          <a:p>
            <a:pPr marL="687387" lvl="1" indent="-342900">
              <a:buFont typeface="+mj-lt"/>
              <a:buAutoNum type="alphaLcParenR"/>
            </a:pPr>
            <a:r>
              <a:rPr lang="sv-SE" sz="1400" b="1" dirty="0" err="1" smtClean="0">
                <a:solidFill>
                  <a:srgbClr val="000099"/>
                </a:solidFill>
              </a:rPr>
              <a:t>Reference</a:t>
            </a:r>
            <a:r>
              <a:rPr lang="sv-SE" sz="1400" b="1" dirty="0" smtClean="0">
                <a:solidFill>
                  <a:srgbClr val="000099"/>
                </a:solidFill>
              </a:rPr>
              <a:t> data/</a:t>
            </a:r>
            <a:r>
              <a:rPr lang="sv-SE" sz="1400" b="1" dirty="0" err="1" smtClean="0">
                <a:solidFill>
                  <a:srgbClr val="000099"/>
                </a:solidFill>
              </a:rPr>
              <a:t>Background</a:t>
            </a:r>
            <a:r>
              <a:rPr lang="sv-SE" sz="1400" b="1" dirty="0" smtClean="0">
                <a:solidFill>
                  <a:srgbClr val="000099"/>
                </a:solidFill>
              </a:rPr>
              <a:t> </a:t>
            </a:r>
            <a:r>
              <a:rPr lang="sv-SE" sz="1400" b="1" dirty="0" err="1" smtClean="0">
                <a:solidFill>
                  <a:srgbClr val="000099"/>
                </a:solidFill>
              </a:rPr>
              <a:t>map</a:t>
            </a:r>
            <a:endParaRPr lang="sv-SE" sz="1400" b="1" dirty="0" smtClean="0">
              <a:solidFill>
                <a:srgbClr val="000099"/>
              </a:solidFill>
            </a:endParaRPr>
          </a:p>
          <a:p>
            <a:pPr marL="687387" lvl="1" indent="-342900">
              <a:buFont typeface="+mj-lt"/>
              <a:buAutoNum type="alphaLcParenR"/>
            </a:pPr>
            <a:r>
              <a:rPr lang="sv-SE" sz="1400" b="1" dirty="0">
                <a:solidFill>
                  <a:srgbClr val="000099"/>
                </a:solidFill>
              </a:rPr>
              <a:t>Metadata </a:t>
            </a:r>
            <a:r>
              <a:rPr lang="sv-SE" sz="1400" b="1" dirty="0" err="1">
                <a:solidFill>
                  <a:srgbClr val="000099"/>
                </a:solidFill>
              </a:rPr>
              <a:t>specification</a:t>
            </a:r>
            <a:endParaRPr lang="sv-SE" sz="1400" b="1" dirty="0" smtClean="0">
              <a:solidFill>
                <a:srgbClr val="000099"/>
              </a:solidFill>
            </a:endParaRPr>
          </a:p>
          <a:p>
            <a:pPr marL="687387" lvl="1" indent="-342900">
              <a:buFont typeface="+mj-lt"/>
              <a:buAutoNum type="alphaLcParenR"/>
            </a:pPr>
            <a:r>
              <a:rPr lang="en-US" sz="1400" b="1" dirty="0">
                <a:solidFill>
                  <a:srgbClr val="000099"/>
                </a:solidFill>
              </a:rPr>
              <a:t>Next steps - Activities and </a:t>
            </a:r>
            <a:r>
              <a:rPr lang="en-US" sz="1400" b="1" dirty="0" smtClean="0">
                <a:solidFill>
                  <a:srgbClr val="000099"/>
                </a:solidFill>
              </a:rPr>
              <a:t>responsibilities</a:t>
            </a:r>
          </a:p>
          <a:p>
            <a:pPr marL="687387" lvl="1" indent="-342900">
              <a:buFont typeface="+mj-lt"/>
              <a:buAutoNum type="alphaLcParenR"/>
            </a:pPr>
            <a:r>
              <a:rPr lang="en-US" sz="1400" b="1" dirty="0">
                <a:solidFill>
                  <a:srgbClr val="000099"/>
                </a:solidFill>
              </a:rPr>
              <a:t>Preconditions for success </a:t>
            </a:r>
            <a:endParaRPr lang="sv-SE" sz="1400" b="1" dirty="0" smtClean="0">
              <a:solidFill>
                <a:srgbClr val="000099"/>
              </a:solidFill>
            </a:endParaRPr>
          </a:p>
          <a:p>
            <a:pPr>
              <a:buFont typeface="+mj-lt"/>
              <a:buAutoNum type="arabicPeriod"/>
            </a:pPr>
            <a:r>
              <a:rPr lang="sv-SE" sz="1800" b="1" dirty="0" smtClean="0">
                <a:solidFill>
                  <a:srgbClr val="000099"/>
                </a:solidFill>
              </a:rPr>
              <a:t>Status </a:t>
            </a:r>
            <a:r>
              <a:rPr lang="sv-SE" sz="1800" b="1" dirty="0" err="1" smtClean="0">
                <a:solidFill>
                  <a:srgbClr val="000099"/>
                </a:solidFill>
              </a:rPr>
              <a:t>Report</a:t>
            </a:r>
            <a:endParaRPr lang="sv-SE" sz="1800" b="1" dirty="0" smtClean="0">
              <a:solidFill>
                <a:srgbClr val="000099"/>
              </a:solidFill>
            </a:endParaRPr>
          </a:p>
          <a:p>
            <a:pPr marL="687387" lvl="1" indent="-342900">
              <a:buFont typeface="+mj-lt"/>
              <a:buAutoNum type="alphaLcParenR"/>
            </a:pPr>
            <a:r>
              <a:rPr lang="en-US" sz="1400" b="1" dirty="0">
                <a:solidFill>
                  <a:srgbClr val="000099"/>
                </a:solidFill>
              </a:rPr>
              <a:t>Status </a:t>
            </a:r>
            <a:r>
              <a:rPr lang="en-US" sz="1400" b="1" dirty="0" smtClean="0">
                <a:solidFill>
                  <a:srgbClr val="000099"/>
                </a:solidFill>
              </a:rPr>
              <a:t>- </a:t>
            </a:r>
            <a:r>
              <a:rPr lang="en-US" sz="1400" b="1" dirty="0">
                <a:solidFill>
                  <a:srgbClr val="000099"/>
                </a:solidFill>
              </a:rPr>
              <a:t>decided Next </a:t>
            </a:r>
            <a:r>
              <a:rPr lang="en-US" sz="1400" b="1" dirty="0" smtClean="0">
                <a:solidFill>
                  <a:srgbClr val="000099"/>
                </a:solidFill>
              </a:rPr>
              <a:t>steps</a:t>
            </a:r>
          </a:p>
          <a:p>
            <a:pPr marL="687387" lvl="1" indent="-342900">
              <a:buFont typeface="+mj-lt"/>
              <a:buAutoNum type="alphaLcParenR"/>
            </a:pPr>
            <a:r>
              <a:rPr lang="sv-SE" sz="1400" b="1" dirty="0" smtClean="0">
                <a:solidFill>
                  <a:srgbClr val="000099"/>
                </a:solidFill>
              </a:rPr>
              <a:t>Status - On </a:t>
            </a:r>
            <a:r>
              <a:rPr lang="sv-SE" sz="1400" b="1" dirty="0">
                <a:solidFill>
                  <a:srgbClr val="000099"/>
                </a:solidFill>
              </a:rPr>
              <a:t>going </a:t>
            </a:r>
            <a:r>
              <a:rPr lang="sv-SE" sz="1400" b="1" dirty="0" err="1" smtClean="0">
                <a:solidFill>
                  <a:srgbClr val="000099"/>
                </a:solidFill>
              </a:rPr>
              <a:t>work</a:t>
            </a:r>
            <a:endParaRPr lang="sv-SE" sz="1400" b="1" dirty="0" smtClean="0">
              <a:solidFill>
                <a:srgbClr val="000099"/>
              </a:solidFill>
            </a:endParaRPr>
          </a:p>
          <a:p>
            <a:pPr marL="360362">
              <a:buFont typeface="+mj-lt"/>
              <a:buAutoNum type="arabicPeriod"/>
            </a:pPr>
            <a:r>
              <a:rPr lang="sv-SE" sz="1800" b="1" dirty="0" err="1" smtClean="0">
                <a:solidFill>
                  <a:srgbClr val="000099"/>
                </a:solidFill>
              </a:rPr>
              <a:t>Involvement</a:t>
            </a:r>
            <a:r>
              <a:rPr lang="sv-SE" sz="1800" b="1" dirty="0" smtClean="0">
                <a:solidFill>
                  <a:srgbClr val="000099"/>
                </a:solidFill>
              </a:rPr>
              <a:t> </a:t>
            </a:r>
            <a:r>
              <a:rPr lang="sv-SE" sz="1800" b="1" dirty="0" err="1" smtClean="0">
                <a:solidFill>
                  <a:srgbClr val="000099"/>
                </a:solidFill>
              </a:rPr>
              <a:t>of</a:t>
            </a:r>
            <a:r>
              <a:rPr lang="sv-SE" sz="1800" b="1" dirty="0" smtClean="0">
                <a:solidFill>
                  <a:srgbClr val="000099"/>
                </a:solidFill>
              </a:rPr>
              <a:t> </a:t>
            </a:r>
            <a:r>
              <a:rPr lang="sv-SE" sz="1800" b="1" dirty="0" err="1" smtClean="0">
                <a:solidFill>
                  <a:srgbClr val="000099"/>
                </a:solidFill>
              </a:rPr>
              <a:t>user</a:t>
            </a:r>
            <a:r>
              <a:rPr lang="sv-SE" sz="1800" b="1" dirty="0" smtClean="0">
                <a:solidFill>
                  <a:srgbClr val="000099"/>
                </a:solidFill>
              </a:rPr>
              <a:t> </a:t>
            </a:r>
            <a:r>
              <a:rPr lang="sv-SE" sz="1800" b="1" dirty="0" err="1" smtClean="0">
                <a:solidFill>
                  <a:srgbClr val="000099"/>
                </a:solidFill>
              </a:rPr>
              <a:t>groups</a:t>
            </a:r>
            <a:endParaRPr lang="sv-SE" sz="1800" b="1" dirty="0" smtClean="0">
              <a:solidFill>
                <a:srgbClr val="000099"/>
              </a:solidFill>
            </a:endParaRPr>
          </a:p>
          <a:p>
            <a:pPr marL="687387" lvl="1">
              <a:buFont typeface="+mj-lt"/>
              <a:buAutoNum type="alphaLcParenR"/>
            </a:pPr>
            <a:r>
              <a:rPr lang="sv-SE" sz="1400" b="1" dirty="0" smtClean="0">
                <a:solidFill>
                  <a:srgbClr val="000099"/>
                </a:solidFill>
              </a:rPr>
              <a:t>IPY Montreal 2012</a:t>
            </a:r>
          </a:p>
          <a:p>
            <a:pPr marL="687387" lvl="1">
              <a:buFont typeface="+mj-lt"/>
              <a:buAutoNum type="alphaLcParenR"/>
            </a:pPr>
            <a:r>
              <a:rPr lang="sv-SE" sz="1400" b="1" dirty="0" smtClean="0">
                <a:solidFill>
                  <a:srgbClr val="000099"/>
                </a:solidFill>
              </a:rPr>
              <a:t>Arctic SDI – INTERACT/</a:t>
            </a:r>
            <a:r>
              <a:rPr lang="sv-SE" sz="1400" b="1" dirty="0" err="1" smtClean="0">
                <a:solidFill>
                  <a:srgbClr val="000099"/>
                </a:solidFill>
              </a:rPr>
              <a:t>AbiskoGIS</a:t>
            </a:r>
            <a:endParaRPr lang="sv-SE" sz="1400" b="1" dirty="0" smtClean="0">
              <a:solidFill>
                <a:srgbClr val="000099"/>
              </a:solidFill>
            </a:endParaRPr>
          </a:p>
          <a:p>
            <a:pPr>
              <a:buFont typeface="+mj-lt"/>
              <a:buAutoNum type="arabicPeriod"/>
            </a:pPr>
            <a:r>
              <a:rPr lang="sv-SE" sz="1800" b="1" dirty="0">
                <a:solidFill>
                  <a:srgbClr val="000099"/>
                </a:solidFill>
              </a:rPr>
              <a:t>Demonstrations</a:t>
            </a:r>
          </a:p>
          <a:p>
            <a:pPr marL="687387" lvl="1" indent="-342900">
              <a:buFont typeface="+mj-lt"/>
              <a:buAutoNum type="alphaLcParenR"/>
            </a:pPr>
            <a:r>
              <a:rPr lang="sv-SE" sz="1400" b="1" dirty="0">
                <a:solidFill>
                  <a:srgbClr val="000099"/>
                </a:solidFill>
              </a:rPr>
              <a:t>Demo on VMAP data 1:1M</a:t>
            </a:r>
          </a:p>
          <a:p>
            <a:pPr marL="687387" lvl="1" indent="-342900">
              <a:buFont typeface="+mj-lt"/>
              <a:buAutoNum type="alphaLcParenR"/>
            </a:pPr>
            <a:r>
              <a:rPr lang="sv-SE" sz="1400" b="1" dirty="0">
                <a:solidFill>
                  <a:srgbClr val="000099"/>
                </a:solidFill>
              </a:rPr>
              <a:t>Demo on WMS 1:1M from </a:t>
            </a:r>
            <a:r>
              <a:rPr lang="sv-SE" sz="1400" b="1" dirty="0" err="1">
                <a:solidFill>
                  <a:srgbClr val="000099"/>
                </a:solidFill>
              </a:rPr>
              <a:t>Russia</a:t>
            </a:r>
            <a:endParaRPr lang="sv-SE" sz="1400" b="1" dirty="0">
              <a:solidFill>
                <a:srgbClr val="000099"/>
              </a:solidFill>
            </a:endParaRPr>
          </a:p>
          <a:p>
            <a:pPr marL="687387" lvl="1" indent="-342900">
              <a:buFont typeface="+mj-lt"/>
              <a:buAutoNum type="alphaLcParenR"/>
            </a:pPr>
            <a:r>
              <a:rPr lang="sv-SE" sz="1400" b="1" dirty="0" smtClean="0">
                <a:solidFill>
                  <a:srgbClr val="000099"/>
                </a:solidFill>
              </a:rPr>
              <a:t>Demo </a:t>
            </a:r>
            <a:r>
              <a:rPr lang="sv-SE" sz="1400" b="1" dirty="0">
                <a:solidFill>
                  <a:srgbClr val="000099"/>
                </a:solidFill>
              </a:rPr>
              <a:t>on WMS </a:t>
            </a:r>
            <a:r>
              <a:rPr lang="sv-SE" sz="1400" b="1" dirty="0" smtClean="0">
                <a:solidFill>
                  <a:srgbClr val="000099"/>
                </a:solidFill>
              </a:rPr>
              <a:t>1:250M </a:t>
            </a:r>
            <a:r>
              <a:rPr lang="sv-SE" sz="1400" b="1" dirty="0">
                <a:solidFill>
                  <a:srgbClr val="000099"/>
                </a:solidFill>
              </a:rPr>
              <a:t>from </a:t>
            </a:r>
            <a:r>
              <a:rPr lang="sv-SE" sz="1400" b="1" dirty="0" err="1">
                <a:solidFill>
                  <a:srgbClr val="000099"/>
                </a:solidFill>
              </a:rPr>
              <a:t>Norway</a:t>
            </a:r>
            <a:endParaRPr lang="sv-SE" sz="1400" b="1" dirty="0">
              <a:solidFill>
                <a:srgbClr val="000099"/>
              </a:solidFill>
            </a:endParaRPr>
          </a:p>
          <a:p>
            <a:pPr>
              <a:buFont typeface="+mj-lt"/>
              <a:buAutoNum type="arabicPeriod"/>
            </a:pPr>
            <a:r>
              <a:rPr lang="sv-SE" sz="1800" b="1" dirty="0" err="1" smtClean="0">
                <a:solidFill>
                  <a:srgbClr val="000099"/>
                </a:solidFill>
              </a:rPr>
              <a:t>Discussion</a:t>
            </a:r>
            <a:endParaRPr lang="sv-SE" sz="1800" b="1" dirty="0" smtClean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27088" y="333375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s-IS" sz="3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Arctic SDI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20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20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412776"/>
            <a:ext cx="8280400" cy="4751809"/>
          </a:xfrm>
        </p:spPr>
        <p:txBody>
          <a:bodyPr/>
          <a:lstStyle/>
          <a:p>
            <a:pPr marL="17462" indent="0">
              <a:buNone/>
            </a:pPr>
            <a:r>
              <a:rPr lang="sv-SE" sz="2400" b="1" dirty="0" smtClean="0">
                <a:solidFill>
                  <a:srgbClr val="000099"/>
                </a:solidFill>
              </a:rPr>
              <a:t>b) Arctic </a:t>
            </a:r>
            <a:r>
              <a:rPr lang="sv-SE" sz="2400" b="1" dirty="0">
                <a:solidFill>
                  <a:srgbClr val="000099"/>
                </a:solidFill>
              </a:rPr>
              <a:t>SDI – INTERACT/</a:t>
            </a:r>
            <a:r>
              <a:rPr lang="sv-SE" sz="2400" b="1" dirty="0" err="1">
                <a:solidFill>
                  <a:srgbClr val="000099"/>
                </a:solidFill>
              </a:rPr>
              <a:t>AbiskoGIS</a:t>
            </a:r>
            <a:endParaRPr lang="sv-SE" sz="2400" b="1" dirty="0">
              <a:solidFill>
                <a:srgbClr val="000099"/>
              </a:solidFill>
            </a:endParaRPr>
          </a:p>
          <a:p>
            <a:pPr marL="377824">
              <a:buFont typeface="Arial" pitchFamily="34" charset="0"/>
              <a:buChar char="•"/>
            </a:pPr>
            <a:endParaRPr lang="en-US" sz="2000" b="1" dirty="0" smtClean="0">
              <a:solidFill>
                <a:srgbClr val="000099"/>
              </a:solidFill>
            </a:endParaRPr>
          </a:p>
          <a:p>
            <a:pPr marL="377824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</a:rPr>
              <a:t>Presentation </a:t>
            </a:r>
            <a:r>
              <a:rPr lang="en-US" sz="2000" b="1" dirty="0">
                <a:solidFill>
                  <a:srgbClr val="000099"/>
                </a:solidFill>
              </a:rPr>
              <a:t>of </a:t>
            </a:r>
            <a:r>
              <a:rPr lang="en-US" sz="2000" b="1" dirty="0" err="1">
                <a:solidFill>
                  <a:srgbClr val="000099"/>
                </a:solidFill>
              </a:rPr>
              <a:t>Abisko</a:t>
            </a:r>
            <a:r>
              <a:rPr lang="en-US" sz="2000" b="1" dirty="0">
                <a:solidFill>
                  <a:srgbClr val="000099"/>
                </a:solidFill>
              </a:rPr>
              <a:t> GIS by Tomas </a:t>
            </a:r>
            <a:r>
              <a:rPr lang="en-US" sz="2000" b="1" dirty="0" err="1">
                <a:solidFill>
                  <a:srgbClr val="000099"/>
                </a:solidFill>
              </a:rPr>
              <a:t>Thierfelder</a:t>
            </a:r>
            <a:r>
              <a:rPr lang="en-US" sz="2000" b="1" dirty="0">
                <a:solidFill>
                  <a:srgbClr val="000099"/>
                </a:solidFill>
              </a:rPr>
              <a:t> and Mohsen </a:t>
            </a:r>
            <a:r>
              <a:rPr lang="en-US" sz="2000" b="1" dirty="0" err="1">
                <a:solidFill>
                  <a:srgbClr val="000099"/>
                </a:solidFill>
              </a:rPr>
              <a:t>Bashang</a:t>
            </a:r>
            <a:r>
              <a:rPr lang="en-US" sz="2000" b="1" dirty="0">
                <a:solidFill>
                  <a:srgbClr val="000099"/>
                </a:solidFill>
              </a:rPr>
              <a:t> (</a:t>
            </a:r>
            <a:r>
              <a:rPr lang="en-US" sz="2000" b="1" dirty="0" err="1">
                <a:solidFill>
                  <a:srgbClr val="000099"/>
                </a:solidFill>
              </a:rPr>
              <a:t>Abisko</a:t>
            </a:r>
            <a:r>
              <a:rPr lang="en-US" sz="2000" b="1" dirty="0">
                <a:solidFill>
                  <a:srgbClr val="000099"/>
                </a:solidFill>
              </a:rPr>
              <a:t>, May 31</a:t>
            </a:r>
            <a:r>
              <a:rPr lang="en-US" sz="2000" b="1" dirty="0" smtClean="0">
                <a:solidFill>
                  <a:srgbClr val="000099"/>
                </a:solidFill>
              </a:rPr>
              <a:t>)</a:t>
            </a:r>
          </a:p>
          <a:p>
            <a:pPr marL="379411" lvl="1" indent="0">
              <a:buNone/>
            </a:pPr>
            <a:endParaRPr lang="en-US" sz="1600" b="1" dirty="0">
              <a:solidFill>
                <a:srgbClr val="000099"/>
              </a:solidFill>
            </a:endParaRPr>
          </a:p>
          <a:p>
            <a:pPr marL="377824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</a:rPr>
              <a:t>Common project established</a:t>
            </a:r>
          </a:p>
          <a:p>
            <a:pPr marL="704849" lvl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99"/>
                </a:solidFill>
              </a:rPr>
              <a:t>Master project </a:t>
            </a:r>
            <a:r>
              <a:rPr lang="en-US" sz="1600" b="1" dirty="0">
                <a:solidFill>
                  <a:srgbClr val="000099"/>
                </a:solidFill>
              </a:rPr>
              <a:t>– Swedish University of Agricultural Sciences in </a:t>
            </a:r>
            <a:r>
              <a:rPr lang="en-US" sz="1600" b="1" dirty="0" smtClean="0">
                <a:solidFill>
                  <a:srgbClr val="000099"/>
                </a:solidFill>
              </a:rPr>
              <a:t>Uppsala </a:t>
            </a:r>
          </a:p>
          <a:p>
            <a:pPr marL="704849" lvl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99"/>
                </a:solidFill>
              </a:rPr>
              <a:t>Arctic SDI – Mentor, Supervisor</a:t>
            </a:r>
          </a:p>
          <a:p>
            <a:pPr marL="377824">
              <a:buFont typeface="Arial" pitchFamily="34" charset="0"/>
              <a:buChar char="•"/>
            </a:pP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Involvement of user groups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43847"/>
            <a:ext cx="3189431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45467"/>
            <a:ext cx="2592288" cy="149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87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21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21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412776"/>
            <a:ext cx="7848872" cy="4751809"/>
          </a:xfrm>
        </p:spPr>
        <p:txBody>
          <a:bodyPr/>
          <a:lstStyle/>
          <a:p>
            <a:pPr marL="17462" indent="0">
              <a:buNone/>
            </a:pPr>
            <a:r>
              <a:rPr lang="sv-SE" sz="2400" b="1" dirty="0">
                <a:solidFill>
                  <a:srgbClr val="000099"/>
                </a:solidFill>
              </a:rPr>
              <a:t>b) Arctic SDI – INTERACT/</a:t>
            </a:r>
            <a:r>
              <a:rPr lang="sv-SE" sz="2400" b="1" dirty="0" err="1">
                <a:solidFill>
                  <a:srgbClr val="000099"/>
                </a:solidFill>
              </a:rPr>
              <a:t>AbiskoGIS</a:t>
            </a:r>
            <a:endParaRPr lang="sv-SE" sz="2400" b="1" dirty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sv-SE" sz="800" b="1" dirty="0">
              <a:solidFill>
                <a:srgbClr val="000099"/>
              </a:solidFill>
            </a:endParaRPr>
          </a:p>
          <a:p>
            <a:pPr marL="377824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0099"/>
                </a:solidFill>
              </a:rPr>
              <a:t>Abisko</a:t>
            </a:r>
            <a:r>
              <a:rPr lang="en-US" sz="2000" b="1" dirty="0">
                <a:solidFill>
                  <a:srgbClr val="000099"/>
                </a:solidFill>
              </a:rPr>
              <a:t> GIS data is important for the entire Arctic region</a:t>
            </a:r>
          </a:p>
          <a:p>
            <a:pPr marL="377824">
              <a:buFont typeface="Arial" pitchFamily="34" charset="0"/>
              <a:buChar char="•"/>
            </a:pPr>
            <a:r>
              <a:rPr lang="en-US" sz="2000" b="1" dirty="0">
                <a:solidFill>
                  <a:srgbClr val="000099"/>
                </a:solidFill>
              </a:rPr>
              <a:t>Arctic SDI would like to expand the use of information stored in </a:t>
            </a:r>
            <a:r>
              <a:rPr lang="en-US" sz="2000" b="1" dirty="0" err="1">
                <a:solidFill>
                  <a:srgbClr val="000099"/>
                </a:solidFill>
              </a:rPr>
              <a:t>Abisko</a:t>
            </a:r>
            <a:r>
              <a:rPr lang="en-US" sz="2000" b="1" dirty="0">
                <a:solidFill>
                  <a:srgbClr val="000099"/>
                </a:solidFill>
              </a:rPr>
              <a:t> GIS</a:t>
            </a:r>
          </a:p>
          <a:p>
            <a:pPr marL="704849" lvl="1">
              <a:buFont typeface="Arial" pitchFamily="34" charset="0"/>
              <a:buChar char="•"/>
            </a:pPr>
            <a:r>
              <a:rPr lang="en-US" sz="1600" b="1" dirty="0">
                <a:solidFill>
                  <a:srgbClr val="000099"/>
                </a:solidFill>
              </a:rPr>
              <a:t>A Discovery Service interface will be added to </a:t>
            </a:r>
            <a:r>
              <a:rPr lang="en-US" sz="1600" b="1" dirty="0" err="1">
                <a:solidFill>
                  <a:srgbClr val="000099"/>
                </a:solidFill>
              </a:rPr>
              <a:t>Abisko</a:t>
            </a:r>
            <a:r>
              <a:rPr lang="en-US" sz="1600" b="1" dirty="0">
                <a:solidFill>
                  <a:srgbClr val="000099"/>
                </a:solidFill>
              </a:rPr>
              <a:t> GIS</a:t>
            </a:r>
          </a:p>
          <a:p>
            <a:pPr marL="704849" lvl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99"/>
                </a:solidFill>
              </a:rPr>
              <a:t>Potential </a:t>
            </a:r>
            <a:r>
              <a:rPr lang="en-US" sz="1600" b="1" dirty="0">
                <a:solidFill>
                  <a:srgbClr val="000099"/>
                </a:solidFill>
              </a:rPr>
              <a:t>conflicts between metadata in the to projects will be </a:t>
            </a:r>
            <a:r>
              <a:rPr lang="en-US" sz="1600" b="1" dirty="0" smtClean="0">
                <a:solidFill>
                  <a:srgbClr val="000099"/>
                </a:solidFill>
              </a:rPr>
              <a:t>inventoried </a:t>
            </a:r>
            <a:r>
              <a:rPr lang="en-US" sz="1600" b="1" dirty="0">
                <a:solidFill>
                  <a:srgbClr val="000099"/>
                </a:solidFill>
              </a:rPr>
              <a:t>and eliminated</a:t>
            </a:r>
          </a:p>
          <a:p>
            <a:pPr marL="704849" lvl="1">
              <a:buFont typeface="Arial" pitchFamily="34" charset="0"/>
              <a:buChar char="•"/>
            </a:pPr>
            <a:r>
              <a:rPr lang="en-US" sz="1600" b="1" dirty="0">
                <a:solidFill>
                  <a:srgbClr val="000099"/>
                </a:solidFill>
              </a:rPr>
              <a:t>Keywords in metadata will be reviewed</a:t>
            </a:r>
          </a:p>
          <a:p>
            <a:pPr marL="377824">
              <a:buFont typeface="Arial" pitchFamily="34" charset="0"/>
              <a:buChar char="•"/>
            </a:pP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Involvement of user groups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43847"/>
            <a:ext cx="3189431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45467"/>
            <a:ext cx="2592288" cy="149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027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22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22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2"/>
            <a:ext cx="8280400" cy="4607793"/>
          </a:xfrm>
        </p:spPr>
        <p:txBody>
          <a:bodyPr/>
          <a:lstStyle/>
          <a:p>
            <a:pPr marL="360362">
              <a:buFont typeface="+mj-lt"/>
              <a:buAutoNum type="alphaLcParenR"/>
            </a:pPr>
            <a:endParaRPr lang="sv-SE" sz="2400" b="1" dirty="0" smtClean="0">
              <a:solidFill>
                <a:srgbClr val="000099"/>
              </a:solidFill>
            </a:endParaRPr>
          </a:p>
          <a:p>
            <a:pPr marL="360362">
              <a:buFont typeface="+mj-lt"/>
              <a:buAutoNum type="alphaLcParenR"/>
            </a:pPr>
            <a:r>
              <a:rPr lang="sv-SE" sz="2800" b="1" dirty="0" smtClean="0">
                <a:solidFill>
                  <a:srgbClr val="000099"/>
                </a:solidFill>
              </a:rPr>
              <a:t>Demo </a:t>
            </a:r>
            <a:r>
              <a:rPr lang="sv-SE" sz="2800" b="1" dirty="0">
                <a:solidFill>
                  <a:srgbClr val="000099"/>
                </a:solidFill>
              </a:rPr>
              <a:t>on VMAP data </a:t>
            </a:r>
            <a:r>
              <a:rPr lang="sv-SE" sz="2800" b="1" dirty="0" smtClean="0">
                <a:solidFill>
                  <a:srgbClr val="000099"/>
                </a:solidFill>
              </a:rPr>
              <a:t>1:1M</a:t>
            </a:r>
          </a:p>
          <a:p>
            <a:pPr marL="360362">
              <a:buFont typeface="+mj-lt"/>
              <a:buAutoNum type="alphaLcParenR"/>
            </a:pPr>
            <a:r>
              <a:rPr lang="sv-SE" sz="2800" b="1" dirty="0" smtClean="0">
                <a:solidFill>
                  <a:srgbClr val="000099"/>
                </a:solidFill>
              </a:rPr>
              <a:t>Demo </a:t>
            </a:r>
            <a:r>
              <a:rPr lang="sv-SE" sz="2800" b="1" dirty="0">
                <a:solidFill>
                  <a:srgbClr val="000099"/>
                </a:solidFill>
              </a:rPr>
              <a:t>on WMS 1:1M from </a:t>
            </a:r>
            <a:r>
              <a:rPr lang="sv-SE" sz="2800" b="1" dirty="0" err="1" smtClean="0">
                <a:solidFill>
                  <a:srgbClr val="000099"/>
                </a:solidFill>
              </a:rPr>
              <a:t>Russia</a:t>
            </a:r>
            <a:endParaRPr lang="sv-SE" sz="2800" b="1" dirty="0">
              <a:solidFill>
                <a:srgbClr val="000099"/>
              </a:solidFill>
            </a:endParaRPr>
          </a:p>
          <a:p>
            <a:pPr marL="360362">
              <a:buFont typeface="+mj-lt"/>
              <a:buAutoNum type="alphaLcParenR"/>
            </a:pPr>
            <a:r>
              <a:rPr lang="sv-SE" sz="2800" b="1" dirty="0">
                <a:solidFill>
                  <a:srgbClr val="000099"/>
                </a:solidFill>
              </a:rPr>
              <a:t>Demo on WMS 1:250M from </a:t>
            </a:r>
            <a:r>
              <a:rPr lang="sv-SE" sz="2800" b="1" dirty="0" err="1" smtClean="0">
                <a:solidFill>
                  <a:srgbClr val="000099"/>
                </a:solidFill>
              </a:rPr>
              <a:t>Norway</a:t>
            </a:r>
            <a:endParaRPr lang="sv-SE" sz="2800" b="1" dirty="0" smtClean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sv-SE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Demonstrations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17" y="3960293"/>
            <a:ext cx="2561067" cy="191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56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23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23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2"/>
            <a:ext cx="8280400" cy="4607793"/>
          </a:xfrm>
        </p:spPr>
        <p:txBody>
          <a:bodyPr/>
          <a:lstStyle/>
          <a:p>
            <a:pPr marL="360362">
              <a:buFont typeface="+mj-lt"/>
              <a:buAutoNum type="alphaLcParenR"/>
            </a:pPr>
            <a:endParaRPr lang="sv-SE" sz="2400" b="1" dirty="0" smtClean="0">
              <a:solidFill>
                <a:srgbClr val="000099"/>
              </a:solidFill>
            </a:endParaRPr>
          </a:p>
          <a:p>
            <a:pPr marL="360362">
              <a:buFont typeface="+mj-lt"/>
              <a:buAutoNum type="alphaLcParenR"/>
            </a:pPr>
            <a:r>
              <a:rPr lang="sv-SE" sz="2800" b="1" dirty="0">
                <a:solidFill>
                  <a:srgbClr val="000099"/>
                </a:solidFill>
              </a:rPr>
              <a:t> </a:t>
            </a:r>
            <a:r>
              <a:rPr lang="sv-SE" sz="2800" b="1" dirty="0" err="1">
                <a:solidFill>
                  <a:srgbClr val="000099"/>
                </a:solidFill>
              </a:rPr>
              <a:t>Time</a:t>
            </a:r>
            <a:r>
              <a:rPr lang="sv-SE" sz="2800" b="1" dirty="0">
                <a:solidFill>
                  <a:srgbClr val="000099"/>
                </a:solidFill>
              </a:rPr>
              <a:t> </a:t>
            </a:r>
            <a:r>
              <a:rPr lang="sv-SE" sz="2800" b="1" dirty="0" err="1">
                <a:solidFill>
                  <a:srgbClr val="000099"/>
                </a:solidFill>
              </a:rPr>
              <a:t>schedule</a:t>
            </a:r>
            <a:endParaRPr lang="sv-SE" sz="2800" b="1" dirty="0">
              <a:solidFill>
                <a:srgbClr val="000099"/>
              </a:solidFill>
            </a:endParaRPr>
          </a:p>
          <a:p>
            <a:pPr marL="360362">
              <a:buFont typeface="+mj-lt"/>
              <a:buAutoNum type="alphaLcParenR"/>
            </a:pPr>
            <a:r>
              <a:rPr lang="sv-SE" sz="2800" b="1" dirty="0" smtClean="0">
                <a:solidFill>
                  <a:srgbClr val="000099"/>
                </a:solidFill>
              </a:rPr>
              <a:t> Arctic SDI – </a:t>
            </a:r>
            <a:r>
              <a:rPr lang="sv-SE" sz="2800" b="1" dirty="0" err="1" smtClean="0">
                <a:solidFill>
                  <a:srgbClr val="000099"/>
                </a:solidFill>
              </a:rPr>
              <a:t>what’s</a:t>
            </a:r>
            <a:r>
              <a:rPr lang="sv-SE" sz="2800" b="1" dirty="0" smtClean="0">
                <a:solidFill>
                  <a:srgbClr val="000099"/>
                </a:solidFill>
              </a:rPr>
              <a:t> </a:t>
            </a:r>
            <a:r>
              <a:rPr lang="sv-SE" sz="2800" b="1" dirty="0" err="1" smtClean="0">
                <a:solidFill>
                  <a:srgbClr val="000099"/>
                </a:solidFill>
              </a:rPr>
              <a:t>left</a:t>
            </a:r>
            <a:r>
              <a:rPr lang="sv-SE" sz="2800" b="1" dirty="0" smtClean="0">
                <a:solidFill>
                  <a:srgbClr val="000099"/>
                </a:solidFill>
              </a:rPr>
              <a:t>?</a:t>
            </a:r>
          </a:p>
          <a:p>
            <a:pPr marL="360362">
              <a:buFont typeface="+mj-lt"/>
              <a:buAutoNum type="alphaLcParenR"/>
            </a:pPr>
            <a:r>
              <a:rPr lang="sv-SE" sz="2800" b="1" dirty="0" smtClean="0">
                <a:solidFill>
                  <a:srgbClr val="000099"/>
                </a:solidFill>
              </a:rPr>
              <a:t> Resources</a:t>
            </a:r>
            <a:endParaRPr lang="sv-SE" sz="2800" b="1" dirty="0">
              <a:solidFill>
                <a:srgbClr val="000099"/>
              </a:solidFill>
            </a:endParaRPr>
          </a:p>
          <a:p>
            <a:pPr marL="360362">
              <a:buFont typeface="+mj-lt"/>
              <a:buAutoNum type="alphaLcParenR"/>
            </a:pPr>
            <a:r>
              <a:rPr lang="sv-SE" sz="2800" b="1" dirty="0" smtClean="0">
                <a:solidFill>
                  <a:srgbClr val="000099"/>
                </a:solidFill>
              </a:rPr>
              <a:t> Organisation </a:t>
            </a:r>
            <a:r>
              <a:rPr lang="sv-SE" sz="2800" b="1" dirty="0">
                <a:solidFill>
                  <a:srgbClr val="000099"/>
                </a:solidFill>
              </a:rPr>
              <a:t>for </a:t>
            </a:r>
            <a:r>
              <a:rPr lang="sv-SE" sz="2800" b="1" dirty="0" err="1">
                <a:solidFill>
                  <a:srgbClr val="000099"/>
                </a:solidFill>
              </a:rPr>
              <a:t>hosting</a:t>
            </a:r>
            <a:r>
              <a:rPr lang="sv-SE" sz="2800" b="1" dirty="0">
                <a:solidFill>
                  <a:srgbClr val="000099"/>
                </a:solidFill>
              </a:rPr>
              <a:t> Arctic </a:t>
            </a:r>
            <a:r>
              <a:rPr lang="sv-SE" sz="2800" b="1" dirty="0" smtClean="0">
                <a:solidFill>
                  <a:srgbClr val="000099"/>
                </a:solidFill>
              </a:rPr>
              <a:t>SDI</a:t>
            </a:r>
          </a:p>
          <a:p>
            <a:pPr marL="360362">
              <a:buFont typeface="+mj-lt"/>
              <a:buAutoNum type="alphaLcParenR"/>
            </a:pPr>
            <a:r>
              <a:rPr lang="sv-SE" sz="2800" b="1" dirty="0" smtClean="0">
                <a:solidFill>
                  <a:srgbClr val="000099"/>
                </a:solidFill>
              </a:rPr>
              <a:t> </a:t>
            </a:r>
            <a:r>
              <a:rPr lang="sv-SE" sz="2800" b="1" dirty="0" err="1" smtClean="0">
                <a:solidFill>
                  <a:srgbClr val="000099"/>
                </a:solidFill>
              </a:rPr>
              <a:t>Involvement</a:t>
            </a:r>
            <a:r>
              <a:rPr lang="sv-SE" sz="2800" b="1" dirty="0" smtClean="0">
                <a:solidFill>
                  <a:srgbClr val="000099"/>
                </a:solidFill>
              </a:rPr>
              <a:t> </a:t>
            </a:r>
            <a:r>
              <a:rPr lang="sv-SE" sz="2800" b="1" dirty="0" err="1" smtClean="0">
                <a:solidFill>
                  <a:srgbClr val="000099"/>
                </a:solidFill>
              </a:rPr>
              <a:t>of</a:t>
            </a:r>
            <a:r>
              <a:rPr lang="sv-SE" sz="2800" b="1" dirty="0" smtClean="0">
                <a:solidFill>
                  <a:srgbClr val="000099"/>
                </a:solidFill>
              </a:rPr>
              <a:t> </a:t>
            </a:r>
            <a:r>
              <a:rPr lang="sv-SE" sz="2800" b="1" dirty="0" err="1" smtClean="0">
                <a:solidFill>
                  <a:srgbClr val="000099"/>
                </a:solidFill>
              </a:rPr>
              <a:t>user</a:t>
            </a:r>
            <a:r>
              <a:rPr lang="sv-SE" sz="2800" b="1" dirty="0" smtClean="0">
                <a:solidFill>
                  <a:srgbClr val="000099"/>
                </a:solidFill>
              </a:rPr>
              <a:t> </a:t>
            </a:r>
            <a:r>
              <a:rPr lang="sv-SE" sz="2800" b="1" dirty="0" err="1" smtClean="0">
                <a:solidFill>
                  <a:srgbClr val="000099"/>
                </a:solidFill>
              </a:rPr>
              <a:t>groups</a:t>
            </a:r>
            <a:endParaRPr lang="sv-SE" sz="2800" b="1" dirty="0" smtClean="0">
              <a:solidFill>
                <a:srgbClr val="000099"/>
              </a:solidFill>
            </a:endParaRPr>
          </a:p>
          <a:p>
            <a:pPr marL="360362">
              <a:buFont typeface="+mj-lt"/>
              <a:buAutoNum type="alphaLcParenR"/>
            </a:pPr>
            <a:r>
              <a:rPr lang="sv-SE" sz="2800" b="1" dirty="0" err="1">
                <a:solidFill>
                  <a:srgbClr val="000099"/>
                </a:solidFill>
              </a:rPr>
              <a:t>M</a:t>
            </a:r>
            <a:r>
              <a:rPr lang="sv-SE" sz="2800" b="1" dirty="0" err="1" smtClean="0">
                <a:solidFill>
                  <a:srgbClr val="000099"/>
                </a:solidFill>
              </a:rPr>
              <a:t>ore</a:t>
            </a:r>
            <a:r>
              <a:rPr lang="sv-SE" sz="2800" b="1" dirty="0" smtClean="0">
                <a:solidFill>
                  <a:srgbClr val="000099"/>
                </a:solidFill>
              </a:rPr>
              <a:t>… ?</a:t>
            </a:r>
          </a:p>
          <a:p>
            <a:pPr marL="360362">
              <a:buFont typeface="+mj-lt"/>
              <a:buAutoNum type="alphaLcParenR"/>
            </a:pPr>
            <a:endParaRPr lang="sv-SE" sz="2800" b="1" dirty="0" smtClean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sv-SE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Discussion</a:t>
            </a:r>
            <a:endParaRPr lang="en-US" sz="3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</p:spTree>
    <p:extLst>
      <p:ext uri="{BB962C8B-B14F-4D97-AF65-F5344CB8AC3E}">
        <p14:creationId xmlns:p14="http://schemas.microsoft.com/office/powerpoint/2010/main" val="3750434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24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24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3"/>
            <a:ext cx="8280400" cy="4464496"/>
          </a:xfrm>
        </p:spPr>
        <p:txBody>
          <a:bodyPr/>
          <a:lstStyle/>
          <a:p>
            <a:pPr marL="17462" indent="0">
              <a:buNone/>
            </a:pPr>
            <a:r>
              <a:rPr lang="sv-SE" sz="2800" b="1" dirty="0" smtClean="0">
                <a:solidFill>
                  <a:srgbClr val="000099"/>
                </a:solidFill>
              </a:rPr>
              <a:t> a) </a:t>
            </a:r>
            <a:r>
              <a:rPr lang="sv-SE" sz="2800" b="1" dirty="0" err="1" smtClean="0">
                <a:solidFill>
                  <a:srgbClr val="000099"/>
                </a:solidFill>
              </a:rPr>
              <a:t>Time</a:t>
            </a:r>
            <a:r>
              <a:rPr lang="sv-SE" sz="2800" b="1" dirty="0" smtClean="0">
                <a:solidFill>
                  <a:srgbClr val="000099"/>
                </a:solidFill>
              </a:rPr>
              <a:t> </a:t>
            </a:r>
            <a:r>
              <a:rPr lang="sv-SE" sz="2800" b="1" dirty="0" err="1" smtClean="0">
                <a:solidFill>
                  <a:srgbClr val="000099"/>
                </a:solidFill>
              </a:rPr>
              <a:t>schedule</a:t>
            </a:r>
            <a:endParaRPr lang="sv-SE" sz="2800" b="1" dirty="0" smtClean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sv-SE" sz="2800" b="1" dirty="0" smtClean="0">
              <a:solidFill>
                <a:srgbClr val="000099"/>
              </a:solidFill>
            </a:endParaRPr>
          </a:p>
          <a:p>
            <a:pPr marL="801687" lvl="1" indent="-457200">
              <a:buFont typeface="Arial" pitchFamily="34" charset="0"/>
              <a:buChar char="•"/>
            </a:pPr>
            <a:r>
              <a:rPr lang="sv-SE" sz="2400" b="1" dirty="0" smtClean="0">
                <a:solidFill>
                  <a:srgbClr val="000099"/>
                </a:solidFill>
              </a:rPr>
              <a:t>End </a:t>
            </a:r>
            <a:r>
              <a:rPr lang="sv-SE" sz="2400" b="1" dirty="0" err="1" smtClean="0">
                <a:solidFill>
                  <a:srgbClr val="000099"/>
                </a:solidFill>
              </a:rPr>
              <a:t>of</a:t>
            </a:r>
            <a:r>
              <a:rPr lang="sv-SE" sz="2400" b="1" dirty="0" smtClean="0">
                <a:solidFill>
                  <a:srgbClr val="000099"/>
                </a:solidFill>
              </a:rPr>
              <a:t> </a:t>
            </a:r>
            <a:r>
              <a:rPr lang="sv-SE" sz="2400" b="1" dirty="0" err="1" smtClean="0">
                <a:solidFill>
                  <a:srgbClr val="000099"/>
                </a:solidFill>
              </a:rPr>
              <a:t>project</a:t>
            </a:r>
            <a:r>
              <a:rPr lang="sv-SE" sz="2400" b="1" dirty="0" smtClean="0">
                <a:solidFill>
                  <a:srgbClr val="000099"/>
                </a:solidFill>
              </a:rPr>
              <a:t>  - </a:t>
            </a:r>
            <a:r>
              <a:rPr lang="sv-SE" sz="2400" b="1" dirty="0" err="1" smtClean="0">
                <a:solidFill>
                  <a:srgbClr val="000099"/>
                </a:solidFill>
              </a:rPr>
              <a:t>February</a:t>
            </a:r>
            <a:r>
              <a:rPr lang="sv-SE" sz="2400" b="1" dirty="0" smtClean="0">
                <a:solidFill>
                  <a:srgbClr val="000099"/>
                </a:solidFill>
              </a:rPr>
              <a:t> 2013!!?</a:t>
            </a:r>
          </a:p>
          <a:p>
            <a:pPr marL="801687" lvl="1" indent="-457200">
              <a:buFont typeface="Arial" pitchFamily="34" charset="0"/>
              <a:buChar char="•"/>
            </a:pPr>
            <a:endParaRPr lang="sv-SE" sz="2400" b="1" dirty="0">
              <a:solidFill>
                <a:srgbClr val="000099"/>
              </a:solidFill>
            </a:endParaRPr>
          </a:p>
          <a:p>
            <a:pPr marL="801687" lvl="1" indent="-457200">
              <a:buFont typeface="Arial" pitchFamily="34" charset="0"/>
              <a:buChar char="•"/>
            </a:pPr>
            <a:r>
              <a:rPr lang="sv-SE" sz="2400" b="1" dirty="0" err="1" smtClean="0">
                <a:solidFill>
                  <a:srgbClr val="000099"/>
                </a:solidFill>
              </a:rPr>
              <a:t>We</a:t>
            </a:r>
            <a:r>
              <a:rPr lang="sv-SE" sz="2400" b="1" dirty="0" smtClean="0">
                <a:solidFill>
                  <a:srgbClr val="000099"/>
                </a:solidFill>
              </a:rPr>
              <a:t> </a:t>
            </a:r>
            <a:r>
              <a:rPr lang="sv-SE" sz="2400" b="1" dirty="0" err="1" smtClean="0">
                <a:solidFill>
                  <a:srgbClr val="000099"/>
                </a:solidFill>
              </a:rPr>
              <a:t>are</a:t>
            </a:r>
            <a:r>
              <a:rPr lang="sv-SE" sz="2400" b="1" dirty="0" smtClean="0">
                <a:solidFill>
                  <a:srgbClr val="000099"/>
                </a:solidFill>
              </a:rPr>
              <a:t> still </a:t>
            </a:r>
            <a:r>
              <a:rPr lang="sv-SE" sz="2400" b="1" dirty="0" err="1" smtClean="0">
                <a:solidFill>
                  <a:srgbClr val="000099"/>
                </a:solidFill>
              </a:rPr>
              <a:t>discussing</a:t>
            </a:r>
            <a:r>
              <a:rPr lang="sv-SE" sz="2400" b="1" dirty="0" smtClean="0">
                <a:solidFill>
                  <a:srgbClr val="000099"/>
                </a:solidFill>
              </a:rPr>
              <a:t> </a:t>
            </a:r>
            <a:r>
              <a:rPr lang="sv-SE" sz="2400" b="1" dirty="0" err="1" smtClean="0">
                <a:solidFill>
                  <a:srgbClr val="000099"/>
                </a:solidFill>
              </a:rPr>
              <a:t>how</a:t>
            </a:r>
            <a:r>
              <a:rPr lang="sv-SE" sz="2400" b="1" dirty="0" smtClean="0">
                <a:solidFill>
                  <a:srgbClr val="000099"/>
                </a:solidFill>
              </a:rPr>
              <a:t> </a:t>
            </a:r>
            <a:r>
              <a:rPr lang="sv-SE" sz="2400" b="1" dirty="0" err="1" smtClean="0">
                <a:solidFill>
                  <a:srgbClr val="000099"/>
                </a:solidFill>
              </a:rPr>
              <a:t>to</a:t>
            </a:r>
            <a:r>
              <a:rPr lang="sv-SE" sz="2400" b="1" dirty="0" smtClean="0">
                <a:solidFill>
                  <a:srgbClr val="000099"/>
                </a:solidFill>
              </a:rPr>
              <a:t> </a:t>
            </a:r>
            <a:r>
              <a:rPr lang="sv-SE" sz="2400" b="1" dirty="0" err="1" smtClean="0">
                <a:solidFill>
                  <a:srgbClr val="000099"/>
                </a:solidFill>
              </a:rPr>
              <a:t>work</a:t>
            </a:r>
            <a:r>
              <a:rPr lang="sv-SE" sz="2400" b="1" dirty="0" smtClean="0">
                <a:solidFill>
                  <a:srgbClr val="000099"/>
                </a:solidFill>
              </a:rPr>
              <a:t>!</a:t>
            </a:r>
          </a:p>
          <a:p>
            <a:pPr marL="17462" indent="0">
              <a:buNone/>
            </a:pPr>
            <a:endParaRPr lang="sv-SE" sz="2800" b="1" dirty="0" smtClean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sv-SE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89607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Discussion</a:t>
            </a:r>
            <a:endParaRPr lang="en-US" sz="3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21088"/>
            <a:ext cx="2152600" cy="161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583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3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ivision_I\ILN\ArcticSDI\Fredrik\ArcticSD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82" y="1584176"/>
            <a:ext cx="5360305" cy="492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25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25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196752"/>
            <a:ext cx="8280400" cy="4823817"/>
          </a:xfrm>
        </p:spPr>
        <p:txBody>
          <a:bodyPr/>
          <a:lstStyle/>
          <a:p>
            <a:pPr marL="17462" indent="0">
              <a:buNone/>
            </a:pPr>
            <a:r>
              <a:rPr lang="sv-SE" sz="2000" b="1" dirty="0" smtClean="0">
                <a:solidFill>
                  <a:srgbClr val="000099"/>
                </a:solidFill>
              </a:rPr>
              <a:t> b) Arctic SDI – </a:t>
            </a:r>
            <a:r>
              <a:rPr lang="sv-SE" sz="2000" b="1" dirty="0" err="1" smtClean="0">
                <a:solidFill>
                  <a:srgbClr val="000099"/>
                </a:solidFill>
              </a:rPr>
              <a:t>what’s</a:t>
            </a:r>
            <a:r>
              <a:rPr lang="sv-SE" sz="2000" b="1" dirty="0" smtClean="0">
                <a:solidFill>
                  <a:srgbClr val="000099"/>
                </a:solidFill>
              </a:rPr>
              <a:t> </a:t>
            </a:r>
            <a:r>
              <a:rPr lang="sv-SE" sz="2000" b="1" dirty="0" err="1" smtClean="0">
                <a:solidFill>
                  <a:srgbClr val="000099"/>
                </a:solidFill>
              </a:rPr>
              <a:t>left</a:t>
            </a:r>
            <a:r>
              <a:rPr lang="sv-SE" sz="2000" b="1" dirty="0" smtClean="0">
                <a:solidFill>
                  <a:srgbClr val="000099"/>
                </a:solidFill>
              </a:rPr>
              <a:t>?</a:t>
            </a:r>
          </a:p>
          <a:p>
            <a:pPr marL="17462" indent="0">
              <a:buNone/>
            </a:pPr>
            <a:endParaRPr lang="sv-SE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Discussion</a:t>
            </a:r>
            <a:endParaRPr lang="en-US" sz="3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sp>
        <p:nvSpPr>
          <p:cNvPr id="4" name="Ellips 3"/>
          <p:cNvSpPr/>
          <p:nvPr/>
        </p:nvSpPr>
        <p:spPr bwMode="auto">
          <a:xfrm>
            <a:off x="2699792" y="3868954"/>
            <a:ext cx="86409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Garamond" charset="0"/>
              <a:ea typeface="ＭＳ Ｐゴシック" charset="0"/>
            </a:endParaRPr>
          </a:p>
        </p:txBody>
      </p:sp>
      <p:sp>
        <p:nvSpPr>
          <p:cNvPr id="13" name="Ellips 12"/>
          <p:cNvSpPr/>
          <p:nvPr/>
        </p:nvSpPr>
        <p:spPr bwMode="auto">
          <a:xfrm>
            <a:off x="5016101" y="4905164"/>
            <a:ext cx="115212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Garamond" charset="0"/>
              <a:ea typeface="ＭＳ Ｐゴシック" charset="0"/>
            </a:endParaRPr>
          </a:p>
        </p:txBody>
      </p:sp>
      <p:sp>
        <p:nvSpPr>
          <p:cNvPr id="15" name="Ellips 14"/>
          <p:cNvSpPr/>
          <p:nvPr/>
        </p:nvSpPr>
        <p:spPr bwMode="auto">
          <a:xfrm>
            <a:off x="2699792" y="2060848"/>
            <a:ext cx="100811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Garamond" charset="0"/>
              <a:ea typeface="ＭＳ Ｐゴシック" charset="0"/>
            </a:endParaRPr>
          </a:p>
        </p:txBody>
      </p:sp>
      <p:sp>
        <p:nvSpPr>
          <p:cNvPr id="18" name="Ellips 17"/>
          <p:cNvSpPr/>
          <p:nvPr/>
        </p:nvSpPr>
        <p:spPr bwMode="auto">
          <a:xfrm>
            <a:off x="5436096" y="4077072"/>
            <a:ext cx="72008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Garamon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10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26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26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2"/>
            <a:ext cx="8280400" cy="4607793"/>
          </a:xfrm>
        </p:spPr>
        <p:txBody>
          <a:bodyPr/>
          <a:lstStyle/>
          <a:p>
            <a:pPr marL="17462" indent="0">
              <a:buNone/>
            </a:pPr>
            <a:r>
              <a:rPr lang="sv-SE" sz="2800" b="1" dirty="0" smtClean="0">
                <a:solidFill>
                  <a:srgbClr val="000099"/>
                </a:solidFill>
              </a:rPr>
              <a:t>c) Resources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>
                <a:solidFill>
                  <a:srgbClr val="000099"/>
                </a:solidFill>
              </a:rPr>
              <a:t>Support from the NMA’s executive</a:t>
            </a:r>
            <a:endParaRPr lang="sv-SE" sz="2800" b="1" dirty="0">
              <a:solidFill>
                <a:srgbClr val="000099"/>
              </a:solidFill>
            </a:endParaRPr>
          </a:p>
          <a:p>
            <a:pPr marL="839788" lvl="1" indent="-495300">
              <a:buFont typeface="Arial" pitchFamily="34" charset="0"/>
              <a:buChar char="•"/>
            </a:pPr>
            <a:r>
              <a:rPr lang="en-GB" sz="2400" b="1" dirty="0">
                <a:solidFill>
                  <a:srgbClr val="000099"/>
                </a:solidFill>
              </a:rPr>
              <a:t>We still need resources!</a:t>
            </a:r>
          </a:p>
          <a:p>
            <a:pPr marL="839788" lvl="1" indent="-495300">
              <a:buFont typeface="Arial" pitchFamily="34" charset="0"/>
              <a:buChar char="•"/>
            </a:pPr>
            <a:r>
              <a:rPr lang="en-GB" sz="2400" b="1" dirty="0">
                <a:solidFill>
                  <a:srgbClr val="000099"/>
                </a:solidFill>
              </a:rPr>
              <a:t>We need time for the resources to work!</a:t>
            </a:r>
          </a:p>
          <a:p>
            <a:pPr marL="738188" lvl="1" indent="-419100">
              <a:buFont typeface="Arial" pitchFamily="34" charset="0"/>
              <a:buChar char="•"/>
            </a:pPr>
            <a:r>
              <a:rPr lang="sv-SE" sz="2400" b="1" dirty="0">
                <a:solidFill>
                  <a:srgbClr val="000099"/>
                </a:solidFill>
              </a:rPr>
              <a:t> </a:t>
            </a:r>
            <a:r>
              <a:rPr lang="sv-SE" sz="2400" b="1" dirty="0" err="1">
                <a:solidFill>
                  <a:srgbClr val="000099"/>
                </a:solidFill>
              </a:rPr>
              <a:t>We</a:t>
            </a:r>
            <a:r>
              <a:rPr lang="sv-SE" sz="2400" b="1" dirty="0">
                <a:solidFill>
                  <a:srgbClr val="000099"/>
                </a:solidFill>
              </a:rPr>
              <a:t> </a:t>
            </a:r>
            <a:r>
              <a:rPr lang="sv-SE" sz="2400" b="1" dirty="0" err="1">
                <a:solidFill>
                  <a:srgbClr val="000099"/>
                </a:solidFill>
              </a:rPr>
              <a:t>need</a:t>
            </a:r>
            <a:r>
              <a:rPr lang="sv-SE" sz="2400" b="1" dirty="0">
                <a:solidFill>
                  <a:srgbClr val="000099"/>
                </a:solidFill>
              </a:rPr>
              <a:t> </a:t>
            </a:r>
            <a:r>
              <a:rPr lang="sv-SE" sz="2400" b="1" dirty="0" err="1">
                <a:solidFill>
                  <a:srgbClr val="000099"/>
                </a:solidFill>
              </a:rPr>
              <a:t>to</a:t>
            </a:r>
            <a:r>
              <a:rPr lang="sv-SE" sz="2400" b="1" dirty="0">
                <a:solidFill>
                  <a:srgbClr val="000099"/>
                </a:solidFill>
              </a:rPr>
              <a:t> </a:t>
            </a:r>
            <a:r>
              <a:rPr lang="sv-SE" sz="2400" b="1" dirty="0" err="1" smtClean="0">
                <a:solidFill>
                  <a:srgbClr val="000099"/>
                </a:solidFill>
              </a:rPr>
              <a:t>meet</a:t>
            </a:r>
            <a:r>
              <a:rPr lang="sv-SE" sz="2400" b="1" dirty="0" smtClean="0">
                <a:solidFill>
                  <a:srgbClr val="000099"/>
                </a:solidFill>
              </a:rPr>
              <a:t>!</a:t>
            </a:r>
            <a:endParaRPr lang="en-GB" sz="2400" b="1" dirty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sv-SE" sz="2400" b="1" dirty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sv-SE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Discussion</a:t>
            </a:r>
            <a:endParaRPr lang="en-US" sz="3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</p:spTree>
    <p:extLst>
      <p:ext uri="{BB962C8B-B14F-4D97-AF65-F5344CB8AC3E}">
        <p14:creationId xmlns:p14="http://schemas.microsoft.com/office/powerpoint/2010/main" val="42205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27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27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2"/>
            <a:ext cx="8280400" cy="4607793"/>
          </a:xfrm>
        </p:spPr>
        <p:txBody>
          <a:bodyPr/>
          <a:lstStyle/>
          <a:p>
            <a:pPr marL="17462" indent="0">
              <a:buNone/>
            </a:pPr>
            <a:r>
              <a:rPr lang="sv-SE" sz="2800" b="1" dirty="0" smtClean="0">
                <a:solidFill>
                  <a:srgbClr val="000099"/>
                </a:solidFill>
              </a:rPr>
              <a:t>d) Organisation </a:t>
            </a:r>
            <a:r>
              <a:rPr lang="sv-SE" sz="2800" b="1" dirty="0">
                <a:solidFill>
                  <a:srgbClr val="000099"/>
                </a:solidFill>
              </a:rPr>
              <a:t>for </a:t>
            </a:r>
            <a:r>
              <a:rPr lang="sv-SE" sz="2800" b="1" dirty="0" err="1">
                <a:solidFill>
                  <a:srgbClr val="000099"/>
                </a:solidFill>
              </a:rPr>
              <a:t>hosting</a:t>
            </a:r>
            <a:r>
              <a:rPr lang="sv-SE" sz="2800" b="1" dirty="0">
                <a:solidFill>
                  <a:srgbClr val="000099"/>
                </a:solidFill>
              </a:rPr>
              <a:t> Arctic </a:t>
            </a:r>
            <a:r>
              <a:rPr lang="sv-SE" sz="2800" b="1" dirty="0" smtClean="0">
                <a:solidFill>
                  <a:srgbClr val="000099"/>
                </a:solidFill>
              </a:rPr>
              <a:t>SDI</a:t>
            </a:r>
          </a:p>
          <a:p>
            <a:pPr marL="17462" indent="0">
              <a:buNone/>
            </a:pPr>
            <a:endParaRPr lang="sv-SE" sz="2800" b="1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v-SE" sz="2800" b="1" dirty="0" err="1" smtClean="0">
                <a:solidFill>
                  <a:srgbClr val="000099"/>
                </a:solidFill>
              </a:rPr>
              <a:t>Who</a:t>
            </a:r>
            <a:r>
              <a:rPr lang="sv-SE" sz="2800" b="1" dirty="0" smtClean="0">
                <a:solidFill>
                  <a:srgbClr val="000099"/>
                </a:solidFill>
              </a:rPr>
              <a:t> </a:t>
            </a:r>
            <a:r>
              <a:rPr lang="sv-SE" sz="2800" b="1" dirty="0" err="1" smtClean="0">
                <a:solidFill>
                  <a:srgbClr val="000099"/>
                </a:solidFill>
              </a:rPr>
              <a:t>will</a:t>
            </a:r>
            <a:r>
              <a:rPr lang="sv-SE" sz="2800" b="1" dirty="0" smtClean="0">
                <a:solidFill>
                  <a:srgbClr val="000099"/>
                </a:solidFill>
              </a:rPr>
              <a:t> be </a:t>
            </a:r>
            <a:r>
              <a:rPr lang="sv-SE" sz="2800" b="1" dirty="0" err="1" smtClean="0">
                <a:solidFill>
                  <a:srgbClr val="000099"/>
                </a:solidFill>
              </a:rPr>
              <a:t>responsible</a:t>
            </a:r>
            <a:r>
              <a:rPr lang="sv-SE" sz="2800" b="1" dirty="0" smtClean="0">
                <a:solidFill>
                  <a:srgbClr val="000099"/>
                </a:solidFill>
              </a:rPr>
              <a:t> for the </a:t>
            </a:r>
            <a:r>
              <a:rPr lang="sv-SE" sz="2800" b="1" dirty="0" err="1" smtClean="0">
                <a:solidFill>
                  <a:srgbClr val="000099"/>
                </a:solidFill>
              </a:rPr>
              <a:t>hosting</a:t>
            </a:r>
            <a:r>
              <a:rPr lang="sv-SE" sz="2800" b="1" dirty="0" smtClean="0">
                <a:solidFill>
                  <a:srgbClr val="000099"/>
                </a:solidFill>
              </a:rPr>
              <a:t>?</a:t>
            </a:r>
            <a:endParaRPr lang="sv-SE" sz="2800" b="1" dirty="0">
              <a:solidFill>
                <a:srgbClr val="000099"/>
              </a:solidFill>
            </a:endParaRPr>
          </a:p>
          <a:p>
            <a:pPr marL="839788" lvl="1" indent="-49530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0099"/>
                </a:solidFill>
              </a:rPr>
              <a:t>We need a physical server</a:t>
            </a:r>
            <a:endParaRPr lang="en-GB" sz="2400" b="1" dirty="0">
              <a:solidFill>
                <a:srgbClr val="000099"/>
              </a:solidFill>
            </a:endParaRPr>
          </a:p>
          <a:p>
            <a:pPr marL="839788" lvl="1" indent="-495300">
              <a:buFont typeface="Arial" pitchFamily="34" charset="0"/>
              <a:buChar char="•"/>
            </a:pPr>
            <a:r>
              <a:rPr lang="en-GB" sz="2400" b="1" dirty="0">
                <a:solidFill>
                  <a:srgbClr val="000099"/>
                </a:solidFill>
              </a:rPr>
              <a:t>We </a:t>
            </a:r>
            <a:r>
              <a:rPr lang="en-GB" sz="2400" b="1" dirty="0" smtClean="0">
                <a:solidFill>
                  <a:srgbClr val="000099"/>
                </a:solidFill>
              </a:rPr>
              <a:t>need central services</a:t>
            </a:r>
          </a:p>
          <a:p>
            <a:pPr marL="1192213" lvl="2" indent="-495300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0099"/>
                </a:solidFill>
              </a:rPr>
              <a:t>Cascading service (collect all </a:t>
            </a:r>
            <a:r>
              <a:rPr lang="en-GB" sz="2000" b="1" dirty="0" err="1" smtClean="0">
                <a:solidFill>
                  <a:srgbClr val="000099"/>
                </a:solidFill>
              </a:rPr>
              <a:t>WMS’ies</a:t>
            </a:r>
            <a:r>
              <a:rPr lang="en-GB" sz="2000" b="1" dirty="0" smtClean="0">
                <a:solidFill>
                  <a:srgbClr val="000099"/>
                </a:solidFill>
              </a:rPr>
              <a:t> into one)</a:t>
            </a:r>
          </a:p>
          <a:p>
            <a:pPr marL="1192213" lvl="2" indent="-495300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0099"/>
                </a:solidFill>
              </a:rPr>
              <a:t>Store the central map cache</a:t>
            </a:r>
            <a:endParaRPr lang="en-GB" sz="2000" b="1" dirty="0">
              <a:solidFill>
                <a:srgbClr val="000099"/>
              </a:solidFill>
            </a:endParaRPr>
          </a:p>
          <a:p>
            <a:pPr marL="738188" lvl="1" indent="-419100">
              <a:buFont typeface="Arial" pitchFamily="34" charset="0"/>
              <a:buChar char="•"/>
            </a:pPr>
            <a:r>
              <a:rPr lang="sv-SE" sz="2400" b="1" dirty="0">
                <a:solidFill>
                  <a:srgbClr val="000099"/>
                </a:solidFill>
              </a:rPr>
              <a:t> </a:t>
            </a:r>
            <a:r>
              <a:rPr lang="sv-SE" sz="2400" b="1" dirty="0" err="1">
                <a:solidFill>
                  <a:srgbClr val="000099"/>
                </a:solidFill>
              </a:rPr>
              <a:t>We</a:t>
            </a:r>
            <a:r>
              <a:rPr lang="sv-SE" sz="2400" b="1" dirty="0">
                <a:solidFill>
                  <a:srgbClr val="000099"/>
                </a:solidFill>
              </a:rPr>
              <a:t> </a:t>
            </a:r>
            <a:r>
              <a:rPr lang="sv-SE" sz="2400" b="1" dirty="0" err="1">
                <a:solidFill>
                  <a:srgbClr val="000099"/>
                </a:solidFill>
              </a:rPr>
              <a:t>need</a:t>
            </a:r>
            <a:r>
              <a:rPr lang="sv-SE" sz="2400" b="1" dirty="0">
                <a:solidFill>
                  <a:srgbClr val="000099"/>
                </a:solidFill>
              </a:rPr>
              <a:t> </a:t>
            </a:r>
            <a:r>
              <a:rPr lang="sv-SE" sz="2400" b="1" dirty="0" smtClean="0">
                <a:solidFill>
                  <a:srgbClr val="000099"/>
                </a:solidFill>
              </a:rPr>
              <a:t>the organisation!</a:t>
            </a:r>
          </a:p>
          <a:p>
            <a:pPr marL="738188" lvl="1" indent="-419100">
              <a:buFont typeface="Arial" pitchFamily="34" charset="0"/>
              <a:buChar char="•"/>
            </a:pPr>
            <a:endParaRPr lang="en-GB" sz="2400" b="1" dirty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sv-SE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Discussion</a:t>
            </a:r>
            <a:endParaRPr lang="en-US" sz="3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</p:spTree>
    <p:extLst>
      <p:ext uri="{BB962C8B-B14F-4D97-AF65-F5344CB8AC3E}">
        <p14:creationId xmlns:p14="http://schemas.microsoft.com/office/powerpoint/2010/main" val="3416191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28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28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2"/>
            <a:ext cx="8280400" cy="4607793"/>
          </a:xfrm>
        </p:spPr>
        <p:txBody>
          <a:bodyPr/>
          <a:lstStyle/>
          <a:p>
            <a:pPr marL="17462" indent="0">
              <a:buNone/>
            </a:pPr>
            <a:r>
              <a:rPr lang="sv-SE" sz="2800" b="1" dirty="0" smtClean="0">
                <a:solidFill>
                  <a:srgbClr val="000099"/>
                </a:solidFill>
              </a:rPr>
              <a:t>e) </a:t>
            </a:r>
            <a:r>
              <a:rPr lang="sv-SE" sz="2800" b="1" dirty="0" err="1" smtClean="0">
                <a:solidFill>
                  <a:srgbClr val="000099"/>
                </a:solidFill>
              </a:rPr>
              <a:t>Involvement</a:t>
            </a:r>
            <a:r>
              <a:rPr lang="sv-SE" sz="2800" b="1" dirty="0" smtClean="0">
                <a:solidFill>
                  <a:srgbClr val="000099"/>
                </a:solidFill>
              </a:rPr>
              <a:t> </a:t>
            </a:r>
            <a:r>
              <a:rPr lang="sv-SE" sz="2800" b="1" dirty="0" err="1" smtClean="0">
                <a:solidFill>
                  <a:srgbClr val="000099"/>
                </a:solidFill>
              </a:rPr>
              <a:t>of</a:t>
            </a:r>
            <a:r>
              <a:rPr lang="sv-SE" sz="2800" b="1" dirty="0" smtClean="0">
                <a:solidFill>
                  <a:srgbClr val="000099"/>
                </a:solidFill>
              </a:rPr>
              <a:t> </a:t>
            </a:r>
            <a:r>
              <a:rPr lang="sv-SE" sz="2800" b="1" dirty="0" err="1" smtClean="0">
                <a:solidFill>
                  <a:srgbClr val="000099"/>
                </a:solidFill>
              </a:rPr>
              <a:t>user</a:t>
            </a:r>
            <a:r>
              <a:rPr lang="sv-SE" sz="2800" b="1" dirty="0" smtClean="0">
                <a:solidFill>
                  <a:srgbClr val="000099"/>
                </a:solidFill>
              </a:rPr>
              <a:t> </a:t>
            </a:r>
            <a:r>
              <a:rPr lang="sv-SE" sz="2800" b="1" dirty="0" err="1" smtClean="0">
                <a:solidFill>
                  <a:srgbClr val="000099"/>
                </a:solidFill>
              </a:rPr>
              <a:t>groups</a:t>
            </a:r>
            <a:r>
              <a:rPr lang="sv-SE" sz="2800" b="1" dirty="0" smtClean="0">
                <a:solidFill>
                  <a:srgbClr val="000099"/>
                </a:solidFill>
              </a:rPr>
              <a:t> </a:t>
            </a:r>
          </a:p>
          <a:p>
            <a:pPr marL="360362">
              <a:buFont typeface="+mj-lt"/>
              <a:buAutoNum type="alphaLcParenR"/>
            </a:pPr>
            <a:endParaRPr lang="sv-SE" sz="2800" b="1" dirty="0" smtClean="0">
              <a:solidFill>
                <a:srgbClr val="000099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sv-SE" sz="2400" b="1" dirty="0" smtClean="0">
                <a:solidFill>
                  <a:srgbClr val="000099"/>
                </a:solidFill>
              </a:rPr>
              <a:t>General </a:t>
            </a:r>
            <a:r>
              <a:rPr lang="sv-SE" sz="2400" b="1" dirty="0" err="1" smtClean="0">
                <a:solidFill>
                  <a:srgbClr val="000099"/>
                </a:solidFill>
              </a:rPr>
              <a:t>comments</a:t>
            </a:r>
            <a:r>
              <a:rPr lang="sv-SE" sz="2400" b="1" dirty="0">
                <a:solidFill>
                  <a:srgbClr val="000099"/>
                </a:solidFill>
              </a:rPr>
              <a:t>!</a:t>
            </a:r>
            <a:endParaRPr lang="sv-SE" sz="2400" b="1" dirty="0" smtClean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sv-SE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Discussion</a:t>
            </a:r>
            <a:endParaRPr lang="en-US" sz="3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</p:spTree>
    <p:extLst>
      <p:ext uri="{BB962C8B-B14F-4D97-AF65-F5344CB8AC3E}">
        <p14:creationId xmlns:p14="http://schemas.microsoft.com/office/powerpoint/2010/main" val="4276399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dirty="0" smtClean="0">
                <a:ea typeface="ＭＳ Ｐゴシック" pitchFamily="34" charset="-128"/>
              </a:rPr>
              <a:t>www.arctic-sdi.org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398C945-B21B-4C0E-80B2-31F6A9275075}" type="slidenum">
              <a:rPr lang="sv-SE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7412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8164620B-4CCC-4D61-BA60-A32C8D010EFF}" type="slidenum">
              <a:rPr lang="sv-SE" sz="1200" b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3</a:t>
            </a:fld>
            <a:endParaRPr lang="sv-SE" sz="1200" b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50180" name="Title 1"/>
          <p:cNvSpPr>
            <a:spLocks noGrp="1"/>
          </p:cNvSpPr>
          <p:nvPr>
            <p:ph type="title" idx="4294967295"/>
          </p:nvPr>
        </p:nvSpPr>
        <p:spPr>
          <a:xfrm>
            <a:off x="74400" y="764704"/>
            <a:ext cx="8928991" cy="719138"/>
          </a:xfrm>
        </p:spPr>
        <p:txBody>
          <a:bodyPr/>
          <a:lstStyle/>
          <a:p>
            <a:pPr algn="ctr">
              <a:defRPr/>
            </a:pPr>
            <a:r>
              <a:rPr lang="nb-NO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</a:t>
            </a:r>
            <a:r>
              <a:rPr lang="en-GB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Technical Working</a:t>
            </a:r>
            <a:r>
              <a:rPr lang="nb-NO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Group (TWG)</a:t>
            </a:r>
          </a:p>
        </p:txBody>
      </p:sp>
      <p:sp>
        <p:nvSpPr>
          <p:cNvPr id="100359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C00443-A4D0-4029-8C36-A7E654C82644}" type="slidenum">
              <a:rPr lang="sv-SE" sz="1200" b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pPr algn="r"/>
              <a:t>3</a:t>
            </a:fld>
            <a:endParaRPr lang="sv-SE" sz="1200" b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93264" y="1628800"/>
            <a:ext cx="8291264" cy="3970318"/>
          </a:xfrm>
          <a:prstGeom prst="rect">
            <a:avLst/>
          </a:prstGeom>
          <a:ln w="12700">
            <a:solidFill>
              <a:srgbClr val="000099">
                <a:alpha val="63000"/>
              </a:srgbClr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70"/>
              </a:spcAft>
              <a:buFont typeface="Symbol"/>
              <a:buChar char=""/>
            </a:pPr>
            <a:r>
              <a:rPr lang="en-GB" sz="1400" u="sng" dirty="0">
                <a:solidFill>
                  <a:srgbClr val="000099"/>
                </a:solidFill>
                <a:latin typeface="Tahoma"/>
                <a:ea typeface="Times New Roman"/>
                <a:cs typeface="Tahoma"/>
              </a:rPr>
              <a:t>Chair - Fredrik </a:t>
            </a:r>
            <a:r>
              <a:rPr lang="en-GB" sz="1400" u="sng" dirty="0" err="1">
                <a:solidFill>
                  <a:srgbClr val="000099"/>
                </a:solidFill>
                <a:latin typeface="Tahoma"/>
                <a:ea typeface="Times New Roman"/>
                <a:cs typeface="Tahoma"/>
              </a:rPr>
              <a:t>Persäter</a:t>
            </a:r>
            <a:r>
              <a:rPr lang="en-GB" sz="1400" dirty="0">
                <a:solidFill>
                  <a:srgbClr val="000099"/>
                </a:solidFill>
                <a:latin typeface="Tahoma"/>
                <a:ea typeface="Times New Roman"/>
                <a:cs typeface="Tahoma"/>
              </a:rPr>
              <a:t>; National Land Survey of Sweden</a:t>
            </a:r>
            <a:endParaRPr lang="sv-SE" sz="1400" dirty="0">
              <a:solidFill>
                <a:srgbClr val="000099"/>
              </a:solidFill>
              <a:latin typeface="Arial"/>
              <a:ea typeface="Times New Roman"/>
              <a:cs typeface="Tahoma"/>
            </a:endParaRPr>
          </a:p>
          <a:p>
            <a:pPr marL="342900" indent="-342900">
              <a:spcAft>
                <a:spcPts val="670"/>
              </a:spcAft>
              <a:buFont typeface="Symbol"/>
              <a:buChar char=""/>
            </a:pP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Jean-Francois </a:t>
            </a:r>
            <a:r>
              <a:rPr lang="en-GB" sz="1400" dirty="0" err="1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Bourgon</a:t>
            </a: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; Centre for Topographic Information, Canada </a:t>
            </a:r>
            <a:endParaRPr lang="sv-SE" sz="1400" dirty="0">
              <a:solidFill>
                <a:srgbClr val="000000"/>
              </a:solidFill>
              <a:latin typeface="Arial"/>
              <a:ea typeface="Times New Roman"/>
              <a:cs typeface="Tahoma"/>
            </a:endParaRPr>
          </a:p>
          <a:p>
            <a:pPr marL="342900" indent="-342900">
              <a:spcAft>
                <a:spcPts val="670"/>
              </a:spcAft>
              <a:buFont typeface="Symbol"/>
              <a:buChar char=""/>
            </a:pP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Sylvain </a:t>
            </a:r>
            <a:r>
              <a:rPr lang="en-GB" sz="1400" dirty="0" err="1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Vallières</a:t>
            </a: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; Centre for Topographic Information, Canada</a:t>
            </a:r>
            <a:endParaRPr lang="sv-SE" sz="1400" dirty="0">
              <a:solidFill>
                <a:srgbClr val="000000"/>
              </a:solidFill>
              <a:latin typeface="Arial"/>
              <a:ea typeface="Times New Roman"/>
              <a:cs typeface="Tahoma"/>
            </a:endParaRPr>
          </a:p>
          <a:p>
            <a:pPr marL="342900" indent="-342900">
              <a:spcAft>
                <a:spcPts val="670"/>
              </a:spcAft>
              <a:buFont typeface="Symbol"/>
              <a:buChar char=""/>
            </a:pP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Trond Johannessen; Norwegian Mapping and Cadastre Authority</a:t>
            </a:r>
            <a:endParaRPr lang="sv-SE" sz="1400" dirty="0">
              <a:solidFill>
                <a:srgbClr val="000000"/>
              </a:solidFill>
              <a:latin typeface="Arial"/>
              <a:ea typeface="Times New Roman"/>
              <a:cs typeface="Tahoma"/>
            </a:endParaRPr>
          </a:p>
          <a:p>
            <a:pPr marL="342900" indent="-342900">
              <a:spcAft>
                <a:spcPts val="670"/>
              </a:spcAft>
              <a:buFont typeface="Symbol"/>
              <a:buChar char=""/>
            </a:pPr>
            <a:r>
              <a:rPr lang="en-GB" sz="1400" dirty="0" smtClean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Frank </a:t>
            </a: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Arntsen; Norwegian Mapping and Cadastre Authority</a:t>
            </a:r>
            <a:endParaRPr lang="sv-SE" sz="1400" dirty="0">
              <a:solidFill>
                <a:srgbClr val="000000"/>
              </a:solidFill>
              <a:latin typeface="Arial"/>
              <a:ea typeface="Times New Roman"/>
              <a:cs typeface="Tahoma"/>
            </a:endParaRPr>
          </a:p>
          <a:p>
            <a:pPr marL="342900" indent="-342900">
              <a:spcAft>
                <a:spcPts val="670"/>
              </a:spcAft>
              <a:buFont typeface="Symbol"/>
              <a:buChar char=""/>
            </a:pPr>
            <a:r>
              <a:rPr lang="en-GB" sz="1400" dirty="0" smtClean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Douglas </a:t>
            </a:r>
            <a:r>
              <a:rPr lang="en-GB" sz="1400" dirty="0" err="1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Nebert</a:t>
            </a: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; US Geological Survey, USA </a:t>
            </a:r>
            <a:endParaRPr lang="sv-SE" sz="1400" dirty="0">
              <a:solidFill>
                <a:srgbClr val="000000"/>
              </a:solidFill>
              <a:latin typeface="Arial"/>
              <a:ea typeface="Times New Roman"/>
              <a:cs typeface="Tahoma"/>
            </a:endParaRPr>
          </a:p>
          <a:p>
            <a:pPr marL="342900" indent="-342900">
              <a:spcAft>
                <a:spcPts val="670"/>
              </a:spcAft>
              <a:buFont typeface="Symbol"/>
              <a:buChar char=""/>
            </a:pPr>
            <a:r>
              <a:rPr lang="en-GB" sz="1400" dirty="0" err="1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Esa</a:t>
            </a: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Tianen</a:t>
            </a: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; National Land Survey of </a:t>
            </a:r>
            <a:r>
              <a:rPr lang="en-GB" sz="1400" dirty="0" smtClean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Finland</a:t>
            </a:r>
          </a:p>
          <a:p>
            <a:pPr marL="342900" indent="-342900">
              <a:spcAft>
                <a:spcPts val="670"/>
              </a:spcAft>
              <a:buFont typeface="Symbol"/>
              <a:buChar char=""/>
            </a:pP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Ari </a:t>
            </a:r>
            <a:r>
              <a:rPr lang="en-GB" sz="1400" dirty="0" err="1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Öysti</a:t>
            </a: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; National Land Survey of Finland</a:t>
            </a:r>
            <a:endParaRPr lang="sv-SE" sz="1400" dirty="0">
              <a:solidFill>
                <a:srgbClr val="000000"/>
              </a:solidFill>
              <a:latin typeface="Tahoma"/>
              <a:ea typeface="Times New Roman"/>
              <a:cs typeface="Tahoma"/>
            </a:endParaRPr>
          </a:p>
          <a:p>
            <a:pPr marL="342900" indent="-342900">
              <a:spcAft>
                <a:spcPts val="670"/>
              </a:spcAft>
              <a:buFont typeface="Symbol"/>
              <a:buChar char=""/>
            </a:pPr>
            <a:r>
              <a:rPr lang="en-GB" sz="1400" dirty="0" err="1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Eydis</a:t>
            </a: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Lindal</a:t>
            </a: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 Finnbogadottir; National Land Survey of </a:t>
            </a:r>
            <a:r>
              <a:rPr lang="en-GB" sz="1400" dirty="0" smtClean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Iceland</a:t>
            </a:r>
          </a:p>
          <a:p>
            <a:pPr marL="342900" indent="-342900">
              <a:spcAft>
                <a:spcPts val="670"/>
              </a:spcAft>
              <a:buFont typeface="Symbol"/>
              <a:buChar char=""/>
            </a:pP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Ásta Kristín Óladóttir; National Land Survey of </a:t>
            </a:r>
            <a:r>
              <a:rPr lang="en-GB" sz="1400" dirty="0" smtClean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Iceland</a:t>
            </a:r>
          </a:p>
          <a:p>
            <a:pPr marL="342900" indent="-342900">
              <a:spcAft>
                <a:spcPts val="670"/>
              </a:spcAft>
              <a:buFont typeface="Symbol"/>
              <a:buChar char=""/>
            </a:pPr>
            <a:r>
              <a:rPr lang="en-GB" sz="1400" dirty="0" smtClean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Alexander Rebry; Gosgiscentr, Russia</a:t>
            </a:r>
            <a:endParaRPr lang="sv-SE" sz="1400" dirty="0">
              <a:solidFill>
                <a:srgbClr val="000000"/>
              </a:solidFill>
              <a:latin typeface="Arial"/>
              <a:ea typeface="Times New Roman"/>
              <a:cs typeface="Tahoma"/>
            </a:endParaRPr>
          </a:p>
          <a:p>
            <a:pPr marL="342900" indent="-342900">
              <a:spcAft>
                <a:spcPts val="670"/>
              </a:spcAft>
              <a:buFont typeface="Symbol"/>
              <a:buChar char=""/>
            </a:pP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Andrew </a:t>
            </a:r>
            <a:r>
              <a:rPr lang="en-GB" sz="1400" dirty="0" err="1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Flatman</a:t>
            </a: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; National Survey and Cadastre, Denmark (Faroe Islands)</a:t>
            </a:r>
            <a:endParaRPr lang="sv-SE" sz="1400" dirty="0">
              <a:solidFill>
                <a:srgbClr val="000000"/>
              </a:solidFill>
              <a:latin typeface="Arial"/>
              <a:ea typeface="Times New Roman"/>
              <a:cs typeface="Tahoma"/>
            </a:endParaRPr>
          </a:p>
          <a:p>
            <a:pPr marL="342900" indent="-342900">
              <a:spcAft>
                <a:spcPts val="670"/>
              </a:spcAft>
              <a:buFont typeface="Symbol"/>
              <a:buChar char=""/>
            </a:pPr>
            <a:r>
              <a:rPr lang="en-GB" sz="1400" dirty="0" smtClean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Karl Brix </a:t>
            </a:r>
            <a:r>
              <a:rPr lang="en-GB" sz="1400" dirty="0" err="1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Singlersen</a:t>
            </a:r>
            <a:r>
              <a:rPr lang="en-GB" sz="1400" dirty="0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; Asiaq, Greenland. </a:t>
            </a:r>
            <a:endParaRPr lang="sv-SE" sz="1400" dirty="0">
              <a:solidFill>
                <a:srgbClr val="000000"/>
              </a:solidFill>
              <a:latin typeface="Arial"/>
              <a:ea typeface="Times New Roman"/>
              <a:cs typeface="Tahoma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</p:spTree>
    <p:extLst>
      <p:ext uri="{BB962C8B-B14F-4D97-AF65-F5344CB8AC3E}">
        <p14:creationId xmlns:p14="http://schemas.microsoft.com/office/powerpoint/2010/main" val="18570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4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4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1560" y="1452459"/>
            <a:ext cx="8280400" cy="4607793"/>
          </a:xfrm>
        </p:spPr>
        <p:txBody>
          <a:bodyPr/>
          <a:lstStyle/>
          <a:p>
            <a:pPr marL="360362">
              <a:buFont typeface="+mj-lt"/>
              <a:buAutoNum type="alphaLcParenR"/>
            </a:pPr>
            <a:r>
              <a:rPr lang="sv-SE" sz="2400" b="1" dirty="0" err="1" smtClean="0">
                <a:solidFill>
                  <a:srgbClr val="000099"/>
                </a:solidFill>
              </a:rPr>
              <a:t>Reference</a:t>
            </a:r>
            <a:r>
              <a:rPr lang="sv-SE" sz="2400" b="1" dirty="0" smtClean="0">
                <a:solidFill>
                  <a:srgbClr val="000099"/>
                </a:solidFill>
              </a:rPr>
              <a:t> data/</a:t>
            </a:r>
            <a:r>
              <a:rPr lang="sv-SE" sz="2400" b="1" dirty="0" err="1" smtClean="0">
                <a:solidFill>
                  <a:srgbClr val="000099"/>
                </a:solidFill>
              </a:rPr>
              <a:t>Background</a:t>
            </a:r>
            <a:r>
              <a:rPr lang="sv-SE" sz="2400" b="1" dirty="0" smtClean="0">
                <a:solidFill>
                  <a:srgbClr val="000099"/>
                </a:solidFill>
              </a:rPr>
              <a:t> </a:t>
            </a:r>
            <a:r>
              <a:rPr lang="sv-SE" sz="2400" b="1" dirty="0" err="1" smtClean="0">
                <a:solidFill>
                  <a:srgbClr val="000099"/>
                </a:solidFill>
              </a:rPr>
              <a:t>map</a:t>
            </a:r>
            <a:endParaRPr lang="sv-SE" sz="2400" b="1" dirty="0" smtClean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sv-SE" sz="2400" b="1" dirty="0" smtClean="0">
              <a:solidFill>
                <a:srgbClr val="000099"/>
              </a:solidFill>
            </a:endParaRPr>
          </a:p>
          <a:p>
            <a:pPr marL="687387" lvl="1">
              <a:buFont typeface="Wingdings" pitchFamily="2" charset="2"/>
              <a:buChar char="ü"/>
            </a:pPr>
            <a:r>
              <a:rPr lang="en-US" sz="1800" b="1" dirty="0">
                <a:solidFill>
                  <a:srgbClr val="000099"/>
                </a:solidFill>
              </a:rPr>
              <a:t>Start with simple map at a small scale and few layers</a:t>
            </a:r>
          </a:p>
          <a:p>
            <a:pPr marL="687387" lvl="1">
              <a:buFont typeface="Wingdings" pitchFamily="2" charset="2"/>
              <a:buChar char="ü"/>
            </a:pPr>
            <a:r>
              <a:rPr lang="sv-SE" sz="1800" b="1" dirty="0" err="1">
                <a:solidFill>
                  <a:srgbClr val="000099"/>
                </a:solidFill>
              </a:rPr>
              <a:t>Strategy</a:t>
            </a:r>
            <a:r>
              <a:rPr lang="sv-SE" sz="1800" b="1" dirty="0">
                <a:solidFill>
                  <a:srgbClr val="000099"/>
                </a:solidFill>
              </a:rPr>
              <a:t>: </a:t>
            </a:r>
            <a:endParaRPr lang="sv-SE" sz="1800" b="1" dirty="0" smtClean="0">
              <a:solidFill>
                <a:srgbClr val="000099"/>
              </a:solidFill>
            </a:endParaRPr>
          </a:p>
          <a:p>
            <a:pPr marL="1039812" lvl="2">
              <a:buFont typeface="+mj-lt"/>
              <a:buAutoNum type="arabicPeriod"/>
            </a:pPr>
            <a:r>
              <a:rPr lang="sv-SE" sz="1400" b="1" dirty="0" smtClean="0">
                <a:solidFill>
                  <a:srgbClr val="000099"/>
                </a:solidFill>
              </a:rPr>
              <a:t>WMS </a:t>
            </a:r>
            <a:r>
              <a:rPr lang="sv-SE" sz="1400" b="1" dirty="0">
                <a:solidFill>
                  <a:srgbClr val="000099"/>
                </a:solidFill>
              </a:rPr>
              <a:t>in </a:t>
            </a:r>
            <a:r>
              <a:rPr lang="sv-SE" sz="1400" b="1" dirty="0" smtClean="0">
                <a:solidFill>
                  <a:srgbClr val="000099"/>
                </a:solidFill>
              </a:rPr>
              <a:t>1:1M </a:t>
            </a:r>
          </a:p>
          <a:p>
            <a:pPr marL="1039812" lvl="2">
              <a:buFont typeface="+mj-lt"/>
              <a:buAutoNum type="arabicPeriod"/>
            </a:pPr>
            <a:r>
              <a:rPr lang="sv-SE" sz="1400" b="1" dirty="0" smtClean="0">
                <a:solidFill>
                  <a:srgbClr val="000099"/>
                </a:solidFill>
              </a:rPr>
              <a:t>WMS </a:t>
            </a:r>
            <a:r>
              <a:rPr lang="sv-SE" sz="1400" b="1" dirty="0">
                <a:solidFill>
                  <a:srgbClr val="000099"/>
                </a:solidFill>
              </a:rPr>
              <a:t>1:250K </a:t>
            </a:r>
          </a:p>
          <a:p>
            <a:pPr marL="687387" lvl="1"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9"/>
                </a:solidFill>
              </a:rPr>
              <a:t>The </a:t>
            </a:r>
            <a:r>
              <a:rPr lang="en-US" sz="1800" b="1" dirty="0">
                <a:solidFill>
                  <a:srgbClr val="000099"/>
                </a:solidFill>
              </a:rPr>
              <a:t>result is not awaited to be </a:t>
            </a:r>
            <a:r>
              <a:rPr lang="en-US" sz="1800" b="1" dirty="0" smtClean="0">
                <a:solidFill>
                  <a:srgbClr val="000099"/>
                </a:solidFill>
              </a:rPr>
              <a:t>homogenous</a:t>
            </a:r>
          </a:p>
          <a:p>
            <a:pPr marL="687387" lvl="1">
              <a:buFont typeface="Wingdings" pitchFamily="2" charset="2"/>
              <a:buChar char="ü"/>
            </a:pPr>
            <a:r>
              <a:rPr lang="en-US" sz="1800" b="1" dirty="0">
                <a:solidFill>
                  <a:srgbClr val="000099"/>
                </a:solidFill>
              </a:rPr>
              <a:t>Each country is responsible for setting up and hosting a WMS service according to the recommendations from the technical WG </a:t>
            </a:r>
          </a:p>
          <a:p>
            <a:pPr marL="687387" lvl="1">
              <a:buFont typeface="Wingdings" pitchFamily="2" charset="2"/>
              <a:buChar char="ü"/>
            </a:pPr>
            <a:r>
              <a:rPr lang="en-US" sz="1800" b="1" dirty="0">
                <a:solidFill>
                  <a:srgbClr val="000099"/>
                </a:solidFill>
              </a:rPr>
              <a:t>The WMS services will together form the Arctic SDI background map </a:t>
            </a:r>
          </a:p>
          <a:p>
            <a:pPr marL="361949" lvl="1" indent="0"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 </a:t>
            </a:r>
            <a:endParaRPr lang="en-US" sz="18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Review of previous SC Meeting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008112" cy="1008112"/>
          </a:xfrm>
          <a:prstGeom prst="rect">
            <a:avLst/>
          </a:prstGeom>
          <a:noFill/>
          <a:ln>
            <a:noFill/>
          </a:ln>
          <a:effectLst>
            <a:glow rad="203200">
              <a:schemeClr val="accent1"/>
            </a:glow>
            <a:outerShdw blurRad="114300" dist="152400" dir="3180000" sx="101000" sy="10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486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5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5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2"/>
            <a:ext cx="8280400" cy="4607793"/>
          </a:xfrm>
        </p:spPr>
        <p:txBody>
          <a:bodyPr/>
          <a:lstStyle/>
          <a:p>
            <a:pPr marL="17462" indent="0">
              <a:buNone/>
            </a:pPr>
            <a:r>
              <a:rPr lang="sv-SE" sz="2400" b="1" dirty="0" smtClean="0">
                <a:solidFill>
                  <a:srgbClr val="000099"/>
                </a:solidFill>
              </a:rPr>
              <a:t>b) Metadata </a:t>
            </a:r>
            <a:r>
              <a:rPr lang="sv-SE" sz="2400" b="1" dirty="0" err="1">
                <a:solidFill>
                  <a:srgbClr val="000099"/>
                </a:solidFill>
              </a:rPr>
              <a:t>specification</a:t>
            </a:r>
            <a:endParaRPr lang="sv-SE" sz="2400" b="1" dirty="0">
              <a:solidFill>
                <a:srgbClr val="000099"/>
              </a:solidFill>
            </a:endParaRPr>
          </a:p>
          <a:p>
            <a:pPr marL="17462" indent="0">
              <a:buNone/>
            </a:pPr>
            <a:endParaRPr lang="sv-SE" sz="2400" b="1" dirty="0">
              <a:solidFill>
                <a:srgbClr val="000099"/>
              </a:solidFill>
            </a:endParaRPr>
          </a:p>
          <a:p>
            <a:pPr marL="687387" lvl="1">
              <a:buFont typeface="Wingdings" pitchFamily="2" charset="2"/>
              <a:buChar char="ü"/>
            </a:pPr>
            <a:r>
              <a:rPr lang="en-US" sz="1800" b="1" dirty="0">
                <a:solidFill>
                  <a:srgbClr val="000099"/>
                </a:solidFill>
              </a:rPr>
              <a:t>First draft of metadata specification for the Arctic SDI</a:t>
            </a:r>
          </a:p>
          <a:p>
            <a:pPr marL="687387" lvl="1"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9"/>
                </a:solidFill>
              </a:rPr>
              <a:t>TWG </a:t>
            </a:r>
            <a:r>
              <a:rPr lang="en-US" sz="1800" b="1" dirty="0">
                <a:solidFill>
                  <a:srgbClr val="000099"/>
                </a:solidFill>
              </a:rPr>
              <a:t>proposes to use GEMET as thesaurus which is also used within Inspire </a:t>
            </a:r>
            <a:endParaRPr lang="sv-SE" sz="1800" b="1" dirty="0" smtClean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Review of previous SC Meeting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pic>
        <p:nvPicPr>
          <p:cNvPr id="5122" name="Picture 2" descr="https://encrypted-tbn2.gstatic.com/images?q=tbn:ANd9GcQTt5UTV5jZqM7Z3v1cu1v8De8GvshvK6uw88aemx9Cmm8hVunzW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3305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128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6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6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2"/>
            <a:ext cx="8280400" cy="4607793"/>
          </a:xfrm>
        </p:spPr>
        <p:txBody>
          <a:bodyPr/>
          <a:lstStyle/>
          <a:p>
            <a:pPr marL="17462" indent="0">
              <a:buNone/>
            </a:pPr>
            <a:r>
              <a:rPr lang="sv-SE" sz="2400" b="1" dirty="0" smtClean="0">
                <a:solidFill>
                  <a:srgbClr val="000099"/>
                </a:solidFill>
              </a:rPr>
              <a:t>c) </a:t>
            </a:r>
            <a:r>
              <a:rPr lang="en-US" sz="2400" b="1" dirty="0">
                <a:solidFill>
                  <a:srgbClr val="000099"/>
                </a:solidFill>
              </a:rPr>
              <a:t>Next steps - Activities and </a:t>
            </a:r>
            <a:r>
              <a:rPr lang="en-US" sz="2400" b="1" dirty="0" smtClean="0">
                <a:solidFill>
                  <a:srgbClr val="000099"/>
                </a:solidFill>
              </a:rPr>
              <a:t>responsibilities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Review of previous SC Meeting</a:t>
            </a:r>
          </a:p>
        </p:txBody>
      </p:sp>
      <p:graphicFrame>
        <p:nvGraphicFramePr>
          <p:cNvPr id="10" name="Group 1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987534"/>
              </p:ext>
            </p:extLst>
          </p:nvPr>
        </p:nvGraphicFramePr>
        <p:xfrm>
          <a:off x="395536" y="2310729"/>
          <a:ext cx="8229600" cy="3638551"/>
        </p:xfrm>
        <a:graphic>
          <a:graphicData uri="http://schemas.openxmlformats.org/drawingml/2006/table">
            <a:tbl>
              <a:tblPr/>
              <a:tblGrid>
                <a:gridCol w="758825"/>
                <a:gridCol w="2279650"/>
                <a:gridCol w="1898650"/>
                <a:gridCol w="3292475"/>
              </a:tblGrid>
              <a:tr h="5667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NR 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ACTIVITY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RESPONSIBILITY (name)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FINALISED (y/m)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WIKI/Tool to share info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Gather what's available within the group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Peter (CA)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Fredrik (SE)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Feb 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89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Set up WMS services according to agreements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Doug N (US) 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Denis (CA) 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Frank (NO) 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Fredrik (SE) 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Andrew (GL,DK) 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Esa (FI) 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Brandur (IS) 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? (RU) 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end of March for all but Finland.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Finland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May 1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</p:spTree>
    <p:extLst>
      <p:ext uri="{BB962C8B-B14F-4D97-AF65-F5344CB8AC3E}">
        <p14:creationId xmlns:p14="http://schemas.microsoft.com/office/powerpoint/2010/main" val="2089675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7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7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2"/>
            <a:ext cx="8280400" cy="4607793"/>
          </a:xfrm>
        </p:spPr>
        <p:txBody>
          <a:bodyPr/>
          <a:lstStyle/>
          <a:p>
            <a:pPr marL="17462" indent="0">
              <a:buNone/>
            </a:pPr>
            <a:r>
              <a:rPr lang="sv-SE" sz="2400" b="1" dirty="0" smtClean="0">
                <a:solidFill>
                  <a:srgbClr val="000099"/>
                </a:solidFill>
              </a:rPr>
              <a:t>c) </a:t>
            </a:r>
            <a:r>
              <a:rPr lang="en-US" sz="2400" b="1" dirty="0">
                <a:solidFill>
                  <a:srgbClr val="000099"/>
                </a:solidFill>
              </a:rPr>
              <a:t>Next steps - Activities and </a:t>
            </a:r>
            <a:r>
              <a:rPr lang="en-US" sz="2400" b="1" dirty="0" smtClean="0">
                <a:solidFill>
                  <a:srgbClr val="000099"/>
                </a:solidFill>
              </a:rPr>
              <a:t>responsibilities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Review of previous SC Meeting</a:t>
            </a:r>
          </a:p>
        </p:txBody>
      </p:sp>
      <p:graphicFrame>
        <p:nvGraphicFramePr>
          <p:cNvPr id="11" name="Group 2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706809"/>
              </p:ext>
            </p:extLst>
          </p:nvPr>
        </p:nvGraphicFramePr>
        <p:xfrm>
          <a:off x="446856" y="2301775"/>
          <a:ext cx="8229600" cy="3872548"/>
        </p:xfrm>
        <a:graphic>
          <a:graphicData uri="http://schemas.openxmlformats.org/drawingml/2006/table">
            <a:tbl>
              <a:tblPr/>
              <a:tblGrid>
                <a:gridCol w="758825"/>
                <a:gridCol w="2279650"/>
                <a:gridCol w="1898650"/>
                <a:gridCol w="3292475"/>
              </a:tblGrid>
              <a:tr h="5064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WG-3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Bathymetric data, contact GEBCO and IBCAO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Owe&amp;Martin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Feb 3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Validation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Compare the existing validation rules (</a:t>
                      </a: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GeoNetwork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) with our decided md fields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Andrew (DK)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Feb 10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Define layer names for decided layers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Peter (CA)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Feb 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Cartography (draft spec) according to agreed layers (SLD)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Frank (NO)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Feb 10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Check if it's ok to use the decided layers openly in the SDI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Denis (CA) 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Rob (US) 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Frank (NO) 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Fredrik (SE) 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Esa (FI) 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Andrew (DK,GL)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? 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(RU) 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? (IS) 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No restrictions. Ok to use! 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No restrictions. Ok to use! 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Feb 3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Feb 10 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No restrictions. Ok to use! (May 1) 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Feb 3 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Owe&amp;Martin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Check! Feb 3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Owe&amp;Martin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Check! Feb 3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</p:spTree>
    <p:extLst>
      <p:ext uri="{BB962C8B-B14F-4D97-AF65-F5344CB8AC3E}">
        <p14:creationId xmlns:p14="http://schemas.microsoft.com/office/powerpoint/2010/main" val="2292515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8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8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2"/>
            <a:ext cx="8280400" cy="4607793"/>
          </a:xfrm>
        </p:spPr>
        <p:txBody>
          <a:bodyPr/>
          <a:lstStyle/>
          <a:p>
            <a:pPr marL="17462" indent="0">
              <a:buNone/>
            </a:pPr>
            <a:r>
              <a:rPr lang="sv-SE" sz="2400" b="1" dirty="0" smtClean="0">
                <a:solidFill>
                  <a:srgbClr val="000099"/>
                </a:solidFill>
              </a:rPr>
              <a:t>c) </a:t>
            </a:r>
            <a:r>
              <a:rPr lang="en-US" sz="2400" b="1" dirty="0">
                <a:solidFill>
                  <a:srgbClr val="000099"/>
                </a:solidFill>
              </a:rPr>
              <a:t>Next steps - Activities and </a:t>
            </a:r>
            <a:r>
              <a:rPr lang="en-US" sz="2400" b="1" dirty="0" smtClean="0">
                <a:solidFill>
                  <a:srgbClr val="000099"/>
                </a:solidFill>
              </a:rPr>
              <a:t>responsibilities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Review of previous SC Meeting</a:t>
            </a:r>
          </a:p>
        </p:txBody>
      </p:sp>
      <p:graphicFrame>
        <p:nvGraphicFramePr>
          <p:cNvPr id="1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570425"/>
              </p:ext>
            </p:extLst>
          </p:nvPr>
        </p:nvGraphicFramePr>
        <p:xfrm>
          <a:off x="467544" y="2238722"/>
          <a:ext cx="8229600" cy="3638550"/>
        </p:xfrm>
        <a:graphic>
          <a:graphicData uri="http://schemas.openxmlformats.org/drawingml/2006/table">
            <a:tbl>
              <a:tblPr/>
              <a:tblGrid>
                <a:gridCol w="758825"/>
                <a:gridCol w="2279650"/>
                <a:gridCol w="1898650"/>
                <a:gridCol w="3292475"/>
              </a:tblGrid>
              <a:tr h="12922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WG-8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Create use cases (CAFF,AMAP,EPPR)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Owe&amp;Martin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arrange a meeting with EPPR to create a Use case  about search &amp; rescue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Owe&amp;Martin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At the latest April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3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WG-9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Landsat Image Mosaic – Arctic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Each country check possibilities to contribute with work power for our part of the Arctic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Funding</a:t>
                      </a: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? 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Carl will talk to Jim Devine 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sv-S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Send</a:t>
                      </a: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out</a:t>
                      </a: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v-S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more</a:t>
                      </a: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 info. </a:t>
                      </a:r>
                      <a:endParaRPr kumimoji="0" lang="sv-S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Carl (US) </a:t>
                      </a: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All contact point in each country.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March 15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March 10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Times" charset="0"/>
                          <a:cs typeface="Times New Roman" pitchFamily="18" charset="0"/>
                        </a:rPr>
                        <a:t>Aug 30 </a:t>
                      </a: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</p:spTree>
    <p:extLst>
      <p:ext uri="{BB962C8B-B14F-4D97-AF65-F5344CB8AC3E}">
        <p14:creationId xmlns:p14="http://schemas.microsoft.com/office/powerpoint/2010/main" val="3174210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7B7925E-A08E-4691-ACE1-DC6247125021}" type="slidenum">
              <a:rPr lang="sv-SE"/>
              <a:pPr>
                <a:defRPr/>
              </a:pPr>
              <a:t>9</a:t>
            </a:fld>
            <a:endParaRPr lang="sv-SE"/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1A0646D4-290D-409B-B424-C003B4C5BAB6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9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17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556792"/>
            <a:ext cx="8280400" cy="4607793"/>
          </a:xfrm>
        </p:spPr>
        <p:txBody>
          <a:bodyPr/>
          <a:lstStyle/>
          <a:p>
            <a:pPr marL="17462" indent="0">
              <a:buNone/>
            </a:pPr>
            <a:r>
              <a:rPr lang="sv-SE" sz="2400" b="1" dirty="0">
                <a:solidFill>
                  <a:srgbClr val="000099"/>
                </a:solidFill>
              </a:rPr>
              <a:t>d</a:t>
            </a:r>
            <a:r>
              <a:rPr lang="sv-SE" sz="2400" b="1" dirty="0" smtClean="0">
                <a:solidFill>
                  <a:srgbClr val="000099"/>
                </a:solidFill>
              </a:rPr>
              <a:t>) </a:t>
            </a:r>
            <a:r>
              <a:rPr lang="en-US" sz="2400" b="1" dirty="0">
                <a:solidFill>
                  <a:srgbClr val="000099"/>
                </a:solidFill>
              </a:rPr>
              <a:t>Preconditions for </a:t>
            </a:r>
            <a:r>
              <a:rPr lang="en-US" sz="2400" b="1" dirty="0" smtClean="0">
                <a:solidFill>
                  <a:srgbClr val="000099"/>
                </a:solidFill>
              </a:rPr>
              <a:t>success</a:t>
            </a:r>
          </a:p>
          <a:p>
            <a:pPr marL="17462" indent="0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687387" lvl="1">
              <a:buFont typeface="Wingdings" pitchFamily="2" charset="2"/>
              <a:buChar char="ü"/>
            </a:pPr>
            <a:r>
              <a:rPr lang="en-US" sz="1800" b="1" dirty="0">
                <a:solidFill>
                  <a:srgbClr val="000099"/>
                </a:solidFill>
              </a:rPr>
              <a:t>Support from the NMA’s </a:t>
            </a:r>
            <a:r>
              <a:rPr lang="en-US" sz="1800" b="1" dirty="0" smtClean="0">
                <a:solidFill>
                  <a:srgbClr val="000099"/>
                </a:solidFill>
              </a:rPr>
              <a:t>executive</a:t>
            </a:r>
          </a:p>
          <a:p>
            <a:pPr marL="687387" lvl="1"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9"/>
                </a:solidFill>
              </a:rPr>
              <a:t>Time for selected resources to </a:t>
            </a:r>
            <a:r>
              <a:rPr lang="en-US" sz="1800" b="1" dirty="0">
                <a:solidFill>
                  <a:srgbClr val="000099"/>
                </a:solidFill>
              </a:rPr>
              <a:t>work</a:t>
            </a:r>
          </a:p>
          <a:p>
            <a:pPr marL="687387" lvl="1"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9"/>
                </a:solidFill>
              </a:rPr>
              <a:t>WG members must prioritize the work</a:t>
            </a:r>
          </a:p>
          <a:p>
            <a:pPr marL="687387" lvl="1"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9"/>
                </a:solidFill>
              </a:rPr>
              <a:t>WG </a:t>
            </a:r>
            <a:r>
              <a:rPr lang="en-US" sz="1800" b="1" dirty="0">
                <a:solidFill>
                  <a:srgbClr val="000099"/>
                </a:solidFill>
              </a:rPr>
              <a:t>members have to attend meetings</a:t>
            </a:r>
          </a:p>
          <a:p>
            <a:pPr marL="687387" lvl="1">
              <a:buFont typeface="Wingdings" pitchFamily="2" charset="2"/>
              <a:buChar char="ü"/>
            </a:pPr>
            <a:r>
              <a:rPr lang="en-US" sz="1800" b="1" dirty="0">
                <a:solidFill>
                  <a:srgbClr val="000099"/>
                </a:solidFill>
              </a:rPr>
              <a:t>WG members must have the support of experts in their own organization. Advisory and practical work</a:t>
            </a:r>
          </a:p>
          <a:p>
            <a:pPr marL="687387" lvl="1">
              <a:buFont typeface="Wingdings" pitchFamily="2" charset="2"/>
              <a:buChar char="ü"/>
            </a:pPr>
            <a:endParaRPr lang="en-US" sz="1800" b="1" dirty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765076"/>
            <a:ext cx="787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Review of previous SC Meeting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130651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Fredrik Persäter October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32166"/>
            <a:ext cx="2016224" cy="17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032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nt">
  <a:themeElements>
    <a:clrScheme name="1_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Kant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6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6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1_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npassad formgivning">
  <a:themeElements>
    <a:clrScheme name="1_Anpassad 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npassad formgivning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6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6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1_Anpassad 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passad 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passad 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passad 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passad 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passad 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ant">
  <a:themeElements>
    <a:clrScheme name="1_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Kant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Kant">
  <a:themeElements>
    <a:clrScheme name="1_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Kant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Kant">
  <a:themeElements>
    <a:clrScheme name="1_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Kant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Kant">
  <a:themeElements>
    <a:clrScheme name="1_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Kant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6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6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1_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Kant">
  <a:themeElements>
    <a:clrScheme name="1_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Kant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6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6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1_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Anpassad formgivning">
  <a:themeElements>
    <a:clrScheme name="1_Anpassad 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npassad 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Anpassad 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passad 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passad 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passad 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passad 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passad 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passad 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9442</TotalTime>
  <Words>1758</Words>
  <Application>Microsoft Office PowerPoint</Application>
  <PresentationFormat>Skjermfremvisning (4:3)</PresentationFormat>
  <Paragraphs>496</Paragraphs>
  <Slides>28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Lysbildetitler</vt:lpstr>
      </vt:variant>
      <vt:variant>
        <vt:i4>28</vt:i4>
      </vt:variant>
    </vt:vector>
  </HeadingPairs>
  <TitlesOfParts>
    <vt:vector size="36" baseType="lpstr">
      <vt:lpstr>1_Kant</vt:lpstr>
      <vt:lpstr>1_Anpassad formgivning</vt:lpstr>
      <vt:lpstr>2_Kant</vt:lpstr>
      <vt:lpstr>3_Kant</vt:lpstr>
      <vt:lpstr>4_Kant</vt:lpstr>
      <vt:lpstr>5_Kant</vt:lpstr>
      <vt:lpstr>6_Kant</vt:lpstr>
      <vt:lpstr>2_Anpassad formgivning</vt:lpstr>
      <vt:lpstr>PowerPoint-presentasjon</vt:lpstr>
      <vt:lpstr>PowerPoint-presentasjon</vt:lpstr>
      <vt:lpstr>The Technical Working Group (TWG)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Metria Kiruna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bildrubrik</dc:title>
  <dc:creator>Owe Palmér</dc:creator>
  <cp:lastModifiedBy>Martin Skedsmo</cp:lastModifiedBy>
  <cp:revision>564</cp:revision>
  <cp:lastPrinted>2012-10-10T12:08:22Z</cp:lastPrinted>
  <dcterms:created xsi:type="dcterms:W3CDTF">2003-03-13T08:20:52Z</dcterms:created>
  <dcterms:modified xsi:type="dcterms:W3CDTF">2012-11-20T10:46:39Z</dcterms:modified>
</cp:coreProperties>
</file>