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3" r:id="rId1"/>
    <p:sldMasterId id="2147483652" r:id="rId2"/>
    <p:sldMasterId id="2147483678" r:id="rId3"/>
    <p:sldMasterId id="2147483690" r:id="rId4"/>
    <p:sldMasterId id="2147483702" r:id="rId5"/>
    <p:sldMasterId id="2147483714" r:id="rId6"/>
    <p:sldMasterId id="2147483727" r:id="rId7"/>
    <p:sldMasterId id="2147483740" r:id="rId8"/>
    <p:sldMasterId id="2147483752" r:id="rId9"/>
    <p:sldMasterId id="2147483766" r:id="rId10"/>
    <p:sldMasterId id="2147483780" r:id="rId11"/>
    <p:sldMasterId id="2147483793" r:id="rId12"/>
    <p:sldMasterId id="2147483806" r:id="rId13"/>
  </p:sldMasterIdLst>
  <p:notesMasterIdLst>
    <p:notesMasterId r:id="rId29"/>
  </p:notesMasterIdLst>
  <p:handoutMasterIdLst>
    <p:handoutMasterId r:id="rId30"/>
  </p:handoutMasterIdLst>
  <p:sldIdLst>
    <p:sldId id="558" r:id="rId14"/>
    <p:sldId id="559" r:id="rId15"/>
    <p:sldId id="560" r:id="rId16"/>
    <p:sldId id="563" r:id="rId17"/>
    <p:sldId id="524" r:id="rId18"/>
    <p:sldId id="548" r:id="rId19"/>
    <p:sldId id="550" r:id="rId20"/>
    <p:sldId id="549" r:id="rId21"/>
    <p:sldId id="551" r:id="rId22"/>
    <p:sldId id="552" r:id="rId23"/>
    <p:sldId id="557" r:id="rId24"/>
    <p:sldId id="553" r:id="rId25"/>
    <p:sldId id="554" r:id="rId26"/>
    <p:sldId id="555" r:id="rId27"/>
    <p:sldId id="556" r:id="rId28"/>
  </p:sldIdLst>
  <p:sldSz cx="9144000" cy="6858000" type="screen4x3"/>
  <p:notesSz cx="6794500" cy="9931400"/>
  <p:defaultTextStyle>
    <a:defPPr>
      <a:defRPr lang="sv-SE"/>
    </a:defPPr>
    <a:lvl1pPr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1pPr>
    <a:lvl2pPr marL="4572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2pPr>
    <a:lvl3pPr marL="9144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3pPr>
    <a:lvl4pPr marL="13716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4pPr>
    <a:lvl5pPr marL="18288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5pPr>
    <a:lvl6pPr marL="2286000" algn="l" defTabSz="914400" rtl="0" eaLnBrk="1" latinLnBrk="0" hangingPunct="1">
      <a:defRPr sz="1600" b="1" kern="1200">
        <a:solidFill>
          <a:schemeClr val="accent1"/>
        </a:solidFill>
        <a:latin typeface="Garamond" pitchFamily="18" charset="0"/>
        <a:ea typeface="ＭＳ Ｐゴシック"/>
        <a:cs typeface="ＭＳ Ｐゴシック"/>
      </a:defRPr>
    </a:lvl6pPr>
    <a:lvl7pPr marL="2743200" algn="l" defTabSz="914400" rtl="0" eaLnBrk="1" latinLnBrk="0" hangingPunct="1">
      <a:defRPr sz="1600" b="1" kern="1200">
        <a:solidFill>
          <a:schemeClr val="accent1"/>
        </a:solidFill>
        <a:latin typeface="Garamond" pitchFamily="18" charset="0"/>
        <a:ea typeface="ＭＳ Ｐゴシック"/>
        <a:cs typeface="ＭＳ Ｐゴシック"/>
      </a:defRPr>
    </a:lvl7pPr>
    <a:lvl8pPr marL="3200400" algn="l" defTabSz="914400" rtl="0" eaLnBrk="1" latinLnBrk="0" hangingPunct="1">
      <a:defRPr sz="1600" b="1" kern="1200">
        <a:solidFill>
          <a:schemeClr val="accent1"/>
        </a:solidFill>
        <a:latin typeface="Garamond" pitchFamily="18" charset="0"/>
        <a:ea typeface="ＭＳ Ｐゴシック"/>
        <a:cs typeface="ＭＳ Ｐゴシック"/>
      </a:defRPr>
    </a:lvl8pPr>
    <a:lvl9pPr marL="3657600" algn="l" defTabSz="914400" rtl="0" eaLnBrk="1" latinLnBrk="0" hangingPunct="1">
      <a:defRPr sz="1600" b="1" kern="1200">
        <a:solidFill>
          <a:schemeClr val="accent1"/>
        </a:solidFill>
        <a:latin typeface="Garamond"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0000"/>
    <a:srgbClr val="0000FF"/>
    <a:srgbClr val="CC0000"/>
    <a:srgbClr val="0000CC"/>
    <a:srgbClr val="FF9900"/>
    <a:srgbClr val="F9840F"/>
    <a:srgbClr val="FFCC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824" y="-5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0"/>
    </p:cViewPr>
  </p:sorterViewPr>
  <p:notesViewPr>
    <p:cSldViewPr>
      <p:cViewPr varScale="1">
        <p:scale>
          <a:sx n="76" d="100"/>
          <a:sy n="76" d="100"/>
        </p:scale>
        <p:origin x="-1596" y="-90"/>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3" name="Rectangle 3"/>
          <p:cNvSpPr>
            <a:spLocks noGrp="1" noChangeArrowheads="1"/>
          </p:cNvSpPr>
          <p:nvPr>
            <p:ph type="dt" sz="quarter" idx="1"/>
          </p:nvPr>
        </p:nvSpPr>
        <p:spPr bwMode="auto">
          <a:xfrm>
            <a:off x="3886200" y="0"/>
            <a:ext cx="2895600"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4" name="Rectangle 4"/>
          <p:cNvSpPr>
            <a:spLocks noGrp="1" noChangeArrowheads="1"/>
          </p:cNvSpPr>
          <p:nvPr>
            <p:ph type="ftr" sz="quarter" idx="2"/>
          </p:nvPr>
        </p:nvSpPr>
        <p:spPr bwMode="auto">
          <a:xfrm>
            <a:off x="0" y="9645747"/>
            <a:ext cx="2971800"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5" name="Rectangle 5"/>
          <p:cNvSpPr>
            <a:spLocks noGrp="1" noChangeArrowheads="1"/>
          </p:cNvSpPr>
          <p:nvPr>
            <p:ph type="sldNum" sz="quarter" idx="3"/>
          </p:nvPr>
        </p:nvSpPr>
        <p:spPr bwMode="auto">
          <a:xfrm>
            <a:off x="3886200" y="9645747"/>
            <a:ext cx="2895600"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fld id="{D8B18F5B-1431-4FBF-9754-B319F6ED1121}" type="slidenum">
              <a:rPr lang="sv-SE"/>
              <a:pPr>
                <a:defRPr/>
              </a:pPr>
              <a:t>‹#›</a:t>
            </a:fld>
            <a:endParaRPr lang="sv-SE"/>
          </a:p>
        </p:txBody>
      </p:sp>
    </p:spTree>
    <p:extLst>
      <p:ext uri="{BB962C8B-B14F-4D97-AF65-F5344CB8AC3E}">
        <p14:creationId xmlns:p14="http://schemas.microsoft.com/office/powerpoint/2010/main" xmlns="" val="120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0"/>
            <a:ext cx="2944813"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5299" name="Rectangle 3"/>
          <p:cNvSpPr>
            <a:spLocks noGrp="1" noChangeArrowheads="1"/>
          </p:cNvSpPr>
          <p:nvPr>
            <p:ph type="dt" idx="1"/>
          </p:nvPr>
        </p:nvSpPr>
        <p:spPr bwMode="auto">
          <a:xfrm>
            <a:off x="3849688" y="0"/>
            <a:ext cx="2944812"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27652" name="Rectangle 4"/>
          <p:cNvSpPr>
            <a:spLocks noGrp="1" noRot="1" noChangeAspect="1" noChangeArrowheads="1" noTextEdit="1"/>
          </p:cNvSpPr>
          <p:nvPr>
            <p:ph type="sldImg" idx="2"/>
          </p:nvPr>
        </p:nvSpPr>
        <p:spPr bwMode="auto">
          <a:xfrm>
            <a:off x="914400" y="741363"/>
            <a:ext cx="4967288" cy="3725862"/>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08050" y="4716785"/>
            <a:ext cx="4978400" cy="1237674"/>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55302" name="Rectangle 6"/>
          <p:cNvSpPr>
            <a:spLocks noGrp="1" noChangeArrowheads="1"/>
          </p:cNvSpPr>
          <p:nvPr>
            <p:ph type="ftr" sz="quarter" idx="4"/>
          </p:nvPr>
        </p:nvSpPr>
        <p:spPr bwMode="auto">
          <a:xfrm>
            <a:off x="1" y="9669378"/>
            <a:ext cx="2944813"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5303" name="Rectangle 7"/>
          <p:cNvSpPr>
            <a:spLocks noGrp="1" noChangeArrowheads="1"/>
          </p:cNvSpPr>
          <p:nvPr>
            <p:ph type="sldNum" sz="quarter" idx="5"/>
          </p:nvPr>
        </p:nvSpPr>
        <p:spPr bwMode="auto">
          <a:xfrm>
            <a:off x="3849688" y="9669378"/>
            <a:ext cx="2944812"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fld id="{883F72F8-4660-4115-AAD1-75C260EE6385}" type="slidenum">
              <a:rPr lang="sv-SE"/>
              <a:pPr>
                <a:defRPr/>
              </a:pPr>
              <a:t>‹#›</a:t>
            </a:fld>
            <a:endParaRPr lang="sv-SE"/>
          </a:p>
        </p:txBody>
      </p:sp>
    </p:spTree>
    <p:extLst>
      <p:ext uri="{BB962C8B-B14F-4D97-AF65-F5344CB8AC3E}">
        <p14:creationId xmlns:p14="http://schemas.microsoft.com/office/powerpoint/2010/main" xmlns="" val="2689829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49688" y="9666731"/>
            <a:ext cx="2944812" cy="264669"/>
          </a:xfrm>
          <a:prstGeom prst="rect">
            <a:avLst/>
          </a:prstGeom>
          <a:noFill/>
          <a:ln w="9525">
            <a:noFill/>
            <a:miter lim="800000"/>
            <a:headEnd/>
            <a:tailEnd/>
          </a:ln>
        </p:spPr>
        <p:txBody>
          <a:bodyPr lIns="91844" tIns="45921" rIns="91844" bIns="45921" anchor="b">
            <a:spAutoFit/>
          </a:bodyPr>
          <a:lstStyle/>
          <a:p>
            <a:pPr algn="r" defTabSz="915988" eaLnBrk="0" hangingPunct="0">
              <a:spcBef>
                <a:spcPct val="50000"/>
              </a:spcBef>
            </a:pPr>
            <a:fld id="{302C5FE7-357F-4788-91C7-6D60FE95FD2D}" type="slidenum">
              <a:rPr lang="sv-SE" sz="1100" b="0">
                <a:solidFill>
                  <a:prstClr val="black"/>
                </a:solidFill>
                <a:latin typeface="Times New Roman" pitchFamily="18" charset="0"/>
                <a:ea typeface="ＭＳ Ｐゴシック" pitchFamily="34" charset="-128"/>
                <a:cs typeface="+mn-cs"/>
              </a:rPr>
              <a:pPr algn="r" defTabSz="915988" eaLnBrk="0" hangingPunct="0">
                <a:spcBef>
                  <a:spcPct val="50000"/>
                </a:spcBef>
              </a:pPr>
              <a:t>1</a:t>
            </a:fld>
            <a:endParaRPr lang="sv-SE" sz="1100" b="0">
              <a:solidFill>
                <a:prstClr val="black"/>
              </a:solidFill>
              <a:latin typeface="Times New Roman" pitchFamily="18" charset="0"/>
              <a:ea typeface="ＭＳ Ｐゴシック" pitchFamily="34" charset="-128"/>
              <a:cs typeface="+mn-cs"/>
            </a:endParaRPr>
          </a:p>
        </p:txBody>
      </p:sp>
      <p:sp>
        <p:nvSpPr>
          <p:cNvPr id="92162"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08050" y="4716785"/>
            <a:ext cx="4978400" cy="277411"/>
          </a:xfrm>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12</a:t>
            </a:fld>
            <a:endParaRPr lang="sv-SE" sz="11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13</a:t>
            </a:fld>
            <a:endParaRPr lang="sv-SE" sz="1100" b="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14</a:t>
            </a:fld>
            <a:endParaRPr lang="sv-SE" sz="1100" b="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49688" y="9666731"/>
            <a:ext cx="2944812" cy="264669"/>
          </a:xfrm>
          <a:prstGeom prst="rect">
            <a:avLst/>
          </a:prstGeom>
          <a:noFill/>
          <a:ln w="9525">
            <a:noFill/>
            <a:miter lim="800000"/>
            <a:headEnd/>
            <a:tailEnd/>
          </a:ln>
        </p:spPr>
        <p:txBody>
          <a:bodyPr lIns="91844" tIns="45921" rIns="91844" bIns="45921" anchor="b">
            <a:spAutoFit/>
          </a:bodyPr>
          <a:lstStyle/>
          <a:p>
            <a:pPr algn="r" defTabSz="915988" eaLnBrk="0" hangingPunct="0">
              <a:spcBef>
                <a:spcPct val="50000"/>
              </a:spcBef>
            </a:pPr>
            <a:fld id="{302C5FE7-357F-4788-91C7-6D60FE95FD2D}" type="slidenum">
              <a:rPr lang="sv-SE" sz="1100" b="0">
                <a:solidFill>
                  <a:prstClr val="black"/>
                </a:solidFill>
                <a:latin typeface="Times New Roman" pitchFamily="18" charset="0"/>
                <a:ea typeface="ＭＳ Ｐゴシック" pitchFamily="34" charset="-128"/>
                <a:cs typeface="+mn-cs"/>
              </a:rPr>
              <a:pPr algn="r" defTabSz="915988" eaLnBrk="0" hangingPunct="0">
                <a:spcBef>
                  <a:spcPct val="50000"/>
                </a:spcBef>
              </a:pPr>
              <a:t>2</a:t>
            </a:fld>
            <a:endParaRPr lang="sv-SE" sz="1100" b="0">
              <a:solidFill>
                <a:prstClr val="black"/>
              </a:solidFill>
              <a:latin typeface="Times New Roman" pitchFamily="18" charset="0"/>
              <a:ea typeface="ＭＳ Ｐゴシック" pitchFamily="34" charset="-128"/>
              <a:cs typeface="+mn-cs"/>
            </a:endParaRPr>
          </a:p>
        </p:txBody>
      </p:sp>
      <p:sp>
        <p:nvSpPr>
          <p:cNvPr id="92162"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08050" y="4716785"/>
            <a:ext cx="4978400" cy="277411"/>
          </a:xfrm>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xfrm>
            <a:off x="908050" y="4716785"/>
            <a:ext cx="4978400" cy="277411"/>
          </a:xfrm>
          <a:noFill/>
          <a:ln/>
        </p:spPr>
        <p:txBody>
          <a:bodyPr/>
          <a:lstStyle/>
          <a:p>
            <a:endParaRPr lang="is-IS" b="1" smtClean="0">
              <a:latin typeface="Times New Roman" pitchFamily="18" charset="0"/>
              <a:ea typeface="ＭＳ Ｐゴシック"/>
            </a:endParaRPr>
          </a:p>
        </p:txBody>
      </p:sp>
      <p:sp>
        <p:nvSpPr>
          <p:cNvPr id="48131" name="Slide Number Placeholder 3"/>
          <p:cNvSpPr txBox="1">
            <a:spLocks noGrp="1"/>
          </p:cNvSpPr>
          <p:nvPr/>
        </p:nvSpPr>
        <p:spPr bwMode="auto">
          <a:xfrm>
            <a:off x="3849688" y="9669882"/>
            <a:ext cx="2944812" cy="261518"/>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8C7AF442-F7F2-4DDB-8E40-EB14A440A691}" type="slidenum">
              <a:rPr lang="sv-SE" sz="1100" b="0">
                <a:solidFill>
                  <a:prstClr val="black"/>
                </a:solidFill>
                <a:latin typeface="Times New Roman" pitchFamily="18" charset="0"/>
                <a:ea typeface="ＭＳ Ｐゴシック" pitchFamily="34" charset="-128"/>
                <a:cs typeface="+mn-cs"/>
              </a:rPr>
              <a:pPr algn="r" defTabSz="917575" eaLnBrk="0" hangingPunct="0">
                <a:spcBef>
                  <a:spcPct val="50000"/>
                </a:spcBef>
              </a:pPr>
              <a:t>5</a:t>
            </a:fld>
            <a:endParaRPr lang="sv-SE" sz="1100" b="0">
              <a:solidFill>
                <a:prstClr val="black"/>
              </a:solidFill>
              <a:latin typeface="Times New Roman" pitchFamily="18" charset="0"/>
              <a:ea typeface="ＭＳ Ｐゴシック"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6</a:t>
            </a:fld>
            <a:endParaRPr lang="is-IS" sz="11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7</a:t>
            </a:fld>
            <a:endParaRPr lang="is-IS" sz="1100" b="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8</a:t>
            </a:fld>
            <a:endParaRPr lang="is-IS" sz="1100" b="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9</a:t>
            </a:fld>
            <a:endParaRPr lang="sv-SE" sz="1100" b="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1385407"/>
          </a:xfrm>
          <a:noFill/>
          <a:ln/>
        </p:spPr>
        <p:txBody>
          <a:bodyPr/>
          <a:lstStyle/>
          <a:p>
            <a:r>
              <a:rPr lang="is-IS" b="1" smtClean="0">
                <a:latin typeface="Times New Roman" pitchFamily="18" charset="0"/>
                <a:ea typeface="ＭＳ Ｐゴシック" pitchFamily="34" charset="-128"/>
              </a:rPr>
              <a:t>Vi har en unik organisasjon. Vi har satt sammen en organisasjon med et Board, en steering committee som styres av Norge og Sverige, med Martin som Chairman. SC har til sin disposisjon et TWG, og det arbeides med å opprette en AWG. Videre har SC, og da spesielt PMG/Chairman et advisory group og en referanse gruppe til sin disp. Disse kommer med innspill, råd til PMG, og promoterer prosjektet utad. Referansegruppa, ved CAFF, kommer med innspill til temadata og arbeidet rundt dette.</a:t>
            </a: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10</a:t>
            </a:fld>
            <a:endParaRPr lang="sv-SE" sz="1100" b="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xfrm>
            <a:off x="908050" y="4716785"/>
            <a:ext cx="4978400" cy="277411"/>
          </a:xfrm>
          <a:noFill/>
          <a:ln/>
        </p:spPr>
        <p:txBody>
          <a:bodyPr/>
          <a:lstStyle/>
          <a:p>
            <a:endParaRPr lang="is-IS" b="1" smtClean="0">
              <a:latin typeface="Times New Roman" pitchFamily="18" charset="0"/>
              <a:ea typeface="ＭＳ Ｐゴシック"/>
            </a:endParaRPr>
          </a:p>
        </p:txBody>
      </p:sp>
      <p:sp>
        <p:nvSpPr>
          <p:cNvPr id="48131" name="Slide Number Placeholder 3"/>
          <p:cNvSpPr txBox="1">
            <a:spLocks noGrp="1"/>
          </p:cNvSpPr>
          <p:nvPr/>
        </p:nvSpPr>
        <p:spPr bwMode="auto">
          <a:xfrm>
            <a:off x="3849688" y="9669882"/>
            <a:ext cx="2944812" cy="261518"/>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8C7AF442-F7F2-4DDB-8E40-EB14A440A691}" type="slidenum">
              <a:rPr lang="sv-SE" sz="1100" b="0">
                <a:solidFill>
                  <a:prstClr val="black"/>
                </a:solidFill>
                <a:latin typeface="Times New Roman" pitchFamily="18" charset="0"/>
                <a:ea typeface="ＭＳ Ｐゴシック" pitchFamily="34" charset="-128"/>
                <a:cs typeface="+mn-cs"/>
              </a:rPr>
              <a:pPr algn="r" defTabSz="917575" eaLnBrk="0" hangingPunct="0">
                <a:spcBef>
                  <a:spcPct val="50000"/>
                </a:spcBef>
              </a:pPr>
              <a:t>11</a:t>
            </a:fld>
            <a:endParaRPr lang="sv-SE" sz="1100" b="0">
              <a:solidFill>
                <a:prstClr val="black"/>
              </a:solidFill>
              <a:latin typeface="Times New Roman" pitchFamily="18" charset="0"/>
              <a:ea typeface="ＭＳ Ｐゴシック"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pPr>
                <a:defRPr/>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4802697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7241131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648764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780408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867177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8650894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6758558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58712689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936772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9174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pPr>
                <a:defRPr/>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500020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7867632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r>
              <a:rPr lang="en-GB" smtClean="0"/>
              <a:t>Owe Palmér February 29, 2012</a:t>
            </a:r>
            <a:endParaRPr lang="en-GB"/>
          </a:p>
        </p:txBody>
      </p:sp>
      <p:sp>
        <p:nvSpPr>
          <p:cNvPr id="3" name="Platshållare för sidfot 2"/>
          <p:cNvSpPr>
            <a:spLocks noGrp="1"/>
          </p:cNvSpPr>
          <p:nvPr>
            <p:ph type="ftr" sz="quarter" idx="11"/>
          </p:nvPr>
        </p:nvSpPr>
        <p:spPr/>
        <p:txBody>
          <a:bodyPr/>
          <a:lstStyle/>
          <a:p>
            <a:pPr>
              <a:defRPr/>
            </a:pPr>
            <a:r>
              <a:rPr lang="sv-SE" smtClean="0"/>
              <a:t>www.arctic-sdi.org</a:t>
            </a:r>
            <a:endParaRPr lang="sv-SE"/>
          </a:p>
        </p:txBody>
      </p:sp>
      <p:sp>
        <p:nvSpPr>
          <p:cNvPr id="4" name="Platshållare för bildnummer 3"/>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35467339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733110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732376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6393887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888760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4702766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991473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26312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pPr>
                <a:defRPr/>
              </a:pPr>
              <a:t>‹#›</a:t>
            </a:fld>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5901352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4403714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66935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3853590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762503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3"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7"/>
          <p:cNvSpPr>
            <a:spLocks noGrp="1" noChangeArrowheads="1"/>
          </p:cNvSpPr>
          <p:nvPr>
            <p:ph type="sldNum" sz="quarter" idx="12"/>
          </p:nvPr>
        </p:nvSpPr>
        <p:spPr>
          <a:ln/>
        </p:spPr>
        <p:txBody>
          <a:bodyPr/>
          <a:lstStyle>
            <a:lvl1pPr>
              <a:defRPr/>
            </a:lvl1pPr>
          </a:lstStyle>
          <a:p>
            <a:pPr>
              <a:defRPr/>
            </a:pPr>
            <a:fld id="{A95CB029-822B-47D9-B873-1292D4526B3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247769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6004792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7707935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6720782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94693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pPr>
                <a:defRPr/>
              </a:pPr>
              <a:t>‹#›</a:t>
            </a:fld>
            <a:endParaRPr lang="sv-S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595524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699170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1844441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3726118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3280596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071461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872943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3"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7"/>
          <p:cNvSpPr>
            <a:spLocks noGrp="1" noChangeArrowheads="1"/>
          </p:cNvSpPr>
          <p:nvPr>
            <p:ph type="sldNum" sz="quarter" idx="12"/>
          </p:nvPr>
        </p:nvSpPr>
        <p:spPr>
          <a:ln/>
        </p:spPr>
        <p:txBody>
          <a:bodyPr/>
          <a:lstStyle>
            <a:lvl1pPr>
              <a:defRPr/>
            </a:lvl1pPr>
          </a:lstStyle>
          <a:p>
            <a:pPr>
              <a:defRPr/>
            </a:pPr>
            <a:fld id="{A95CB029-822B-47D9-B873-1292D4526B3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2461496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5655949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937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0E750869-6F2D-47CF-A28A-259C98096257}" type="slidenum">
              <a:rPr lang="sv-SE"/>
              <a:pPr>
                <a:defRPr/>
              </a:pPr>
              <a:t>‹#›</a:t>
            </a:fld>
            <a:endParaRPr lang="sv-S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9623043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8585565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2893295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8404408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6446085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359468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30603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7707952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5794115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3"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7"/>
          <p:cNvSpPr>
            <a:spLocks noGrp="1" noChangeArrowheads="1"/>
          </p:cNvSpPr>
          <p:nvPr>
            <p:ph type="sldNum" sz="quarter" idx="12"/>
          </p:nvPr>
        </p:nvSpPr>
        <p:spPr>
          <a:ln/>
        </p:spPr>
        <p:txBody>
          <a:bodyPr/>
          <a:lstStyle>
            <a:lvl1pPr>
              <a:defRPr/>
            </a:lvl1pPr>
          </a:lstStyle>
          <a:p>
            <a:pPr>
              <a:defRPr/>
            </a:pPr>
            <a:fld id="{A95CB029-822B-47D9-B873-1292D4526B3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44437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0BD84D8E-FF6F-4C79-B9AD-930AC1516B0B}" type="slidenum">
              <a:rPr lang="sv-SE"/>
              <a:pPr>
                <a:defRPr/>
              </a:pPr>
              <a:t>‹#›</a:t>
            </a:fld>
            <a:endParaRPr lang="sv-S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2295523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8515696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8635327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127923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30979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6CCE0F6E-80B1-4DE0-938A-8AD89F84874E}"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B42EE421-AE9A-4EE9-A297-FF9C506CE2FA}"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8"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6"/>
          <p:cNvSpPr>
            <a:spLocks noGrp="1" noChangeArrowheads="1"/>
          </p:cNvSpPr>
          <p:nvPr>
            <p:ph type="sldNum" sz="quarter" idx="12"/>
          </p:nvPr>
        </p:nvSpPr>
        <p:spPr>
          <a:ln/>
        </p:spPr>
        <p:txBody>
          <a:bodyPr/>
          <a:lstStyle>
            <a:lvl1pPr>
              <a:defRPr/>
            </a:lvl1pPr>
          </a:lstStyle>
          <a:p>
            <a:pPr>
              <a:defRPr/>
            </a:pPr>
            <a:fld id="{B1888655-7C1A-4ECF-831C-609B68B3AD44}"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4"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6"/>
          <p:cNvSpPr>
            <a:spLocks noGrp="1" noChangeArrowheads="1"/>
          </p:cNvSpPr>
          <p:nvPr>
            <p:ph type="sldNum" sz="quarter" idx="12"/>
          </p:nvPr>
        </p:nvSpPr>
        <p:spPr>
          <a:ln/>
        </p:spPr>
        <p:txBody>
          <a:bodyPr/>
          <a:lstStyle>
            <a:lvl1pPr>
              <a:defRPr/>
            </a:lvl1pPr>
          </a:lstStyle>
          <a:p>
            <a:pPr>
              <a:defRPr/>
            </a:pPr>
            <a:fld id="{6986CD86-039D-46E9-B687-C08BC2F353D6}"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pPr>
                <a:defRPr/>
              </a:pPr>
              <a:t>‹#›</a:t>
            </a:fld>
            <a:endParaRPr lang="sv-S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3"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6"/>
          <p:cNvSpPr>
            <a:spLocks noGrp="1" noChangeArrowheads="1"/>
          </p:cNvSpPr>
          <p:nvPr>
            <p:ph type="sldNum" sz="quarter" idx="12"/>
          </p:nvPr>
        </p:nvSpPr>
        <p:spPr>
          <a:ln/>
        </p:spPr>
        <p:txBody>
          <a:bodyPr/>
          <a:lstStyle>
            <a:lvl1pPr>
              <a:defRPr/>
            </a:lvl1pPr>
          </a:lstStyle>
          <a:p>
            <a:pPr>
              <a:defRPr/>
            </a:pPr>
            <a:fld id="{2A6FCEE0-62BC-428E-9925-0C3030D9A97D}"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0BEFBB5A-4752-4660-BEA2-3006C0F10171}"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44C0F50E-C263-4BC8-97EF-870B216D26D0}"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3DADB087-781C-49E6-B331-AA436383FF41}" type="slidenum">
              <a:rPr lang="sv-SE"/>
              <a:pPr>
                <a:defRPr/>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5FD69BD6-F00F-4425-A664-4E99763BAD72}"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7159E6E6-0727-4D2E-9F0F-C7F0F777EFB6}"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99670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solidFill>
                  <a:srgbClr val="000099"/>
                </a:solidFill>
              </a:defRPr>
            </a:lvl1pPr>
          </a:lstStyle>
          <a:p>
            <a:r>
              <a:rPr lang="sv-SE" altLang="en-US" dirty="0" smtClean="0"/>
              <a:t>www.gitbarents.com</a:t>
            </a:r>
            <a:endParaRPr lang="sv-SE" altLang="en-US" dirty="0"/>
          </a:p>
        </p:txBody>
      </p:sp>
      <p:sp>
        <p:nvSpPr>
          <p:cNvPr id="6" name="Platshållare för bildnummer 5"/>
          <p:cNvSpPr>
            <a:spLocks noGrp="1"/>
          </p:cNvSpPr>
          <p:nvPr>
            <p:ph type="sldNum" sz="quarter" idx="12"/>
          </p:nvPr>
        </p:nvSpPr>
        <p:spPr/>
        <p:txBody>
          <a:bodyPr/>
          <a:lstStyle>
            <a:lvl1pPr>
              <a:defRPr/>
            </a:lvl1pPr>
          </a:lstStyle>
          <a:p>
            <a:fld id="{BC5E94BF-015E-42B3-B244-495C3BBC0149}"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3534185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27ABDDF-1176-4162-8A3D-B311D744C874}"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036916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AEB3D03F-74E2-4183-85C1-FEF7BBBA7ADC}"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74476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4D2CCA71-5771-4744-8331-9FA8CB816327}"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8505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860B193F-B1BC-4166-BBB4-FE2D47E774EC}"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30370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193640DB-AB02-4BFC-9E26-77FE61ECC1EA}"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042941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347465C0-69B3-4714-8C28-79B9CEF86C42}"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921551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901E4161-778F-409E-B839-96641A58FE68}"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616168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6865BAB5-32AC-4C37-96B4-D930210FE71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653544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877E9E-6779-4807-ABBD-5EC0D4B6C26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984162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7159E6E6-0727-4D2E-9F0F-C7F0F777EFB6}"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041091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BC5E94BF-015E-42B3-B244-495C3BBC0149}"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775203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27ABDDF-1176-4162-8A3D-B311D744C874}"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269312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AEB3D03F-74E2-4183-85C1-FEF7BBBA7ADC}"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93501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pPr>
                <a:defRPr/>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4D2CCA71-5771-4744-8331-9FA8CB816327}"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650765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860B193F-B1BC-4166-BBB4-FE2D47E774EC}"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476326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193640DB-AB02-4BFC-9E26-77FE61ECC1EA}"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415303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347465C0-69B3-4714-8C28-79B9CEF86C42}"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352161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901E4161-778F-409E-B839-96641A58FE68}"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78748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6865BAB5-32AC-4C37-96B4-D930210FE71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512285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877E9E-6779-4807-ABBD-5EC0D4B6C26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825226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A85A7C3F-54E8-41CA-9A90-90C594ADF3D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794954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B7DD55-08F2-461F-923B-A47BC8C59F61}"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4907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1F6971F-B0AB-486A-9D8E-7F8C47D5D4FF}"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24503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pPr>
                <a:defRPr/>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C098CA77-0FC6-48D2-B330-4BFA5BEE9A57}"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429792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D9BB1D01-5269-4568-BFB0-F5EC089EF96F}"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4048145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A04A62D2-8D2F-411B-954B-96DEBECF5888}"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93409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C4B04522-5630-47ED-B4D5-4D3083D65B38}"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407184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572F7880-3756-42A0-A5C6-67EBCDBCA230}"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3482912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4B20DCF1-997A-4A12-9CF7-38C71E0379FF}"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043276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C022BC9C-F91B-4A43-9501-3A399FA542CE}"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2322874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B42BE83C-B58D-4E46-B10C-3B7B92861E67}"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xmlns="" val="1039794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08075149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103649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pPr>
                <a:defRPr/>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250807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1307819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4277436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54336916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7"/>
          <p:cNvSpPr>
            <a:spLocks noGrp="1" noChangeArrowheads="1"/>
          </p:cNvSpPr>
          <p:nvPr>
            <p:ph type="sldNum" sz="quarter" idx="12"/>
          </p:nvPr>
        </p:nvSpPr>
        <p:spPr>
          <a:ln/>
        </p:spPr>
        <p:txBody>
          <a:bodyPr/>
          <a:lstStyle>
            <a:lvl1pPr>
              <a:defRPr/>
            </a:lvl1pPr>
          </a:lstStyle>
          <a:p>
            <a:pPr>
              <a:defRPr/>
            </a:pPr>
            <a:fld id="{A95CB029-822B-47D9-B873-1292D4526B3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6565774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2088910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1521783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42808746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0812260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4641005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pPr>
              <a:defRPr/>
            </a:pPr>
            <a:r>
              <a:rPr lang="en-GB" dirty="0" smtClean="0"/>
              <a:t>Owe Palmér October 12, 2012</a:t>
            </a:r>
            <a:endParaRPr lang="en-GB" dirty="0"/>
          </a:p>
        </p:txBody>
      </p:sp>
      <p:sp>
        <p:nvSpPr>
          <p:cNvPr id="6" name="Platshållare för sidfot 5"/>
          <p:cNvSpPr>
            <a:spLocks noGrp="1"/>
          </p:cNvSpPr>
          <p:nvPr>
            <p:ph type="ftr" sz="quarter" idx="11"/>
          </p:nvPr>
        </p:nvSpPr>
        <p:spPr/>
        <p:txBody>
          <a:bodyPr/>
          <a:lstStyle/>
          <a:p>
            <a:pPr>
              <a:defRPr/>
            </a:pPr>
            <a:r>
              <a:rPr lang="sv-SE" smtClean="0"/>
              <a:t>www.arctic-sdi.org</a:t>
            </a:r>
            <a:endParaRPr lang="sv-SE"/>
          </a:p>
        </p:txBody>
      </p:sp>
      <p:sp>
        <p:nvSpPr>
          <p:cNvPr id="7" name="Platshållare för bildnummer 6"/>
          <p:cNvSpPr>
            <a:spLocks noGrp="1"/>
          </p:cNvSpPr>
          <p:nvPr>
            <p:ph type="sldNum" sz="quarter" idx="12"/>
          </p:nvPr>
        </p:nvSpPr>
        <p:spPr/>
        <p:txBody>
          <a:bodyPr/>
          <a:lstStyle/>
          <a:p>
            <a:pPr>
              <a:defRPr/>
            </a:pPr>
            <a:fld id="{927E3F04-58CC-49D3-A042-8F1984E348F1}" type="slidenum">
              <a:rPr lang="sv-SE" smtClean="0"/>
              <a:pPr>
                <a:defRPr/>
              </a:pPr>
              <a:t>‹#›</a:t>
            </a:fld>
            <a:endParaRPr lang="sv-SE"/>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643145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793322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477561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572096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957691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095841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pPr>
              <a:defRPr/>
            </a:pPr>
            <a:r>
              <a:rPr lang="en-GB" smtClean="0"/>
              <a:t>Palmér and Skedsmo October 2011</a:t>
            </a:r>
            <a:endParaRPr lang="en-GB"/>
          </a:p>
        </p:txBody>
      </p:sp>
      <p:sp>
        <p:nvSpPr>
          <p:cNvPr id="6" name="Platshållare för sidfot 5"/>
          <p:cNvSpPr>
            <a:spLocks noGrp="1"/>
          </p:cNvSpPr>
          <p:nvPr>
            <p:ph type="ftr" sz="quarter" idx="11"/>
          </p:nvPr>
        </p:nvSpPr>
        <p:spPr/>
        <p:txBody>
          <a:bodyPr/>
          <a:lstStyle/>
          <a:p>
            <a:pPr>
              <a:defRPr/>
            </a:pPr>
            <a:r>
              <a:rPr lang="sv-SE" smtClean="0"/>
              <a:t>www.arctic-sdi.org</a:t>
            </a:r>
            <a:endParaRPr lang="sv-SE"/>
          </a:p>
        </p:txBody>
      </p:sp>
      <p:sp>
        <p:nvSpPr>
          <p:cNvPr id="7" name="Platshållare för bildnummer 6"/>
          <p:cNvSpPr>
            <a:spLocks noGrp="1"/>
          </p:cNvSpPr>
          <p:nvPr>
            <p:ph type="sldNum" sz="quarter" idx="12"/>
          </p:nvPr>
        </p:nvSpPr>
        <p:spPr/>
        <p:txBody>
          <a:bodyPr/>
          <a:lstStyle/>
          <a:p>
            <a:pPr>
              <a:defRPr/>
            </a:pPr>
            <a:fld id="{C93D0650-7DC5-4985-9910-8634E1ED9189}" type="slidenum">
              <a:rPr lang="sv-SE" smtClean="0">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5273008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192957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06741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27066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pPr>
                <a:defRPr/>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743104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748651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2A82A88C-7469-41A7-AE3F-401BC77FB61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28919235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14493260-20D5-4797-B8D4-33B4470EC6D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1935584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BC27D1BE-5528-4F57-A770-62667E554824}"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3804906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BB53FE8B-46F4-4B51-8047-DAD6B5D097B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1168013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8" name="Platshållare för sidfot 7"/>
          <p:cNvSpPr>
            <a:spLocks noGrp="1"/>
          </p:cNvSpPr>
          <p:nvPr>
            <p:ph type="ftr" sz="quarter" idx="11"/>
          </p:nvPr>
        </p:nvSpPr>
        <p:spPr/>
        <p:txBody>
          <a:bodyPr/>
          <a:lstStyle>
            <a:lvl1pPr>
              <a:defRPr/>
            </a:lvl1pPr>
          </a:lstStyle>
          <a:p>
            <a:r>
              <a:rPr lang="sv-SE"/>
              <a:t>www.gitbarents.com</a:t>
            </a:r>
          </a:p>
        </p:txBody>
      </p:sp>
      <p:sp>
        <p:nvSpPr>
          <p:cNvPr id="9" name="Platshållare för bildnummer 8"/>
          <p:cNvSpPr>
            <a:spLocks noGrp="1"/>
          </p:cNvSpPr>
          <p:nvPr>
            <p:ph type="sldNum" sz="quarter" idx="12"/>
          </p:nvPr>
        </p:nvSpPr>
        <p:spPr/>
        <p:txBody>
          <a:bodyPr/>
          <a:lstStyle>
            <a:lvl1pPr>
              <a:defRPr/>
            </a:lvl1pPr>
          </a:lstStyle>
          <a:p>
            <a:fld id="{A1275874-84B0-456C-82FE-2C221AB0139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2520590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4" name="Platshållare för sidfot 3"/>
          <p:cNvSpPr>
            <a:spLocks noGrp="1"/>
          </p:cNvSpPr>
          <p:nvPr>
            <p:ph type="ftr" sz="quarter" idx="11"/>
          </p:nvPr>
        </p:nvSpPr>
        <p:spPr/>
        <p:txBody>
          <a:bodyPr/>
          <a:lstStyle>
            <a:lvl1pPr>
              <a:defRPr/>
            </a:lvl1pPr>
          </a:lstStyle>
          <a:p>
            <a:r>
              <a:rPr lang="sv-SE"/>
              <a:t>www.gitbarents.com</a:t>
            </a:r>
          </a:p>
        </p:txBody>
      </p:sp>
      <p:sp>
        <p:nvSpPr>
          <p:cNvPr id="5" name="Platshållare för bildnummer 4"/>
          <p:cNvSpPr>
            <a:spLocks noGrp="1"/>
          </p:cNvSpPr>
          <p:nvPr>
            <p:ph type="sldNum" sz="quarter" idx="12"/>
          </p:nvPr>
        </p:nvSpPr>
        <p:spPr/>
        <p:txBody>
          <a:bodyPr/>
          <a:lstStyle>
            <a:lvl1pPr>
              <a:defRPr/>
            </a:lvl1pPr>
          </a:lstStyle>
          <a:p>
            <a:fld id="{30F2D17B-9FA8-49B1-97B4-1CEBAF5D2E9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2741169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3" name="Platshållare för sidfot 2"/>
          <p:cNvSpPr>
            <a:spLocks noGrp="1"/>
          </p:cNvSpPr>
          <p:nvPr>
            <p:ph type="ftr" sz="quarter" idx="11"/>
          </p:nvPr>
        </p:nvSpPr>
        <p:spPr/>
        <p:txBody>
          <a:bodyPr/>
          <a:lstStyle>
            <a:lvl1pPr>
              <a:defRPr/>
            </a:lvl1pPr>
          </a:lstStyle>
          <a:p>
            <a:r>
              <a:rPr lang="sv-SE"/>
              <a:t>www.gitbarents.com</a:t>
            </a:r>
          </a:p>
        </p:txBody>
      </p:sp>
      <p:sp>
        <p:nvSpPr>
          <p:cNvPr id="4" name="Platshållare för bildnummer 3"/>
          <p:cNvSpPr>
            <a:spLocks noGrp="1"/>
          </p:cNvSpPr>
          <p:nvPr>
            <p:ph type="sldNum" sz="quarter" idx="12"/>
          </p:nvPr>
        </p:nvSpPr>
        <p:spPr/>
        <p:txBody>
          <a:bodyPr/>
          <a:lstStyle>
            <a:lvl1pPr>
              <a:defRPr/>
            </a:lvl1pPr>
          </a:lstStyle>
          <a:p>
            <a:fld id="{9C9BA001-43D2-48A7-A2E1-0337B09C2C1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2476201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FE668A99-5716-4155-8C8E-0449C24AF50B}"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140038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pPr>
                <a:defRPr/>
              </a:pPr>
              <a:t>‹#›</a:t>
            </a:fld>
            <a:endParaRPr lang="sv-S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3C603DD3-2606-49D0-A349-C393409C405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4718079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8A745B2E-82B7-4497-A1D7-526A8055D69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151315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D8C25C32-3378-4627-8132-F4633ABA90A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xmlns="" val="697378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725053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15608757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29090294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9709218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067436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3186768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r>
              <a:rPr lang="en-GB" smtClean="0"/>
              <a:t>Owe Palmér February 29, 2012</a:t>
            </a:r>
            <a:endParaRPr lang="en-GB"/>
          </a:p>
        </p:txBody>
      </p:sp>
      <p:sp>
        <p:nvSpPr>
          <p:cNvPr id="3" name="Platshållare för sidfot 2"/>
          <p:cNvSpPr>
            <a:spLocks noGrp="1"/>
          </p:cNvSpPr>
          <p:nvPr>
            <p:ph type="ftr" sz="quarter" idx="11"/>
          </p:nvPr>
        </p:nvSpPr>
        <p:spPr/>
        <p:txBody>
          <a:bodyPr/>
          <a:lstStyle/>
          <a:p>
            <a:pPr>
              <a:defRPr/>
            </a:pPr>
            <a:r>
              <a:rPr lang="sv-SE" smtClean="0"/>
              <a:t>www.arctic-sdi.org</a:t>
            </a:r>
            <a:endParaRPr lang="sv-SE"/>
          </a:p>
        </p:txBody>
      </p:sp>
      <p:sp>
        <p:nvSpPr>
          <p:cNvPr id="4" name="Platshållare för bildnummer 3"/>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xmlns="" val="4226547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2.w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2.wmf"/><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2.wmf"/><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2.wmf"/><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wmf"/><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wmf"/><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wmf"/><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pPr>
                <a:defRPr/>
              </a:pPr>
              <a:t>‹#›</a:t>
            </a:fld>
            <a:endParaRPr lang="sv-SE"/>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31356514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4728506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305903773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37141146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userDrawn="1"/>
        </p:nvPicPr>
        <p:blipFill>
          <a:blip r:embed="rId13">
            <a:lum bright="50000" contrast="-70000"/>
          </a:blip>
          <a:srcRect/>
          <a:stretch>
            <a:fillRect/>
          </a:stretch>
        </p:blipFill>
        <p:spPr bwMode="auto">
          <a:xfrm>
            <a:off x="0" y="-171450"/>
            <a:ext cx="9144000" cy="7315200"/>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536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20164" name="Rectangle 4"/>
          <p:cNvSpPr>
            <a:spLocks noGrp="1" noChangeArrowheads="1"/>
          </p:cNvSpPr>
          <p:nvPr>
            <p:ph type="dt" sz="half" idx="2"/>
          </p:nvPr>
        </p:nvSpPr>
        <p:spPr bwMode="auto">
          <a:xfrm>
            <a:off x="457200" y="6245225"/>
            <a:ext cx="2098675"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r>
              <a:rPr lang="sv-SE"/>
              <a:t>Palmér and Skedsmo 20110405</a:t>
            </a:r>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a:solidFill>
                  <a:srgbClr val="0000FF"/>
                </a:solidFill>
              </a:defRPr>
            </a:lvl1pPr>
          </a:lstStyle>
          <a:p>
            <a:pPr>
              <a:defRPr/>
            </a:pPr>
            <a:r>
              <a:rPr lang="sv-SE"/>
              <a:t>www.arctic-sdi.org</a:t>
            </a:r>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Times New Roman" pitchFamily="18" charset="0"/>
                <a:ea typeface="ＭＳ Ｐゴシック" pitchFamily="34" charset="-128"/>
                <a:cs typeface="+mn-cs"/>
              </a:defRPr>
            </a:lvl1pPr>
          </a:lstStyle>
          <a:p>
            <a:pPr>
              <a:defRPr/>
            </a:pPr>
            <a:fld id="{06A7515B-3BCE-4312-9CA0-CCA3A128776F}"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hf hdr="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Owe Palmér 20100225</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F07FBDEF-35AD-4812-B426-60C1A2ECC132}"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39750" y="260350"/>
            <a:ext cx="1803400" cy="72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35412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Owe Palmér 20100225</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F07FBDEF-35AD-4812-B426-60C1A2ECC132}"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39750" y="260350"/>
            <a:ext cx="1803400" cy="72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85149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GeoNorth 2009/Owe Palmér</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4D6FB488-11A8-4493-9CC1-2B3597F12416}"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39750" y="260350"/>
            <a:ext cx="1803400" cy="72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773067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9372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32355368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0170" name="Picture 7"/>
          <p:cNvPicPr>
            <a:picLocks noChangeAspect="1" noChangeArrowheads="1"/>
          </p:cNvPicPr>
          <p:nvPr userDrawn="1"/>
        </p:nvPicPr>
        <p:blipFill>
          <a:blip r:embed="rId13">
            <a:lum bright="50000" contrast="-70000"/>
            <a:extLst>
              <a:ext uri="{28A0092B-C50C-407E-A947-70E740481C1C}">
                <a14:useLocalDpi xmlns:a14="http://schemas.microsoft.com/office/drawing/2010/main" xmlns="" val="0"/>
              </a:ext>
            </a:extLst>
          </a:blip>
          <a:srcRect/>
          <a:stretch>
            <a:fillRect/>
          </a:stretch>
        </p:blipFill>
        <p:spPr bwMode="auto">
          <a:xfrm>
            <a:off x="-12700" y="-12700"/>
            <a:ext cx="9207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01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201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20164" name="Rectangle 4"/>
          <p:cNvSpPr>
            <a:spLocks noGrp="1" noChangeArrowheads="1"/>
          </p:cNvSpPr>
          <p:nvPr>
            <p:ph type="dt" sz="half" idx="2"/>
          </p:nvPr>
        </p:nvSpPr>
        <p:spPr bwMode="auto">
          <a:xfrm>
            <a:off x="468313" y="6858000"/>
            <a:ext cx="2098675" cy="31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1600">
                <a:latin typeface="Garamond" pitchFamily="18" charset="0"/>
              </a:defRPr>
            </a:lvl1pPr>
          </a:lstStyle>
          <a:p>
            <a:r>
              <a:rPr lang="sv-SE" b="0" smtClean="0">
                <a:solidFill>
                  <a:srgbClr val="000000"/>
                </a:solidFill>
                <a:ea typeface="ＭＳ Ｐゴシック" pitchFamily="34" charset="-128"/>
                <a:cs typeface="+mn-cs"/>
              </a:rPr>
              <a:t>GSDI12 Singapore October 2010/Owe Palmér</a:t>
            </a:r>
          </a:p>
        </p:txBody>
      </p:sp>
      <p:sp>
        <p:nvSpPr>
          <p:cNvPr id="220165" name="Rectangle 5"/>
          <p:cNvSpPr>
            <a:spLocks noGrp="1" noChangeArrowheads="1"/>
          </p:cNvSpPr>
          <p:nvPr>
            <p:ph type="ftr" sz="quarter" idx="3"/>
          </p:nvPr>
        </p:nvSpPr>
        <p:spPr bwMode="auto">
          <a:xfrm>
            <a:off x="3059113" y="6858000"/>
            <a:ext cx="2895600" cy="31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1600" b="1">
                <a:solidFill>
                  <a:srgbClr val="000099"/>
                </a:solidFill>
                <a:latin typeface="Garamond" pitchFamily="18" charset="0"/>
              </a:defRPr>
            </a:lvl1pPr>
          </a:lstStyle>
          <a:p>
            <a:r>
              <a:rPr lang="sv-SE" smtClean="0">
                <a:ea typeface="ＭＳ Ｐゴシック" pitchFamily="34" charset="-128"/>
                <a:cs typeface="+mn-cs"/>
              </a:rPr>
              <a:t>www.gitbarents.com</a:t>
            </a:r>
          </a:p>
        </p:txBody>
      </p:sp>
      <p:sp>
        <p:nvSpPr>
          <p:cNvPr id="220166" name="Rectangle 6"/>
          <p:cNvSpPr>
            <a:spLocks noGrp="1" noChangeArrowheads="1"/>
          </p:cNvSpPr>
          <p:nvPr>
            <p:ph type="sldNum" sz="quarter" idx="4"/>
          </p:nvPr>
        </p:nvSpPr>
        <p:spPr bwMode="auto">
          <a:xfrm>
            <a:off x="6516688" y="6858000"/>
            <a:ext cx="2133600" cy="31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1400">
                <a:latin typeface="Times New Roman" pitchFamily="18" charset="0"/>
              </a:defRPr>
            </a:lvl1pPr>
          </a:lstStyle>
          <a:p>
            <a:fld id="{F0E39D76-40FE-44BE-97B9-9BA0B0D1187D}" type="slidenum">
              <a:rPr lang="sv-SE" b="0" smtClean="0">
                <a:solidFill>
                  <a:srgbClr val="000000"/>
                </a:solidFill>
                <a:ea typeface="ＭＳ Ｐゴシック" pitchFamily="34" charset="-128"/>
                <a:cs typeface="+mn-cs"/>
              </a:rPr>
              <a:pPr/>
              <a:t>‹#›</a:t>
            </a:fld>
            <a:endParaRPr lang="sv-SE" b="0" smtClean="0">
              <a:solidFill>
                <a:srgbClr val="000000"/>
              </a:solidFill>
              <a:ea typeface="ＭＳ Ｐゴシック" pitchFamily="34" charset="-128"/>
              <a:cs typeface="+mn-cs"/>
            </a:endParaRPr>
          </a:p>
        </p:txBody>
      </p:sp>
    </p:spTree>
    <p:extLst>
      <p:ext uri="{BB962C8B-B14F-4D97-AF65-F5344CB8AC3E}">
        <p14:creationId xmlns:p14="http://schemas.microsoft.com/office/powerpoint/2010/main" xmlns="" val="12663330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p14="http://schemas.microsoft.com/office/powerpoint/2010/main" xmlns="" val="40547328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
        <p:nvSpPr>
          <p:cNvPr id="91138" name="Rectangle 6"/>
          <p:cNvSpPr>
            <a:spLocks noGrp="1" noChangeArrowheads="1"/>
          </p:cNvSpPr>
          <p:nvPr>
            <p:ph type="ftr" sz="quarter" idx="11"/>
          </p:nvPr>
        </p:nvSpPr>
        <p:spPr>
          <a:noFill/>
          <a:ln>
            <a:miter lim="800000"/>
            <a:headEnd/>
            <a:tailEnd/>
          </a:ln>
        </p:spPr>
        <p:txBody>
          <a:bodyPr/>
          <a:lstStyle/>
          <a:p>
            <a:r>
              <a:rPr lang="sv-SE" smtClean="0">
                <a:ea typeface="ＭＳ Ｐゴシック" pitchFamily="34" charset="-128"/>
              </a:rPr>
              <a:t>www.arctic-sdi.org</a:t>
            </a:r>
          </a:p>
        </p:txBody>
      </p:sp>
      <p:sp>
        <p:nvSpPr>
          <p:cNvPr id="14" name="Rectangle 7"/>
          <p:cNvSpPr>
            <a:spLocks noGrp="1" noChangeArrowheads="1"/>
          </p:cNvSpPr>
          <p:nvPr>
            <p:ph type="sldNum" sz="quarter" idx="12"/>
          </p:nvPr>
        </p:nvSpPr>
        <p:spPr/>
        <p:txBody>
          <a:bodyPr/>
          <a:lstStyle/>
          <a:p>
            <a:pPr>
              <a:defRPr/>
            </a:pPr>
            <a:fld id="{348551BC-47E8-4E34-AC99-7A3282A51362}" type="slidenum">
              <a:rPr lang="sv-SE">
                <a:solidFill>
                  <a:srgbClr val="000000"/>
                </a:solidFill>
              </a:rPr>
              <a:pPr>
                <a:defRPr/>
              </a:pPr>
              <a:t>1</a:t>
            </a:fld>
            <a:endParaRPr lang="sv-SE">
              <a:solidFill>
                <a:srgbClr val="000000"/>
              </a:solidFill>
            </a:endParaRPr>
          </a:p>
        </p:txBody>
      </p:sp>
      <p:sp>
        <p:nvSpPr>
          <p:cNvPr id="91140"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3C6D3733-77DE-453E-80D2-B15ACE6EFFF2}" type="slidenum">
              <a:rPr lang="sv-SE" sz="1200" b="0">
                <a:solidFill>
                  <a:srgbClr val="000000"/>
                </a:solidFill>
                <a:ea typeface="ＭＳ Ｐゴシック" pitchFamily="34" charset="-128"/>
                <a:cs typeface="+mn-cs"/>
              </a:rPr>
              <a:pPr algn="r"/>
              <a:t>1</a:t>
            </a:fld>
            <a:endParaRPr lang="sv-SE" sz="1200" b="0">
              <a:solidFill>
                <a:srgbClr val="000000"/>
              </a:solidFill>
              <a:ea typeface="ＭＳ Ｐゴシック" pitchFamily="34" charset="-128"/>
              <a:cs typeface="+mn-cs"/>
            </a:endParaRPr>
          </a:p>
        </p:txBody>
      </p:sp>
      <p:sp>
        <p:nvSpPr>
          <p:cNvPr id="91141"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BA7FA80-1006-4B12-A960-8A00BE88457E}" type="slidenum">
              <a:rPr lang="sv-SE" sz="1200" b="0">
                <a:solidFill>
                  <a:srgbClr val="000000"/>
                </a:solidFill>
                <a:ea typeface="ＭＳ Ｐゴシック" pitchFamily="34" charset="-128"/>
                <a:cs typeface="+mn-cs"/>
              </a:rPr>
              <a:pPr algn="r"/>
              <a:t>1</a:t>
            </a:fld>
            <a:endParaRPr lang="sv-SE" sz="1200" b="0">
              <a:solidFill>
                <a:srgbClr val="000000"/>
              </a:solidFill>
              <a:ea typeface="ＭＳ Ｐゴシック" pitchFamily="34" charset="-128"/>
              <a:cs typeface="+mn-cs"/>
            </a:endParaRPr>
          </a:p>
        </p:txBody>
      </p:sp>
      <p:sp>
        <p:nvSpPr>
          <p:cNvPr id="91142" name="Rectangle 12"/>
          <p:cNvSpPr>
            <a:spLocks noChangeArrowheads="1"/>
          </p:cNvSpPr>
          <p:nvPr/>
        </p:nvSpPr>
        <p:spPr bwMode="auto">
          <a:xfrm>
            <a:off x="539750" y="1484313"/>
            <a:ext cx="8351838" cy="2947987"/>
          </a:xfrm>
          <a:prstGeom prst="rect">
            <a:avLst/>
          </a:prstGeom>
          <a:noFill/>
          <a:ln w="9525">
            <a:noFill/>
            <a:miter lim="800000"/>
            <a:headEnd/>
            <a:tailEnd/>
          </a:ln>
        </p:spPr>
        <p:txBody>
          <a:bodyPr lIns="228600" tIns="10800" rIns="914400" bIns="0" anchor="b"/>
          <a:lstStyle/>
          <a:p>
            <a:pPr lvl="1" algn="ctr">
              <a:spcBef>
                <a:spcPts val="1200"/>
              </a:spcBef>
              <a:spcAft>
                <a:spcPts val="300"/>
              </a:spcAft>
            </a:pPr>
            <a:r>
              <a:rPr lang="en-GB" sz="2400" dirty="0">
                <a:solidFill>
                  <a:srgbClr val="000099"/>
                </a:solidFill>
                <a:latin typeface="Arial Black" pitchFamily="34" charset="0"/>
                <a:ea typeface="ＭＳ Ｐゴシック" pitchFamily="34" charset="-128"/>
                <a:cs typeface="+mn-cs"/>
              </a:rPr>
              <a:t>The Arctic Spatial Data Infrastructure </a:t>
            </a:r>
          </a:p>
          <a:p>
            <a:pPr lvl="1" algn="ctr">
              <a:spcBef>
                <a:spcPts val="1200"/>
              </a:spcBef>
              <a:spcAft>
                <a:spcPts val="300"/>
              </a:spcAft>
            </a:pPr>
            <a:r>
              <a:rPr lang="en-GB" sz="2400" dirty="0">
                <a:solidFill>
                  <a:srgbClr val="000099"/>
                </a:solidFill>
                <a:latin typeface="Arial Black" pitchFamily="34" charset="0"/>
                <a:ea typeface="ＭＳ Ｐゴシック" pitchFamily="34" charset="-128"/>
                <a:cs typeface="+mn-cs"/>
              </a:rPr>
              <a:t>(Arctic SDI)</a:t>
            </a:r>
          </a:p>
          <a:p>
            <a:pPr lvl="1" algn="ctr">
              <a:spcBef>
                <a:spcPts val="1200"/>
              </a:spcBef>
              <a:spcAft>
                <a:spcPts val="300"/>
              </a:spcAft>
            </a:pPr>
            <a:r>
              <a:rPr lang="en-GB" sz="2000" dirty="0">
                <a:solidFill>
                  <a:srgbClr val="000099"/>
                </a:solidFill>
                <a:latin typeface="Arial Black" pitchFamily="34" charset="0"/>
                <a:ea typeface="ＭＳ Ｐゴシック" pitchFamily="34" charset="-128"/>
                <a:cs typeface="+mn-cs"/>
              </a:rPr>
              <a:t>– Project </a:t>
            </a:r>
            <a:r>
              <a:rPr lang="en-GB" sz="2000" dirty="0" smtClean="0">
                <a:solidFill>
                  <a:srgbClr val="000099"/>
                </a:solidFill>
                <a:latin typeface="Arial Black" pitchFamily="34" charset="0"/>
                <a:ea typeface="ＭＳ Ｐゴシック" pitchFamily="34" charset="-128"/>
                <a:cs typeface="+mn-cs"/>
              </a:rPr>
              <a:t>Plan </a:t>
            </a:r>
            <a:r>
              <a:rPr lang="en-GB" sz="2000" dirty="0">
                <a:solidFill>
                  <a:srgbClr val="000099"/>
                </a:solidFill>
                <a:latin typeface="Arial Black" pitchFamily="34" charset="0"/>
                <a:ea typeface="ＭＳ Ｐゴシック" pitchFamily="34" charset="-128"/>
                <a:cs typeface="+mn-cs"/>
              </a:rPr>
              <a:t>–</a:t>
            </a:r>
          </a:p>
          <a:p>
            <a:pPr lvl="1" algn="ctr">
              <a:spcBef>
                <a:spcPts val="1200"/>
              </a:spcBef>
              <a:spcAft>
                <a:spcPts val="300"/>
              </a:spcAft>
            </a:pPr>
            <a:r>
              <a:rPr lang="en-GB" sz="1800" b="0" dirty="0">
                <a:solidFill>
                  <a:srgbClr val="000099"/>
                </a:solidFill>
                <a:latin typeface="Arial" charset="0"/>
                <a:ea typeface="ＭＳ Ｐゴシック" pitchFamily="34" charset="-128"/>
                <a:cs typeface="+mn-cs"/>
              </a:rPr>
              <a:t>www.</a:t>
            </a:r>
            <a:r>
              <a:rPr lang="nb-NO" sz="1800" b="0" dirty="0">
                <a:solidFill>
                  <a:srgbClr val="000099"/>
                </a:solidFill>
                <a:latin typeface="Arial" charset="0"/>
                <a:ea typeface="ＭＳ Ｐゴシック" pitchFamily="34" charset="-128"/>
                <a:cs typeface="+mn-cs"/>
              </a:rPr>
              <a:t> </a:t>
            </a:r>
            <a:r>
              <a:rPr lang="en-GB" sz="1800" b="0" dirty="0">
                <a:solidFill>
                  <a:srgbClr val="000099"/>
                </a:solidFill>
                <a:latin typeface="Arial" charset="0"/>
                <a:ea typeface="ＭＳ Ｐゴシック" pitchFamily="34" charset="-128"/>
                <a:cs typeface="+mn-cs"/>
              </a:rPr>
              <a:t>arctic-sdi.org</a:t>
            </a:r>
          </a:p>
          <a:p>
            <a:pPr algn="r"/>
            <a:r>
              <a:rPr lang="sv-SE" sz="1800" b="0" i="1" dirty="0" smtClean="0">
                <a:solidFill>
                  <a:srgbClr val="000099"/>
                </a:solidFill>
                <a:latin typeface="Arial" charset="0"/>
                <a:ea typeface="ＭＳ Ｐゴシック" pitchFamily="34" charset="-128"/>
                <a:cs typeface="+mn-cs"/>
              </a:rPr>
              <a:t>(Project Plan is Appendix </a:t>
            </a:r>
            <a:r>
              <a:rPr lang="sv-SE" sz="1800" b="0" i="1" dirty="0" err="1" smtClean="0">
                <a:solidFill>
                  <a:srgbClr val="000099"/>
                </a:solidFill>
                <a:latin typeface="Arial" charset="0"/>
                <a:ea typeface="ＭＳ Ｐゴシック" pitchFamily="34" charset="-128"/>
                <a:cs typeface="+mn-cs"/>
              </a:rPr>
              <a:t>to</a:t>
            </a:r>
            <a:r>
              <a:rPr lang="sv-SE" sz="1800" b="0" i="1" dirty="0" smtClean="0">
                <a:solidFill>
                  <a:srgbClr val="000099"/>
                </a:solidFill>
                <a:latin typeface="Arial" charset="0"/>
                <a:ea typeface="ＭＳ Ｐゴシック" pitchFamily="34" charset="-128"/>
                <a:cs typeface="+mn-cs"/>
              </a:rPr>
              <a:t> </a:t>
            </a:r>
            <a:r>
              <a:rPr lang="sv-SE" sz="1800" b="0" i="1" dirty="0" err="1" smtClean="0">
                <a:solidFill>
                  <a:srgbClr val="000099"/>
                </a:solidFill>
                <a:latin typeface="Arial" charset="0"/>
                <a:ea typeface="ＭＳ Ｐゴシック" pitchFamily="34" charset="-128"/>
                <a:cs typeface="+mn-cs"/>
              </a:rPr>
              <a:t>MoU</a:t>
            </a:r>
            <a:r>
              <a:rPr lang="sv-SE" sz="1800" b="0" i="1" dirty="0" smtClean="0">
                <a:solidFill>
                  <a:srgbClr val="000099"/>
                </a:solidFill>
                <a:latin typeface="Arial" charset="0"/>
                <a:ea typeface="ＭＳ Ｐゴシック" pitchFamily="34" charset="-128"/>
                <a:cs typeface="+mn-cs"/>
              </a:rPr>
              <a:t>)</a:t>
            </a:r>
            <a:endParaRPr lang="sv-SE" sz="1800" b="0" i="1" dirty="0">
              <a:solidFill>
                <a:srgbClr val="000099"/>
              </a:solidFill>
              <a:latin typeface="Arial" charset="0"/>
              <a:ea typeface="ＭＳ Ｐゴシック" pitchFamily="34" charset="-128"/>
              <a:cs typeface="+mn-cs"/>
            </a:endParaRPr>
          </a:p>
        </p:txBody>
      </p:sp>
      <p:sp>
        <p:nvSpPr>
          <p:cNvPr id="91143" name="Rectangle 25"/>
          <p:cNvSpPr>
            <a:spLocks noChangeArrowheads="1"/>
          </p:cNvSpPr>
          <p:nvPr/>
        </p:nvSpPr>
        <p:spPr bwMode="auto">
          <a:xfrm>
            <a:off x="0" y="3016250"/>
            <a:ext cx="9144000" cy="0"/>
          </a:xfrm>
          <a:prstGeom prst="rect">
            <a:avLst/>
          </a:prstGeom>
          <a:noFill/>
          <a:ln w="9525">
            <a:noFill/>
            <a:miter lim="800000"/>
            <a:headEnd/>
            <a:tailEnd/>
          </a:ln>
        </p:spPr>
        <p:txBody>
          <a:bodyPr wrap="none" anchor="ctr">
            <a:spAutoFit/>
          </a:bodyPr>
          <a:lstStyle/>
          <a:p>
            <a:pPr algn="ctr"/>
            <a:endParaRPr lang="en-US">
              <a:solidFill>
                <a:srgbClr val="CC9900"/>
              </a:solidFill>
              <a:ea typeface="ＭＳ Ｐゴシック" pitchFamily="34" charset="-128"/>
              <a:cs typeface="+mn-cs"/>
            </a:endParaRPr>
          </a:p>
        </p:txBody>
      </p:sp>
      <p:sp>
        <p:nvSpPr>
          <p:cNvPr id="91144" name="Rectangle 28"/>
          <p:cNvSpPr>
            <a:spLocks noChangeArrowheads="1"/>
          </p:cNvSpPr>
          <p:nvPr/>
        </p:nvSpPr>
        <p:spPr bwMode="auto">
          <a:xfrm>
            <a:off x="7578854" y="473502"/>
            <a:ext cx="1260346" cy="830997"/>
          </a:xfrm>
          <a:prstGeom prst="rect">
            <a:avLst/>
          </a:prstGeom>
          <a:noFill/>
          <a:ln w="9525">
            <a:noFill/>
            <a:miter lim="800000"/>
            <a:headEnd/>
            <a:tailEnd/>
          </a:ln>
        </p:spPr>
        <p:txBody>
          <a:bodyPr wrap="none" anchor="ctr">
            <a:spAutoFit/>
          </a:bodyPr>
          <a:lstStyle/>
          <a:p>
            <a:pPr algn="r" eaLnBrk="0" hangingPunct="0"/>
            <a:endParaRPr lang="en-GB" dirty="0">
              <a:solidFill>
                <a:srgbClr val="808080"/>
              </a:solidFill>
              <a:latin typeface="Calibri" pitchFamily="34" charset="0"/>
              <a:ea typeface="ＭＳ Ｐゴシック" pitchFamily="34" charset="-128"/>
              <a:cs typeface="+mn-cs"/>
            </a:endParaRPr>
          </a:p>
          <a:p>
            <a:pPr algn="r" eaLnBrk="0" hangingPunct="0"/>
            <a:r>
              <a:rPr lang="en-GB" dirty="0" smtClean="0">
                <a:solidFill>
                  <a:srgbClr val="808080"/>
                </a:solidFill>
                <a:latin typeface="Calibri" pitchFamily="34" charset="0"/>
                <a:ea typeface="ＭＳ Ｐゴシック" pitchFamily="34" charset="-128"/>
                <a:cs typeface="+mn-cs"/>
              </a:rPr>
              <a:t>April </a:t>
            </a:r>
            <a:r>
              <a:rPr lang="en-GB" dirty="0">
                <a:solidFill>
                  <a:srgbClr val="808080"/>
                </a:solidFill>
                <a:latin typeface="Calibri" pitchFamily="34" charset="0"/>
                <a:ea typeface="ＭＳ Ｐゴシック" pitchFamily="34" charset="-128"/>
                <a:cs typeface="+mn-cs"/>
              </a:rPr>
              <a:t>6</a:t>
            </a:r>
            <a:r>
              <a:rPr lang="en-GB" dirty="0" smtClean="0">
                <a:solidFill>
                  <a:srgbClr val="808080"/>
                </a:solidFill>
                <a:latin typeface="Calibri" pitchFamily="34" charset="0"/>
                <a:ea typeface="ＭＳ Ｐゴシック" pitchFamily="34" charset="-128"/>
                <a:cs typeface="+mn-cs"/>
              </a:rPr>
              <a:t>, 2011</a:t>
            </a:r>
            <a:endParaRPr lang="sv-SE" sz="800" dirty="0">
              <a:solidFill>
                <a:srgbClr val="CC9900"/>
              </a:solidFill>
              <a:ea typeface="ＭＳ Ｐゴシック" pitchFamily="34" charset="-128"/>
              <a:cs typeface="+mn-cs"/>
            </a:endParaRPr>
          </a:p>
          <a:p>
            <a:pPr algn="r" eaLnBrk="0" hangingPunct="0"/>
            <a:r>
              <a:rPr lang="en-GB" dirty="0">
                <a:solidFill>
                  <a:srgbClr val="808080"/>
                </a:solidFill>
                <a:latin typeface="Calibri" pitchFamily="34" charset="0"/>
                <a:ea typeface="ＭＳ Ｐゴシック" pitchFamily="34" charset="-128"/>
                <a:cs typeface="+mn-cs"/>
              </a:rPr>
              <a:t>Version </a:t>
            </a:r>
            <a:r>
              <a:rPr lang="en-GB" dirty="0" smtClean="0">
                <a:solidFill>
                  <a:srgbClr val="808080"/>
                </a:solidFill>
                <a:latin typeface="Calibri" pitchFamily="34" charset="0"/>
                <a:ea typeface="ＭＳ Ｐゴシック" pitchFamily="34" charset="-128"/>
                <a:cs typeface="+mn-cs"/>
              </a:rPr>
              <a:t>1.0</a:t>
            </a:r>
            <a:endParaRPr lang="en-GB" sz="2400" b="0" dirty="0">
              <a:solidFill>
                <a:srgbClr val="000000"/>
              </a:solidFill>
              <a:latin typeface="Times New Roman" pitchFamily="18" charset="0"/>
              <a:ea typeface="ＭＳ Ｐゴシック" pitchFamily="34" charset="-128"/>
              <a:cs typeface="+mn-cs"/>
            </a:endParaRPr>
          </a:p>
        </p:txBody>
      </p:sp>
      <p:pic>
        <p:nvPicPr>
          <p:cNvPr id="91145" name="Picture 29" descr="flags"/>
          <p:cNvPicPr>
            <a:picLocks noChangeAspect="1" noChangeArrowheads="1"/>
          </p:cNvPicPr>
          <p:nvPr/>
        </p:nvPicPr>
        <p:blipFill>
          <a:blip r:embed="rId3"/>
          <a:srcRect/>
          <a:stretch>
            <a:fillRect/>
          </a:stretch>
        </p:blipFill>
        <p:spPr bwMode="auto">
          <a:xfrm>
            <a:off x="1835150" y="4581525"/>
            <a:ext cx="5665788" cy="474663"/>
          </a:xfrm>
          <a:prstGeom prst="rect">
            <a:avLst/>
          </a:prstGeom>
          <a:noFill/>
          <a:ln w="9525">
            <a:noFill/>
            <a:miter lim="800000"/>
            <a:headEnd/>
            <a:tailEnd/>
          </a:ln>
        </p:spPr>
      </p:pic>
      <p:sp>
        <p:nvSpPr>
          <p:cNvPr id="91146" name="Rectangle 30"/>
          <p:cNvSpPr>
            <a:spLocks noChangeArrowheads="1"/>
          </p:cNvSpPr>
          <p:nvPr/>
        </p:nvSpPr>
        <p:spPr bwMode="auto">
          <a:xfrm>
            <a:off x="1547813" y="5300663"/>
            <a:ext cx="6369050" cy="495300"/>
          </a:xfrm>
          <a:prstGeom prst="rect">
            <a:avLst/>
          </a:prstGeom>
          <a:noFill/>
          <a:ln w="9525">
            <a:noFill/>
            <a:miter lim="800000"/>
            <a:headEnd/>
            <a:tailEnd/>
          </a:ln>
        </p:spPr>
        <p:txBody>
          <a:bodyPr/>
          <a:lstStyle/>
          <a:p>
            <a:pPr algn="ctr"/>
            <a:r>
              <a:rPr lang="sv-SE" sz="1400" b="0" dirty="0">
                <a:solidFill>
                  <a:srgbClr val="7F7F7F"/>
                </a:solidFill>
                <a:latin typeface="Times New Roman" pitchFamily="18" charset="0"/>
                <a:ea typeface="ＭＳ Ｐゴシック" pitchFamily="34" charset="-128"/>
                <a:cs typeface="+mn-cs"/>
              </a:rPr>
              <a:t>Palmér O, Skedsmo M, Gudmundsson M, Finnbogadóttir E.L.,  Barry T, Ursin H, </a:t>
            </a:r>
            <a:r>
              <a:rPr lang="sv-SE" sz="1400" b="0" dirty="0" err="1">
                <a:solidFill>
                  <a:srgbClr val="7F7F7F"/>
                </a:solidFill>
                <a:latin typeface="Times New Roman" pitchFamily="18" charset="0"/>
                <a:ea typeface="ＭＳ Ｐゴシック" pitchFamily="34" charset="-128"/>
                <a:cs typeface="+mn-cs"/>
              </a:rPr>
              <a:t>Thaulow</a:t>
            </a:r>
            <a:r>
              <a:rPr lang="sv-SE" sz="1400" b="0" dirty="0">
                <a:solidFill>
                  <a:srgbClr val="7F7F7F"/>
                </a:solidFill>
                <a:latin typeface="Times New Roman" pitchFamily="18" charset="0"/>
                <a:ea typeface="ＭＳ Ｐゴシック" pitchFamily="34" charset="-128"/>
                <a:cs typeface="+mn-cs"/>
              </a:rPr>
              <a:t> I., </a:t>
            </a:r>
            <a:r>
              <a:rPr lang="sv-SE" sz="1400" b="0" dirty="0" err="1">
                <a:solidFill>
                  <a:srgbClr val="7F7F7F"/>
                </a:solidFill>
                <a:latin typeface="Times New Roman" pitchFamily="18" charset="0"/>
                <a:ea typeface="ＭＳ Ｐゴシック" pitchFamily="34" charset="-128"/>
                <a:cs typeface="+mn-cs"/>
              </a:rPr>
              <a:t>Obinyakov</a:t>
            </a:r>
            <a:r>
              <a:rPr lang="sv-SE" sz="1400" b="0" dirty="0">
                <a:solidFill>
                  <a:srgbClr val="7F7F7F"/>
                </a:solidFill>
                <a:latin typeface="Times New Roman" pitchFamily="18" charset="0"/>
                <a:ea typeface="ＭＳ Ｐゴシック" pitchFamily="34" charset="-128"/>
                <a:cs typeface="+mn-cs"/>
              </a:rPr>
              <a:t> V, </a:t>
            </a:r>
            <a:r>
              <a:rPr lang="sv-SE" sz="1400" b="0" dirty="0" err="1">
                <a:solidFill>
                  <a:srgbClr val="7F7F7F"/>
                </a:solidFill>
                <a:latin typeface="Times New Roman" pitchFamily="18" charset="0"/>
                <a:ea typeface="ＭＳ Ｐゴシック" pitchFamily="34" charset="-128"/>
                <a:cs typeface="+mn-cs"/>
              </a:rPr>
              <a:t>Nebert</a:t>
            </a:r>
            <a:r>
              <a:rPr lang="sv-SE" sz="1400" b="0" dirty="0">
                <a:solidFill>
                  <a:srgbClr val="7F7F7F"/>
                </a:solidFill>
                <a:latin typeface="Times New Roman" pitchFamily="18" charset="0"/>
                <a:ea typeface="ＭＳ Ｐゴシック" pitchFamily="34" charset="-128"/>
                <a:cs typeface="+mn-cs"/>
              </a:rPr>
              <a:t> D, O</a:t>
            </a:r>
            <a:r>
              <a:rPr lang="ja-JP" altLang="sv-SE" sz="1400" b="0" dirty="0">
                <a:solidFill>
                  <a:srgbClr val="7F7F7F"/>
                </a:solidFill>
                <a:latin typeface="Times New Roman" pitchFamily="18" charset="0"/>
                <a:ea typeface="ＭＳ Ｐゴシック" pitchFamily="34" charset="-128"/>
                <a:cs typeface="+mn-cs"/>
              </a:rPr>
              <a:t>’</a:t>
            </a:r>
            <a:r>
              <a:rPr lang="sv-SE" altLang="ja-JP" sz="1400" b="0" dirty="0">
                <a:solidFill>
                  <a:srgbClr val="7F7F7F"/>
                </a:solidFill>
                <a:latin typeface="Times New Roman" pitchFamily="18" charset="0"/>
                <a:ea typeface="ＭＳ Ｐゴシック" pitchFamily="34" charset="-128"/>
                <a:cs typeface="+mn-cs"/>
              </a:rPr>
              <a:t>Brien D, Hartmann J.P.W.</a:t>
            </a:r>
          </a:p>
          <a:p>
            <a:endParaRPr lang="sv-SE" sz="1000" b="0" dirty="0">
              <a:solidFill>
                <a:srgbClr val="CC9900"/>
              </a:solidFill>
              <a:latin typeface="Times New Roman" pitchFamily="18" charset="0"/>
              <a:ea typeface="ＭＳ Ｐゴシック" pitchFamily="34" charset="-128"/>
              <a:cs typeface="+mn-cs"/>
            </a:endParaRPr>
          </a:p>
          <a:p>
            <a:endParaRPr lang="sv-SE" sz="1000" b="0" dirty="0">
              <a:solidFill>
                <a:srgbClr val="CC9900"/>
              </a:solidFill>
              <a:latin typeface="Times New Roman" pitchFamily="18" charset="0"/>
              <a:ea typeface="ＭＳ Ｐゴシック" pitchFamily="34" charset="-128"/>
              <a:cs typeface="+mn-cs"/>
            </a:endParaRPr>
          </a:p>
          <a:p>
            <a:endParaRPr lang="sv-SE" sz="1000" b="0" dirty="0">
              <a:solidFill>
                <a:srgbClr val="CC9900"/>
              </a:solidFill>
              <a:latin typeface="Times New Roman" pitchFamily="18" charset="0"/>
              <a:ea typeface="ＭＳ Ｐゴシック" pitchFamily="34" charset="-128"/>
              <a:cs typeface="+mn-cs"/>
            </a:endParaRPr>
          </a:p>
          <a:p>
            <a:pPr algn="ctr"/>
            <a:r>
              <a:rPr lang="sv-SE" dirty="0" smtClean="0">
                <a:solidFill>
                  <a:srgbClr val="CC9900"/>
                </a:solidFill>
                <a:ea typeface="ＭＳ Ｐゴシック" pitchFamily="34" charset="-128"/>
                <a:cs typeface="+mn-cs"/>
              </a:rPr>
              <a:t> </a:t>
            </a:r>
            <a:endParaRPr lang="sv-SE" dirty="0">
              <a:solidFill>
                <a:srgbClr val="CC9900"/>
              </a:solidFill>
              <a:ea typeface="ＭＳ Ｐゴシック" pitchFamily="34" charset="-128"/>
              <a:cs typeface="+mn-cs"/>
            </a:endParaRPr>
          </a:p>
        </p:txBody>
      </p:sp>
    </p:spTree>
    <p:extLst>
      <p:ext uri="{BB962C8B-B14F-4D97-AF65-F5344CB8AC3E}">
        <p14:creationId xmlns:p14="http://schemas.microsoft.com/office/powerpoint/2010/main" xmlns="" val="1770853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10</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10</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10</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10</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10</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normAutofit fontScale="90000"/>
          </a:bodyPr>
          <a:lstStyle/>
          <a:p>
            <a:pPr>
              <a:defRPr/>
            </a:pPr>
            <a:r>
              <a:rPr lang="is-IS" sz="3800" b="1" dirty="0" smtClean="0">
                <a:solidFill>
                  <a:srgbClr val="000099"/>
                </a:solidFill>
                <a:effectLst>
                  <a:outerShdw blurRad="38100" dist="38100" dir="2700000" algn="tl">
                    <a:srgbClr val="C0C0C0"/>
                  </a:outerShdw>
                </a:effectLst>
                <a:latin typeface="Arial" charset="0"/>
              </a:rPr>
              <a:t>Proposed 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10</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827585" y="980729"/>
            <a:ext cx="6792416" cy="5137496"/>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AWG</a:t>
            </a:r>
          </a:p>
          <a:p>
            <a:pPr algn="ctr">
              <a:defRPr/>
            </a:pPr>
            <a:r>
              <a:rPr lang="en-US" sz="1000" dirty="0">
                <a:solidFill>
                  <a:srgbClr val="000000"/>
                </a:solidFill>
                <a:latin typeface="Arial" charset="0"/>
                <a:ea typeface="ÇlÇr ñæí©"/>
                <a:cs typeface="ÇlÇr ñæí©"/>
              </a:rPr>
              <a:t>Administrative</a:t>
            </a:r>
          </a:p>
          <a:p>
            <a:pPr algn="ctr">
              <a:defRPr/>
            </a:pPr>
            <a:r>
              <a:rPr lang="en-US" sz="1000" dirty="0">
                <a:solidFill>
                  <a:srgbClr val="000000"/>
                </a:solidFill>
                <a:latin typeface="Arial" charset="0"/>
                <a:ea typeface="ÇlÇr ñæí©"/>
                <a:cs typeface="ÇlÇr ñæí©"/>
              </a:rPr>
              <a:t>Working Group</a:t>
            </a:r>
          </a:p>
          <a:p>
            <a:pPr algn="ctr">
              <a:defRPr/>
            </a:pPr>
            <a:r>
              <a:rPr lang="en-US" sz="900" b="0" dirty="0">
                <a:solidFill>
                  <a:srgbClr val="000000"/>
                </a:solidFill>
                <a:latin typeface="Arial" charset="0"/>
                <a:ea typeface="ÇlÇr ñæí©"/>
                <a:cs typeface="ÇlÇr ñæí©"/>
              </a:rPr>
              <a:t>(Data Access Terms)</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chemeClr val="tx1"/>
              </a:solidFill>
              <a:latin typeface="Arial" charset="0"/>
              <a:ea typeface="ＭＳ Ｐゴシック"/>
              <a:cs typeface="ＭＳ Ｐゴシック"/>
            </a:endParaRPr>
          </a:p>
          <a:p>
            <a:pPr>
              <a:defRPr/>
            </a:pPr>
            <a:r>
              <a:rPr lang="en-US" sz="100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2483768" y="2492896"/>
            <a:ext cx="0" cy="1368152"/>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a:solidFill>
                  <a:schemeClr val="tx1"/>
                </a:solidFill>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a:solidFill>
                  <a:schemeClr val="tx1"/>
                </a:solidFill>
                <a:latin typeface="Arial" charset="0"/>
                <a:ea typeface="ÇlÇr ñæí©"/>
                <a:cs typeface="ÇlÇr ñæí©"/>
              </a:rPr>
              <a:t>Reference group:</a:t>
            </a:r>
          </a:p>
          <a:p>
            <a:pPr algn="ctr">
              <a:defRPr/>
            </a:pPr>
            <a:r>
              <a:rPr lang="en-US" sz="1200">
                <a:solidFill>
                  <a:schemeClr val="tx1"/>
                </a:solidFill>
                <a:latin typeface="Arial" charset="0"/>
                <a:ea typeface="ÇlÇr ñæí©"/>
                <a:cs typeface="ÇlÇr ñæí©"/>
              </a:rPr>
              <a:t>Arctic council Liaison</a:t>
            </a:r>
          </a:p>
          <a:p>
            <a:pPr algn="ctr">
              <a:defRPr/>
            </a:pPr>
            <a:r>
              <a:rPr lang="en-US" sz="900" b="0">
                <a:solidFill>
                  <a:schemeClr val="tx1"/>
                </a:solidFill>
                <a:latin typeface="Arial" charset="0"/>
                <a:ea typeface="ÇlÇr ñæí©"/>
                <a:cs typeface="ÇlÇr ñæí©"/>
              </a:rPr>
              <a:t>CAFF WG</a:t>
            </a:r>
            <a:endParaRPr lang="en-GB" sz="900" b="0">
              <a:solidFill>
                <a:schemeClr val="tx1"/>
              </a:solidFill>
              <a:latin typeface="Arial" charset="0"/>
              <a:ea typeface="ÇlÇr ñæí©"/>
              <a:cs typeface="ÇlÇr ñæí©"/>
            </a:endParaRPr>
          </a:p>
          <a:p>
            <a:pPr algn="ctr">
              <a:defRPr/>
            </a:pPr>
            <a:endParaRPr lang="en-GB" sz="900" b="0">
              <a:solidFill>
                <a:srgbClr val="0000FF"/>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The Board </a:t>
            </a:r>
          </a:p>
          <a:p>
            <a:pPr algn="ctr">
              <a:defRPr/>
            </a:pPr>
            <a:r>
              <a:rPr lang="en-US" sz="1400" b="0" dirty="0">
                <a:solidFill>
                  <a:schemeClr val="tx1"/>
                </a:solidFill>
                <a:latin typeface="Arial" charset="0"/>
                <a:ea typeface="ＭＳ Ｐゴシック"/>
                <a:cs typeface="ＭＳ Ｐゴシック"/>
              </a:rPr>
              <a:t>Project Owners</a:t>
            </a: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a:t>
            </a:r>
            <a:r>
              <a:rPr lang="en-US" altLang="en-US" sz="900" b="0" dirty="0">
                <a:solidFill>
                  <a:srgbClr val="000000"/>
                </a:solidFill>
                <a:latin typeface="Arial" charset="0"/>
                <a:ea typeface="ÇlÇr ñæí©"/>
                <a:cs typeface="ÇlÇr ñæí©"/>
              </a:rPr>
              <a:t>’</a:t>
            </a:r>
            <a:r>
              <a:rPr lang="en-US" sz="900" b="0" dirty="0">
                <a:solidFill>
                  <a:srgbClr val="000000"/>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AutoShape 18"/>
          <p:cNvSpPr>
            <a:spLocks noChangeArrowheads="1"/>
          </p:cNvSpPr>
          <p:nvPr/>
        </p:nvSpPr>
        <p:spPr bwMode="auto">
          <a:xfrm>
            <a:off x="899592" y="2492896"/>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smtClean="0">
                <a:solidFill>
                  <a:srgbClr val="000000"/>
                </a:solidFill>
                <a:latin typeface="Arial" charset="0"/>
                <a:ea typeface="ÇlÇr ñæí©"/>
                <a:cs typeface="ÇlÇr ñæí©"/>
              </a:rPr>
              <a:t>PMG/Project Manager</a:t>
            </a:r>
            <a:endParaRPr lang="en-US" sz="1400" b="0" dirty="0">
              <a:solidFill>
                <a:schemeClr val="tx1"/>
              </a:solidFill>
              <a:latin typeface="Arial" charset="0"/>
              <a:ea typeface="ＭＳ Ｐゴシック"/>
              <a:cs typeface="ＭＳ Ｐゴシック"/>
            </a:endParaRPr>
          </a:p>
          <a:p>
            <a:pPr algn="ctr">
              <a:defRPr/>
            </a:pPr>
            <a:endParaRPr lang="en-US" sz="900" b="0" dirty="0">
              <a:solidFill>
                <a:srgbClr val="000000"/>
              </a:solidFill>
              <a:latin typeface="Arial" charset="0"/>
              <a:ea typeface="ÇlÇr ñæí©"/>
              <a:cs typeface="ÇlÇr ñæí©"/>
            </a:endParaRPr>
          </a:p>
        </p:txBody>
      </p:sp>
      <p:cxnSp>
        <p:nvCxnSpPr>
          <p:cNvPr id="37" name="AutoShape 24"/>
          <p:cNvCxnSpPr>
            <a:cxnSpLocks noChangeShapeType="1"/>
            <a:stCxn id="36" idx="3"/>
          </p:cNvCxnSpPr>
          <p:nvPr/>
        </p:nvCxnSpPr>
        <p:spPr bwMode="auto">
          <a:xfrm>
            <a:off x="2399781" y="3087079"/>
            <a:ext cx="228003" cy="285"/>
          </a:xfrm>
          <a:prstGeom prst="bentConnector3">
            <a:avLst>
              <a:gd name="adj1" fmla="val 50000"/>
            </a:avLst>
          </a:prstGeom>
          <a:noFill/>
          <a:ln w="19050">
            <a:solidFill>
              <a:srgbClr val="000000"/>
            </a:solidFill>
            <a:miter lim="800000"/>
            <a:headEnd/>
            <a:tailEnd/>
          </a:ln>
          <a:effectLst>
            <a:outerShdw dist="38100" dir="5400000" algn="t" rotWithShape="0">
              <a:srgbClr val="000000">
                <a:alpha val="39998"/>
              </a:srgbClr>
            </a:outerShdw>
          </a:effectLst>
        </p:spPr>
      </p:cxnSp>
      <p:sp>
        <p:nvSpPr>
          <p:cNvPr id="44" name="Line 14"/>
          <p:cNvSpPr>
            <a:spLocks noChangeShapeType="1"/>
          </p:cNvSpPr>
          <p:nvPr/>
        </p:nvSpPr>
        <p:spPr bwMode="auto">
          <a:xfrm>
            <a:off x="5588000" y="1277938"/>
            <a:ext cx="0" cy="3887787"/>
          </a:xfrm>
          <a:prstGeom prst="line">
            <a:avLst/>
          </a:prstGeom>
          <a:noFill/>
          <a:ln w="9525">
            <a:solidFill>
              <a:srgbClr val="C00000"/>
            </a:solidFill>
            <a:prstDash val="dash"/>
            <a:round/>
            <a:headEnd/>
            <a:tailEnd/>
          </a:ln>
        </p:spPr>
        <p:txBody>
          <a:bodyPr/>
          <a:lstStyle/>
          <a:p>
            <a:endParaRPr lang="nb-NO"/>
          </a:p>
        </p:txBody>
      </p:sp>
      <p:pic>
        <p:nvPicPr>
          <p:cNvPr id="45" name="Bilde 44" descr="two hats.jpg"/>
          <p:cNvPicPr>
            <a:picLocks noChangeAspect="1"/>
          </p:cNvPicPr>
          <p:nvPr/>
        </p:nvPicPr>
        <p:blipFill>
          <a:blip r:embed="rId3" cstate="print"/>
          <a:stretch>
            <a:fillRect/>
          </a:stretch>
        </p:blipFill>
        <p:spPr>
          <a:xfrm>
            <a:off x="2051720" y="2348880"/>
            <a:ext cx="871777" cy="1152128"/>
          </a:xfrm>
          <a:prstGeom prst="rect">
            <a:avLst/>
          </a:prstGeom>
        </p:spPr>
      </p:pic>
      <p:pic>
        <p:nvPicPr>
          <p:cNvPr id="46" name="Bilde 45" descr="bag_of_money.png"/>
          <p:cNvPicPr>
            <a:picLocks noChangeAspect="1"/>
          </p:cNvPicPr>
          <p:nvPr/>
        </p:nvPicPr>
        <p:blipFill>
          <a:blip r:embed="rId4" cstate="print"/>
          <a:stretch>
            <a:fillRect/>
          </a:stretch>
        </p:blipFill>
        <p:spPr>
          <a:xfrm>
            <a:off x="971600" y="2996952"/>
            <a:ext cx="1033258" cy="1322833"/>
          </a:xfrm>
          <a:prstGeom prst="rect">
            <a:avLst/>
          </a:prstGeom>
        </p:spPr>
      </p:pic>
      <p:sp>
        <p:nvSpPr>
          <p:cNvPr id="40"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30609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1"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B925458D-3AB5-4FB2-8617-5550ABEF670A}" type="slidenum">
              <a:rPr lang="sv-SE" sz="1200" b="0">
                <a:solidFill>
                  <a:srgbClr val="000000"/>
                </a:solidFill>
                <a:ea typeface="ＭＳ Ｐゴシック" pitchFamily="34" charset="-128"/>
                <a:cs typeface="+mn-cs"/>
              </a:rPr>
              <a:pPr algn="r">
                <a:defRPr/>
              </a:pPr>
              <a:t>11</a:t>
            </a:fld>
            <a:endParaRPr lang="sv-SE" sz="1200" b="0">
              <a:solidFill>
                <a:srgbClr val="000000"/>
              </a:solidFill>
              <a:ea typeface="ＭＳ Ｐゴシック" pitchFamily="34" charset="-128"/>
              <a:cs typeface="+mn-cs"/>
            </a:endParaRPr>
          </a:p>
        </p:txBody>
      </p:sp>
      <p:sp>
        <p:nvSpPr>
          <p:cNvPr id="471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4"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ADAA7629-ADE8-402C-BE7F-EC103952F105}" type="slidenum">
              <a:rPr lang="sv-SE" sz="1200" b="0">
                <a:solidFill>
                  <a:srgbClr val="000000"/>
                </a:solidFill>
                <a:ea typeface="ＭＳ Ｐゴシック" pitchFamily="34" charset="-128"/>
                <a:cs typeface="+mn-cs"/>
              </a:rPr>
              <a:pPr algn="r">
                <a:defRPr/>
              </a:pPr>
              <a:t>11</a:t>
            </a:fld>
            <a:endParaRPr lang="sv-SE" sz="1200" b="0">
              <a:solidFill>
                <a:srgbClr val="000000"/>
              </a:solidFill>
              <a:ea typeface="ＭＳ Ｐゴシック" pitchFamily="34" charset="-128"/>
              <a:cs typeface="+mn-cs"/>
            </a:endParaRPr>
          </a:p>
        </p:txBody>
      </p:sp>
      <p:sp>
        <p:nvSpPr>
          <p:cNvPr id="471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2"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51CFA96-5336-40BE-AACD-A848A36F0CE2}" type="slidenum">
              <a:rPr lang="sv-SE" sz="1200" b="0">
                <a:solidFill>
                  <a:srgbClr val="000000"/>
                </a:solidFill>
                <a:ea typeface="ＭＳ Ｐゴシック" pitchFamily="34" charset="-128"/>
                <a:cs typeface="+mn-cs"/>
              </a:rPr>
              <a:pPr algn="r">
                <a:defRPr/>
              </a:pPr>
              <a:t>11</a:t>
            </a:fld>
            <a:endParaRPr lang="sv-SE" sz="1200" b="0">
              <a:solidFill>
                <a:srgbClr val="000000"/>
              </a:solidFill>
              <a:ea typeface="ＭＳ Ｐゴシック" pitchFamily="34" charset="-128"/>
              <a:cs typeface="+mn-cs"/>
            </a:endParaRPr>
          </a:p>
        </p:txBody>
      </p:sp>
      <p:sp>
        <p:nvSpPr>
          <p:cNvPr id="471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3"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49332C7F-76EC-4967-9041-CC9B5A8214FC}" type="slidenum">
              <a:rPr lang="sv-SE" sz="1200" b="0">
                <a:solidFill>
                  <a:srgbClr val="000000"/>
                </a:solidFill>
                <a:ea typeface="ＭＳ Ｐゴシック" pitchFamily="34" charset="-128"/>
                <a:cs typeface="+mn-cs"/>
              </a:rPr>
              <a:pPr algn="r">
                <a:defRPr/>
              </a:pPr>
              <a:t>11</a:t>
            </a:fld>
            <a:endParaRPr lang="sv-SE" sz="1200" b="0">
              <a:solidFill>
                <a:srgbClr val="000000"/>
              </a:solidFill>
              <a:ea typeface="ＭＳ Ｐゴシック" pitchFamily="34" charset="-128"/>
              <a:cs typeface="+mn-cs"/>
            </a:endParaRPr>
          </a:p>
        </p:txBody>
      </p:sp>
      <p:sp>
        <p:nvSpPr>
          <p:cNvPr id="471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F81537E-C651-49D4-BA94-8921027B50C4}" type="slidenum">
              <a:rPr lang="sv-SE" sz="1200" b="0">
                <a:solidFill>
                  <a:srgbClr val="000000"/>
                </a:solidFill>
                <a:ea typeface="ＭＳ Ｐゴシック" pitchFamily="34" charset="-128"/>
                <a:cs typeface="+mn-cs"/>
              </a:rPr>
              <a:pPr algn="r">
                <a:defRPr/>
              </a:pPr>
              <a:t>11</a:t>
            </a:fld>
            <a:endParaRPr lang="sv-SE" sz="1200" b="0">
              <a:solidFill>
                <a:srgbClr val="000000"/>
              </a:solidFill>
              <a:ea typeface="ＭＳ Ｐゴシック" pitchFamily="34" charset="-128"/>
              <a:cs typeface="+mn-cs"/>
            </a:endParaRP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ea typeface="ＭＳ Ｐゴシック" pitchFamily="34" charset="-128"/>
                <a:cs typeface="+mn-cs"/>
              </a:rPr>
              <a:t>www.arctic-sdi.org</a:t>
            </a:r>
          </a:p>
        </p:txBody>
      </p:sp>
      <p:sp>
        <p:nvSpPr>
          <p:cNvPr id="471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E564FB5-B481-4787-AB3E-E825780CD364}" type="slidenum">
              <a:rPr lang="sv-SE" sz="1200" b="0">
                <a:solidFill>
                  <a:srgbClr val="000000"/>
                </a:solidFill>
                <a:ea typeface="ＭＳ Ｐゴシック" pitchFamily="34" charset="-128"/>
                <a:cs typeface="+mn-cs"/>
              </a:rPr>
              <a:pPr algn="r"/>
              <a:t>11</a:t>
            </a:fld>
            <a:endParaRPr lang="sv-SE" sz="1200" b="0">
              <a:solidFill>
                <a:srgbClr val="000000"/>
              </a:solidFill>
              <a:ea typeface="ＭＳ Ｐゴシック" pitchFamily="34" charset="-128"/>
              <a:cs typeface="+mn-cs"/>
            </a:endParaRPr>
          </a:p>
        </p:txBody>
      </p:sp>
      <p:cxnSp>
        <p:nvCxnSpPr>
          <p:cNvPr id="471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471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solidFill>
                <a:srgbClr val="CC9900"/>
              </a:solidFill>
              <a:ea typeface="ＭＳ Ｐゴシック" pitchFamily="34" charset="-128"/>
              <a:cs typeface="+mn-cs"/>
            </a:endParaRPr>
          </a:p>
        </p:txBody>
      </p:sp>
      <p:sp>
        <p:nvSpPr>
          <p:cNvPr id="47121" name="Rectangle 11"/>
          <p:cNvSpPr>
            <a:spLocks noChangeArrowheads="1"/>
          </p:cNvSpPr>
          <p:nvPr/>
        </p:nvSpPr>
        <p:spPr bwMode="auto">
          <a:xfrm>
            <a:off x="1173162" y="1021559"/>
            <a:ext cx="7647310"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solidFill>
                <a:srgbClr val="CC9900"/>
              </a:solidFill>
              <a:ea typeface="ＭＳ Ｐゴシック" pitchFamily="34" charset="-128"/>
              <a:cs typeface="+mn-cs"/>
            </a:endParaRPr>
          </a:p>
        </p:txBody>
      </p:sp>
      <p:sp>
        <p:nvSpPr>
          <p:cNvPr id="30" name="AutoShape 26"/>
          <p:cNvSpPr>
            <a:spLocks noChangeArrowheads="1"/>
          </p:cNvSpPr>
          <p:nvPr/>
        </p:nvSpPr>
        <p:spPr bwMode="auto">
          <a:xfrm>
            <a:off x="3838576" y="4835525"/>
            <a:ext cx="1503362" cy="862012"/>
          </a:xfrm>
          <a:prstGeom prst="flowChartAlternateProcess">
            <a:avLst/>
          </a:prstGeom>
          <a:solidFill>
            <a:schemeClr val="bg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tx1"/>
                </a:solidFill>
                <a:latin typeface="Arial" charset="0"/>
                <a:ea typeface="ÇlÇr ñæí©"/>
                <a:cs typeface="ÇlÇr ñæí©"/>
              </a:rPr>
              <a:t>AWG</a:t>
            </a:r>
          </a:p>
          <a:p>
            <a:pPr algn="ctr">
              <a:defRPr/>
            </a:pPr>
            <a:r>
              <a:rPr lang="en-US" sz="1000" dirty="0">
                <a:solidFill>
                  <a:schemeClr val="tx1"/>
                </a:solidFill>
                <a:latin typeface="Arial" charset="0"/>
                <a:ea typeface="ÇlÇr ñæí©"/>
                <a:cs typeface="ÇlÇr ñæí©"/>
              </a:rPr>
              <a:t>Administrative</a:t>
            </a:r>
          </a:p>
          <a:p>
            <a:pPr algn="ctr">
              <a:defRPr/>
            </a:pPr>
            <a:r>
              <a:rPr lang="en-US" sz="1000" dirty="0">
                <a:solidFill>
                  <a:schemeClr val="tx1"/>
                </a:solidFill>
                <a:latin typeface="Arial" charset="0"/>
                <a:ea typeface="ÇlÇr ñæí©"/>
                <a:cs typeface="ÇlÇr ñæí©"/>
              </a:rPr>
              <a:t>Working Group</a:t>
            </a:r>
          </a:p>
          <a:p>
            <a:pPr algn="ctr">
              <a:defRPr/>
            </a:pPr>
            <a:r>
              <a:rPr lang="en-US" sz="900" b="0" dirty="0">
                <a:solidFill>
                  <a:schemeClr val="tx1"/>
                </a:solidFill>
                <a:latin typeface="Arial" charset="0"/>
                <a:ea typeface="ÇlÇr ñæí©"/>
                <a:cs typeface="ÇlÇr ñæí©"/>
              </a:rPr>
              <a:t>(Data Access Terms)</a:t>
            </a:r>
            <a:endParaRPr lang="en-GB" sz="900" b="0" dirty="0">
              <a:solidFill>
                <a:schemeClr val="tx1"/>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2">
                    <a:lumMod val="60000"/>
                    <a:lumOff val="40000"/>
                  </a:schemeClr>
                </a:solidFill>
                <a:latin typeface="Arial" charset="0"/>
                <a:ea typeface="ÇlÇr ñæí©"/>
                <a:cs typeface="ÇlÇr ñæí©"/>
              </a:rPr>
              <a:t>Advisory Group</a:t>
            </a:r>
          </a:p>
          <a:p>
            <a:pPr algn="ctr">
              <a:defRPr/>
            </a:pPr>
            <a:r>
              <a:rPr lang="en-GB" sz="900" b="0" dirty="0">
                <a:solidFill>
                  <a:schemeClr val="bg2">
                    <a:lumMod val="60000"/>
                    <a:lumOff val="40000"/>
                  </a:schemeClr>
                </a:solidFill>
                <a:latin typeface="Arial" charset="0"/>
                <a:ea typeface="ÇlÇr ñæí©"/>
                <a:cs typeface="ÇlÇr ñæí©"/>
              </a:rPr>
              <a:t>(acknowledged professionals)</a:t>
            </a:r>
          </a:p>
          <a:p>
            <a:pPr>
              <a:defRPr/>
            </a:pPr>
            <a:endParaRPr lang="en-US" sz="1000" dirty="0">
              <a:solidFill>
                <a:schemeClr val="bg2">
                  <a:lumMod val="60000"/>
                  <a:lumOff val="40000"/>
                </a:schemeClr>
              </a:solidFill>
              <a:latin typeface="Arial" charset="0"/>
              <a:ea typeface="ＭＳ Ｐゴシック" pitchFamily="34" charset="-128"/>
              <a:cs typeface="+mn-cs"/>
            </a:endParaRPr>
          </a:p>
          <a:p>
            <a:pPr>
              <a:defRPr/>
            </a:pPr>
            <a:r>
              <a:rPr lang="en-US" sz="1000" dirty="0">
                <a:solidFill>
                  <a:schemeClr val="bg2">
                    <a:lumMod val="60000"/>
                    <a:lumOff val="40000"/>
                  </a:schemeClr>
                </a:solidFill>
                <a:latin typeface="Arial" charset="0"/>
                <a:ea typeface="ＭＳ Ｐゴシック" pitchFamily="34" charset="-128"/>
                <a:cs typeface="+mn-cs"/>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TWG</a:t>
            </a:r>
          </a:p>
          <a:p>
            <a:pPr algn="ctr">
              <a:defRPr/>
            </a:pPr>
            <a:endParaRPr lang="en-US" sz="1400" dirty="0">
              <a:solidFill>
                <a:schemeClr val="bg2">
                  <a:lumMod val="60000"/>
                  <a:lumOff val="40000"/>
                </a:schemeClr>
              </a:solidFill>
              <a:latin typeface="Arial" charset="0"/>
              <a:ea typeface="ÇlÇr ñæí©"/>
              <a:cs typeface="ÇlÇr ñæí©"/>
            </a:endParaRPr>
          </a:p>
          <a:p>
            <a:pPr algn="ctr">
              <a:defRPr/>
            </a:pPr>
            <a:r>
              <a:rPr lang="en-US" sz="1000" dirty="0">
                <a:solidFill>
                  <a:schemeClr val="bg2">
                    <a:lumMod val="60000"/>
                    <a:lumOff val="40000"/>
                  </a:schemeClr>
                </a:solidFill>
                <a:latin typeface="Arial" charset="0"/>
                <a:ea typeface="ÇlÇr ñæí©"/>
                <a:cs typeface="ÇlÇr ñæí©"/>
              </a:rPr>
              <a:t>Technical</a:t>
            </a:r>
          </a:p>
          <a:p>
            <a:pPr algn="ctr">
              <a:defRPr/>
            </a:pPr>
            <a:r>
              <a:rPr lang="en-US" sz="1000" dirty="0">
                <a:solidFill>
                  <a:schemeClr val="bg2">
                    <a:lumMod val="60000"/>
                    <a:lumOff val="40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471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36"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1037"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039"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9"/>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Decision making bodies</a:t>
            </a:r>
            <a:endParaRPr lang="en-US" b="0" dirty="0">
              <a:solidFill>
                <a:srgbClr val="000000"/>
              </a:solidFill>
              <a:effectLst>
                <a:outerShdw blurRad="38100" dist="38100" dir="2700000" algn="tl">
                  <a:srgbClr val="000000">
                    <a:alpha val="43137"/>
                  </a:srgbClr>
                </a:outerShdw>
              </a:effectLst>
              <a:cs typeface="+mn-cs"/>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Executive bodies</a:t>
            </a:r>
            <a:endParaRPr lang="en-US" b="0" dirty="0">
              <a:solidFill>
                <a:srgbClr val="000000"/>
              </a:solidFill>
              <a:effectLst>
                <a:outerShdw blurRad="38100" dist="38100" dir="2700000" algn="tl">
                  <a:srgbClr val="000000">
                    <a:alpha val="43137"/>
                  </a:srgbClr>
                </a:outerShdw>
              </a:effectLst>
              <a:cs typeface="+mn-cs"/>
            </a:endParaRPr>
          </a:p>
        </p:txBody>
      </p:sp>
      <p:sp>
        <p:nvSpPr>
          <p:cNvPr id="471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46"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9"/>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134"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Steering Committee</a:t>
            </a:r>
          </a:p>
          <a:p>
            <a:pPr algn="ctr">
              <a:defRPr/>
            </a:pPr>
            <a:r>
              <a:rPr lang="en-US" sz="1400" b="0" dirty="0">
                <a:solidFill>
                  <a:schemeClr val="bg2">
                    <a:lumMod val="60000"/>
                    <a:lumOff val="40000"/>
                  </a:schemeClr>
                </a:solidFill>
                <a:latin typeface="Arial" charset="0"/>
                <a:ea typeface="ＭＳ Ｐゴシック" pitchFamily="34" charset="-128"/>
                <a:cs typeface="+mn-cs"/>
              </a:rPr>
              <a:t>Inkl. </a:t>
            </a:r>
            <a:r>
              <a:rPr lang="en-US" sz="1400" dirty="0">
                <a:solidFill>
                  <a:schemeClr val="bg2">
                    <a:lumMod val="60000"/>
                    <a:lumOff val="40000"/>
                  </a:schemeClr>
                </a:solidFill>
                <a:latin typeface="Arial" charset="0"/>
                <a:ea typeface="ＭＳ Ｐゴシック" pitchFamily="34" charset="-128"/>
                <a:cs typeface="+mn-cs"/>
              </a:rPr>
              <a:t>PMG</a:t>
            </a:r>
          </a:p>
          <a:p>
            <a:pPr algn="ctr">
              <a:defRPr/>
            </a:pPr>
            <a:endParaRPr lang="en-US" sz="900" b="0" dirty="0">
              <a:solidFill>
                <a:schemeClr val="bg2">
                  <a:lumMod val="60000"/>
                  <a:lumOff val="40000"/>
                </a:schemeClr>
              </a:solidFill>
              <a:latin typeface="Arial" charset="0"/>
              <a:ea typeface="ÇlÇr ñæí©"/>
              <a:cs typeface="ÇlÇr ñæí©"/>
            </a:endParaRPr>
          </a:p>
          <a:p>
            <a:pPr algn="ctr">
              <a:defRPr/>
            </a:pPr>
            <a:r>
              <a:rPr lang="en-US" sz="900" b="0" dirty="0">
                <a:solidFill>
                  <a:schemeClr val="bg2">
                    <a:lumMod val="60000"/>
                    <a:lumOff val="40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1200" dirty="0">
                <a:solidFill>
                  <a:schemeClr val="bg2">
                    <a:lumMod val="60000"/>
                    <a:lumOff val="40000"/>
                  </a:schemeClr>
                </a:solidFill>
                <a:latin typeface="Arial" charset="0"/>
                <a:ea typeface="ÇlÇr ñæí©"/>
                <a:cs typeface="ÇlÇr ñæí©"/>
              </a:rPr>
              <a:t>Reference group:</a:t>
            </a:r>
          </a:p>
          <a:p>
            <a:pPr algn="ctr"/>
            <a:r>
              <a:rPr lang="en-US" sz="1200" dirty="0">
                <a:solidFill>
                  <a:schemeClr val="bg2">
                    <a:lumMod val="60000"/>
                    <a:lumOff val="40000"/>
                  </a:schemeClr>
                </a:solidFill>
                <a:latin typeface="Arial" charset="0"/>
                <a:ea typeface="ÇlÇr ñæí©"/>
                <a:cs typeface="ÇlÇr ñæí©"/>
              </a:rPr>
              <a:t>Arctic council Liaison</a:t>
            </a:r>
          </a:p>
          <a:p>
            <a:pPr algn="ctr"/>
            <a:r>
              <a:rPr lang="en-US" sz="900" b="0" dirty="0">
                <a:solidFill>
                  <a:schemeClr val="bg2">
                    <a:lumMod val="60000"/>
                    <a:lumOff val="40000"/>
                  </a:schemeClr>
                </a:solidFill>
                <a:latin typeface="Arial" charset="0"/>
                <a:ea typeface="ÇlÇr ñæí©"/>
                <a:cs typeface="ÇlÇr ñæí©"/>
              </a:rPr>
              <a:t>CAFF WG</a:t>
            </a:r>
            <a:endParaRPr lang="en-GB" sz="900" b="0" dirty="0">
              <a:solidFill>
                <a:schemeClr val="bg2">
                  <a:lumMod val="60000"/>
                  <a:lumOff val="40000"/>
                </a:schemeClr>
              </a:solidFill>
              <a:latin typeface="Arial" charset="0"/>
              <a:ea typeface="ÇlÇr ñæí©"/>
              <a:cs typeface="ÇlÇr ñæí©"/>
            </a:endParaRPr>
          </a:p>
          <a:p>
            <a:pPr algn="ctr"/>
            <a:endParaRPr lang="en-GB" sz="900" b="0" dirty="0">
              <a:solidFill>
                <a:srgbClr val="0000FF"/>
              </a:solidFill>
              <a:latin typeface="Arial" charset="0"/>
              <a:ea typeface="ÇlÇr ñæí©"/>
              <a:cs typeface="ÇlÇr ñæí©"/>
            </a:endParaRPr>
          </a:p>
          <a:p>
            <a:endParaRPr lang="en-US" sz="2400" b="0" dirty="0">
              <a:solidFill>
                <a:srgbClr val="000000"/>
              </a:solidFill>
              <a:latin typeface="Arial" charset="0"/>
              <a:ea typeface="ＭＳ Ｐゴシック" pitchFamily="34" charset="-128"/>
              <a:cs typeface="+mn-cs"/>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The Board </a:t>
            </a:r>
          </a:p>
          <a:p>
            <a:pPr algn="ctr">
              <a:defRPr/>
            </a:pPr>
            <a:r>
              <a:rPr lang="en-US" sz="1400" b="0" dirty="0">
                <a:solidFill>
                  <a:schemeClr val="bg2">
                    <a:lumMod val="60000"/>
                    <a:lumOff val="40000"/>
                  </a:schemeClr>
                </a:solidFill>
                <a:latin typeface="Arial" charset="0"/>
                <a:ea typeface="ＭＳ Ｐゴシック" pitchFamily="34" charset="-128"/>
                <a:cs typeface="+mn-cs"/>
              </a:rPr>
              <a:t>Project Owners</a:t>
            </a:r>
            <a:endParaRPr lang="en-US" sz="900" b="0" dirty="0">
              <a:solidFill>
                <a:schemeClr val="bg2">
                  <a:lumMod val="60000"/>
                  <a:lumOff val="40000"/>
                </a:schemeClr>
              </a:solidFill>
              <a:latin typeface="Arial" charset="0"/>
              <a:ea typeface="ÇlÇr ñæí©"/>
              <a:cs typeface="ÇlÇr ñæí©"/>
            </a:endParaRPr>
          </a:p>
          <a:p>
            <a:pPr algn="ctr">
              <a:defRPr/>
            </a:pPr>
            <a:r>
              <a:rPr lang="en-US" sz="900" b="0" dirty="0">
                <a:solidFill>
                  <a:schemeClr val="bg2">
                    <a:lumMod val="60000"/>
                    <a:lumOff val="40000"/>
                  </a:schemeClr>
                </a:solidFill>
                <a:latin typeface="Arial" charset="0"/>
                <a:ea typeface="ÇlÇr ñæí©"/>
                <a:cs typeface="ÇlÇr ñæí©"/>
              </a:rPr>
              <a:t>(NMA</a:t>
            </a:r>
            <a:r>
              <a:rPr lang="en-US" altLang="en-US" sz="900" b="0" dirty="0">
                <a:solidFill>
                  <a:schemeClr val="bg2">
                    <a:lumMod val="60000"/>
                    <a:lumOff val="40000"/>
                  </a:schemeClr>
                </a:solidFill>
                <a:latin typeface="Arial" charset="0"/>
                <a:ea typeface="ÇlÇr ñæí©"/>
                <a:cs typeface="ÇlÇr ñæí©"/>
              </a:rPr>
              <a:t>’</a:t>
            </a:r>
            <a:r>
              <a:rPr lang="en-US" sz="900" b="0" dirty="0">
                <a:solidFill>
                  <a:schemeClr val="bg2">
                    <a:lumMod val="60000"/>
                    <a:lumOff val="40000"/>
                  </a:schemeClr>
                </a:solidFill>
                <a:latin typeface="Arial" charset="0"/>
                <a:ea typeface="ÇlÇr ñæí©"/>
                <a:cs typeface="ÇlÇr ñæí©"/>
              </a:rPr>
              <a:t>s DG or corresponding managerial level)</a:t>
            </a:r>
          </a:p>
          <a:p>
            <a:pPr algn="ctr">
              <a:defRPr/>
            </a:pPr>
            <a:endParaRPr lang="en-US" sz="1400" b="0" dirty="0">
              <a:solidFill>
                <a:srgbClr val="000000"/>
              </a:solidFill>
              <a:latin typeface="Arial" charset="0"/>
              <a:ea typeface="ＭＳ Ｐゴシック" pitchFamily="34" charset="-128"/>
              <a:cs typeface="+mn-cs"/>
            </a:endParaRPr>
          </a:p>
        </p:txBody>
      </p:sp>
      <p:sp>
        <p:nvSpPr>
          <p:cNvPr id="45" name="Title 1"/>
          <p:cNvSpPr txBox="1">
            <a:spLocks/>
          </p:cNvSpPr>
          <p:nvPr/>
        </p:nvSpPr>
        <p:spPr bwMode="auto">
          <a:xfrm>
            <a:off x="611560" y="19637"/>
            <a:ext cx="8280028"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36" name="Text Box 49"/>
          <p:cNvSpPr txBox="1">
            <a:spLocks noChangeArrowheads="1"/>
          </p:cNvSpPr>
          <p:nvPr/>
        </p:nvSpPr>
        <p:spPr bwMode="auto">
          <a:xfrm>
            <a:off x="4067944" y="5589240"/>
            <a:ext cx="1152128" cy="584775"/>
          </a:xfrm>
          <a:prstGeom prst="rect">
            <a:avLst/>
          </a:prstGeom>
          <a:noFill/>
          <a:ln w="9525">
            <a:noFill/>
            <a:miter lim="800000"/>
            <a:headEnd/>
            <a:tailEnd/>
          </a:ln>
        </p:spPr>
        <p:txBody>
          <a:bodyPr wrap="square">
            <a:spAutoFit/>
          </a:bodyPr>
          <a:lstStyle/>
          <a:p>
            <a:pPr>
              <a:spcBef>
                <a:spcPct val="50000"/>
              </a:spcBef>
            </a:pPr>
            <a:r>
              <a:rPr lang="en-GB" dirty="0" smtClean="0">
                <a:solidFill>
                  <a:srgbClr val="FF0000"/>
                </a:solidFill>
                <a:ea typeface="ＭＳ Ｐゴシック" pitchFamily="34" charset="-128"/>
                <a:cs typeface="+mn-cs"/>
              </a:rPr>
              <a:t>Yet to be established</a:t>
            </a:r>
            <a:endParaRPr lang="en-GB" dirty="0">
              <a:solidFill>
                <a:srgbClr val="FF0000"/>
              </a:solidFill>
              <a:ea typeface="ＭＳ Ｐゴシック" pitchFamily="34" charset="-128"/>
              <a:cs typeface="+mn-cs"/>
            </a:endParaRPr>
          </a:p>
        </p:txBody>
      </p:sp>
      <p:sp>
        <p:nvSpPr>
          <p:cNvPr id="46"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428713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12</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12</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12</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12</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12</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12</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1">
                    <a:lumMod val="65000"/>
                  </a:schemeClr>
                </a:solidFill>
                <a:latin typeface="Arial" charset="0"/>
                <a:ea typeface="ÇlÇr ñæí©"/>
                <a:cs typeface="ÇlÇr ñæí©"/>
              </a:rPr>
              <a:t>Advisory Group</a:t>
            </a:r>
          </a:p>
          <a:p>
            <a:pPr algn="ctr">
              <a:defRPr/>
            </a:pPr>
            <a:r>
              <a:rPr lang="en-GB" sz="900" b="0" dirty="0">
                <a:solidFill>
                  <a:schemeClr val="bg1">
                    <a:lumMod val="65000"/>
                  </a:schemeClr>
                </a:solidFill>
                <a:latin typeface="Arial" charset="0"/>
                <a:ea typeface="ÇlÇr ñæí©"/>
                <a:cs typeface="ÇlÇr ñæí©"/>
              </a:rPr>
              <a:t>(acknowledged professionals)</a:t>
            </a:r>
          </a:p>
          <a:p>
            <a:pPr>
              <a:defRPr/>
            </a:pPr>
            <a:endParaRPr lang="en-US" sz="1000" dirty="0">
              <a:solidFill>
                <a:schemeClr val="bg1">
                  <a:lumMod val="65000"/>
                </a:schemeClr>
              </a:solidFill>
              <a:latin typeface="Arial" charset="0"/>
              <a:ea typeface="ＭＳ Ｐゴシック"/>
              <a:cs typeface="ＭＳ Ｐゴシック"/>
            </a:endParaRPr>
          </a:p>
          <a:p>
            <a:pPr>
              <a:defRPr/>
            </a:pPr>
            <a:r>
              <a:rPr lang="en-US" sz="1000" dirty="0">
                <a:solidFill>
                  <a:schemeClr val="bg1">
                    <a:lumMod val="65000"/>
                  </a:schemeClr>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tx1"/>
                </a:solidFill>
                <a:latin typeface="Arial" charset="0"/>
                <a:ea typeface="ÇlÇr ñæí©"/>
                <a:cs typeface="ÇlÇr ñæí©"/>
              </a:rPr>
              <a:t>Reference group:</a:t>
            </a:r>
          </a:p>
          <a:p>
            <a:pPr algn="ctr">
              <a:defRPr/>
            </a:pPr>
            <a:r>
              <a:rPr lang="en-US" sz="1200" b="1" dirty="0">
                <a:solidFill>
                  <a:schemeClr val="tx1"/>
                </a:solidFill>
                <a:latin typeface="Arial" charset="0"/>
                <a:ea typeface="ÇlÇr ñæí©"/>
                <a:cs typeface="ÇlÇr ñæí©"/>
              </a:rPr>
              <a:t>Arctic council Liaison</a:t>
            </a:r>
          </a:p>
          <a:p>
            <a:pPr algn="ctr">
              <a:defRPr/>
            </a:pPr>
            <a:r>
              <a:rPr lang="en-US" sz="900" b="1" dirty="0">
                <a:solidFill>
                  <a:schemeClr val="tx1"/>
                </a:solidFill>
                <a:latin typeface="Arial" charset="0"/>
                <a:ea typeface="ÇlÇr ñæí©"/>
                <a:cs typeface="ÇlÇr ñæí©"/>
              </a:rPr>
              <a:t>CAFF WG</a:t>
            </a:r>
            <a:endParaRPr lang="en-GB" sz="900" b="1" dirty="0">
              <a:solidFill>
                <a:schemeClr val="tx1"/>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Text Box 49"/>
          <p:cNvSpPr txBox="1">
            <a:spLocks noChangeArrowheads="1"/>
          </p:cNvSpPr>
          <p:nvPr/>
        </p:nvSpPr>
        <p:spPr bwMode="auto">
          <a:xfrm>
            <a:off x="2123728" y="1052736"/>
            <a:ext cx="3240088" cy="5078313"/>
          </a:xfrm>
          <a:prstGeom prst="rect">
            <a:avLst/>
          </a:prstGeom>
          <a:solidFill>
            <a:schemeClr val="bg1"/>
          </a:solidFill>
          <a:ln w="9525">
            <a:noFill/>
            <a:miter lim="800000"/>
            <a:headEnd/>
            <a:tailEnd/>
          </a:ln>
        </p:spPr>
        <p:txBody>
          <a:bodyPr>
            <a:spAutoFit/>
          </a:bodyPr>
          <a:lstStyle/>
          <a:p>
            <a:r>
              <a:rPr lang="en-GB" dirty="0"/>
              <a:t>The Arctic Council and its Working Groups, represented by CAFF, are participating in the Arctic SDI project work as Reference Group, representing the user community and thus </a:t>
            </a:r>
            <a:r>
              <a:rPr lang="en-GB" b="1" dirty="0"/>
              <a:t>exercising influence on the project and its results. </a:t>
            </a:r>
            <a:endParaRPr lang="nb-NO" b="1" dirty="0"/>
          </a:p>
          <a:p>
            <a:r>
              <a:rPr lang="en-GB" dirty="0"/>
              <a:t> </a:t>
            </a:r>
            <a:endParaRPr lang="nb-NO" dirty="0"/>
          </a:p>
          <a:p>
            <a:r>
              <a:rPr lang="en-GB" dirty="0"/>
              <a:t>Tom Barry is pointed out as Contact person for the Reference Group, and will be </a:t>
            </a:r>
            <a:r>
              <a:rPr lang="en-GB" b="1" dirty="0"/>
              <a:t>assigned to the Steering Committee Meetings. </a:t>
            </a:r>
            <a:endParaRPr lang="nb-NO" b="1" dirty="0"/>
          </a:p>
          <a:p>
            <a:r>
              <a:rPr lang="en-GB" dirty="0"/>
              <a:t> </a:t>
            </a:r>
            <a:endParaRPr lang="nb-NO" dirty="0"/>
          </a:p>
          <a:p>
            <a:r>
              <a:rPr lang="en-GB" dirty="0"/>
              <a:t>The Reference Group </a:t>
            </a:r>
            <a:r>
              <a:rPr lang="en-GB" b="1" dirty="0"/>
              <a:t>might adopt more representatives </a:t>
            </a:r>
            <a:r>
              <a:rPr lang="en-GB" dirty="0"/>
              <a:t>of user groups when needed. </a:t>
            </a:r>
            <a:endParaRPr lang="nb-NO" dirty="0"/>
          </a:p>
        </p:txBody>
      </p:sp>
      <p:sp>
        <p:nvSpPr>
          <p:cNvPr id="37"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13</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13</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13</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13</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13</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13</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1">
                    <a:lumMod val="65000"/>
                  </a:schemeClr>
                </a:solidFill>
                <a:latin typeface="Arial" charset="0"/>
                <a:ea typeface="ÇlÇr ñæí©"/>
                <a:cs typeface="ÇlÇr ñæí©"/>
              </a:rPr>
              <a:t>Advisory Group</a:t>
            </a:r>
          </a:p>
          <a:p>
            <a:pPr algn="ctr">
              <a:defRPr/>
            </a:pPr>
            <a:r>
              <a:rPr lang="en-GB" sz="900" b="0" dirty="0">
                <a:solidFill>
                  <a:schemeClr val="bg1">
                    <a:lumMod val="65000"/>
                  </a:schemeClr>
                </a:solidFill>
                <a:latin typeface="Arial" charset="0"/>
                <a:ea typeface="ÇlÇr ñæí©"/>
                <a:cs typeface="ÇlÇr ñæí©"/>
              </a:rPr>
              <a:t>(acknowledged professionals)</a:t>
            </a:r>
          </a:p>
          <a:p>
            <a:pPr>
              <a:defRPr/>
            </a:pPr>
            <a:endParaRPr lang="en-US" sz="1000" dirty="0">
              <a:solidFill>
                <a:schemeClr val="bg1">
                  <a:lumMod val="65000"/>
                </a:schemeClr>
              </a:solidFill>
              <a:latin typeface="Arial" charset="0"/>
              <a:ea typeface="ＭＳ Ｐゴシック"/>
              <a:cs typeface="ＭＳ Ｐゴシック"/>
            </a:endParaRPr>
          </a:p>
          <a:p>
            <a:pPr>
              <a:defRPr/>
            </a:pPr>
            <a:r>
              <a:rPr lang="en-US" sz="1000" dirty="0">
                <a:solidFill>
                  <a:schemeClr val="bg1">
                    <a:lumMod val="65000"/>
                  </a:schemeClr>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2452789" cy="1774308"/>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tx1"/>
                </a:solidFill>
                <a:latin typeface="Arial" charset="0"/>
                <a:ea typeface="ÇlÇr ñæí©"/>
                <a:cs typeface="ÇlÇr ñæí©"/>
              </a:rPr>
              <a:t>Reference group:</a:t>
            </a:r>
          </a:p>
          <a:p>
            <a:pPr algn="ctr">
              <a:defRPr/>
            </a:pPr>
            <a:r>
              <a:rPr lang="en-US" sz="1200" b="1" strike="sngStrike" dirty="0">
                <a:solidFill>
                  <a:schemeClr val="tx1"/>
                </a:solidFill>
                <a:latin typeface="Arial" charset="0"/>
                <a:ea typeface="ÇlÇr ñæí©"/>
                <a:cs typeface="ÇlÇr ñæí©"/>
              </a:rPr>
              <a:t>Arctic council Liaison</a:t>
            </a:r>
          </a:p>
          <a:p>
            <a:pPr algn="ctr">
              <a:defRPr/>
            </a:pPr>
            <a:r>
              <a:rPr lang="en-US" sz="900" b="1" dirty="0">
                <a:solidFill>
                  <a:schemeClr val="tx1"/>
                </a:solidFill>
                <a:latin typeface="Arial" charset="0"/>
                <a:ea typeface="ÇlÇr ñæí©"/>
                <a:cs typeface="ÇlÇr ñæí©"/>
              </a:rPr>
              <a:t>CAFF </a:t>
            </a:r>
            <a:endParaRPr lang="en-US" sz="900" dirty="0" smtClean="0">
              <a:solidFill>
                <a:schemeClr val="tx1"/>
              </a:solidFill>
              <a:latin typeface="Arial" charset="0"/>
              <a:ea typeface="ÇlÇr ñæí©"/>
              <a:cs typeface="ÇlÇr ñæí©"/>
            </a:endParaRPr>
          </a:p>
          <a:p>
            <a:pPr algn="ctr">
              <a:defRPr/>
            </a:pPr>
            <a:r>
              <a:rPr lang="en-US" sz="900" b="1" dirty="0" smtClean="0">
                <a:solidFill>
                  <a:schemeClr val="tx1"/>
                </a:solidFill>
                <a:latin typeface="Arial" charset="0"/>
                <a:ea typeface="ÇlÇr ñæí©"/>
                <a:cs typeface="ÇlÇr ñæí©"/>
              </a:rPr>
              <a:t>EPPR - ERMA</a:t>
            </a:r>
          </a:p>
          <a:p>
            <a:pPr algn="ctr">
              <a:defRPr/>
            </a:pPr>
            <a:r>
              <a:rPr lang="en-US" sz="900" dirty="0" smtClean="0">
                <a:solidFill>
                  <a:schemeClr val="tx1"/>
                </a:solidFill>
                <a:latin typeface="Arial" charset="0"/>
                <a:ea typeface="ÇlÇr ñæí©"/>
                <a:cs typeface="ÇlÇr ñæí©"/>
              </a:rPr>
              <a:t>AMAP</a:t>
            </a:r>
          </a:p>
          <a:p>
            <a:pPr algn="ctr">
              <a:defRPr/>
            </a:pPr>
            <a:r>
              <a:rPr lang="en-US" sz="900" b="1" dirty="0" smtClean="0">
                <a:solidFill>
                  <a:schemeClr val="tx1"/>
                </a:solidFill>
                <a:latin typeface="Arial" charset="0"/>
                <a:ea typeface="ÇlÇr ñæí©"/>
                <a:cs typeface="ÇlÇr ñæí©"/>
              </a:rPr>
              <a:t>PAME</a:t>
            </a:r>
          </a:p>
          <a:p>
            <a:pPr algn="ctr">
              <a:defRPr/>
            </a:pPr>
            <a:r>
              <a:rPr lang="en-US" sz="900" dirty="0" smtClean="0">
                <a:solidFill>
                  <a:schemeClr val="tx1"/>
                </a:solidFill>
                <a:latin typeface="Arial" charset="0"/>
                <a:ea typeface="ÇlÇr ñæí©"/>
                <a:cs typeface="ÇlÇr ñæí©"/>
              </a:rPr>
              <a:t>SDWG – AMATII</a:t>
            </a:r>
          </a:p>
          <a:p>
            <a:pPr algn="ctr">
              <a:defRPr/>
            </a:pPr>
            <a:r>
              <a:rPr lang="en-US" sz="900" b="1" dirty="0" smtClean="0">
                <a:solidFill>
                  <a:schemeClr val="tx1"/>
                </a:solidFill>
                <a:latin typeface="Arial" charset="0"/>
                <a:ea typeface="ÇlÇr ñæí©"/>
                <a:cs typeface="ÇlÇr ñæí©"/>
              </a:rPr>
              <a:t>INTERACT</a:t>
            </a:r>
          </a:p>
          <a:p>
            <a:pPr algn="ctr">
              <a:defRPr/>
            </a:pPr>
            <a:r>
              <a:rPr lang="en-US" sz="900" dirty="0" smtClean="0">
                <a:solidFill>
                  <a:schemeClr val="tx1"/>
                </a:solidFill>
                <a:latin typeface="Arial" charset="0"/>
                <a:ea typeface="ÇlÇr ñæí©"/>
                <a:cs typeface="ÇlÇr ñæí©"/>
              </a:rPr>
              <a:t>EEA?</a:t>
            </a:r>
          </a:p>
          <a:p>
            <a:pPr algn="ctr">
              <a:defRPr/>
            </a:pPr>
            <a:r>
              <a:rPr lang="en-US" sz="900" b="1" dirty="0" smtClean="0">
                <a:solidFill>
                  <a:schemeClr val="tx1"/>
                </a:solidFill>
                <a:latin typeface="Arial" charset="0"/>
                <a:ea typeface="ÇlÇr ñæí©"/>
                <a:cs typeface="ÇlÇr ñæí©"/>
              </a:rPr>
              <a:t>Others?</a:t>
            </a:r>
            <a:endParaRPr lang="en-GB" sz="900" b="1" dirty="0">
              <a:solidFill>
                <a:schemeClr val="tx1"/>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14</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14</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14</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14</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14</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14</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tx1"/>
                </a:solidFill>
                <a:latin typeface="Arial" charset="0"/>
                <a:ea typeface="ÇlÇr ñæí©"/>
                <a:cs typeface="ÇlÇr ñæí©"/>
              </a:rPr>
              <a:t>Advisory Group</a:t>
            </a:r>
          </a:p>
          <a:p>
            <a:pPr algn="ctr">
              <a:defRPr/>
            </a:pPr>
            <a:r>
              <a:rPr lang="en-GB" sz="900" b="0" dirty="0">
                <a:solidFill>
                  <a:schemeClr val="tx1"/>
                </a:solidFill>
                <a:latin typeface="Arial" charset="0"/>
                <a:ea typeface="ÇlÇr ñæí©"/>
                <a:cs typeface="ÇlÇr ñæí©"/>
              </a:rPr>
              <a:t>(acknowledged professionals)</a:t>
            </a:r>
          </a:p>
          <a:p>
            <a:pPr>
              <a:defRPr/>
            </a:pPr>
            <a:endParaRPr lang="en-US" sz="1000" dirty="0">
              <a:solidFill>
                <a:schemeClr val="tx1"/>
              </a:solidFill>
              <a:latin typeface="Arial" charset="0"/>
              <a:ea typeface="ＭＳ Ｐゴシック"/>
              <a:cs typeface="ＭＳ Ｐゴシック"/>
            </a:endParaRPr>
          </a:p>
          <a:p>
            <a:pPr>
              <a:defRPr/>
            </a:pPr>
            <a:r>
              <a:rPr lang="en-US" sz="1000" dirty="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bg1">
                    <a:lumMod val="65000"/>
                  </a:schemeClr>
                </a:solidFill>
                <a:latin typeface="Arial" charset="0"/>
                <a:ea typeface="ÇlÇr ñæí©"/>
                <a:cs typeface="ÇlÇr ñæí©"/>
              </a:rPr>
              <a:t>Reference group:</a:t>
            </a:r>
          </a:p>
          <a:p>
            <a:pPr algn="ctr">
              <a:defRPr/>
            </a:pPr>
            <a:r>
              <a:rPr lang="en-US" sz="1200" b="1" dirty="0">
                <a:solidFill>
                  <a:schemeClr val="bg1">
                    <a:lumMod val="65000"/>
                  </a:schemeClr>
                </a:solidFill>
                <a:latin typeface="Arial" charset="0"/>
                <a:ea typeface="ÇlÇr ñæí©"/>
                <a:cs typeface="ÇlÇr ñæí©"/>
              </a:rPr>
              <a:t>Arctic council Liaison</a:t>
            </a:r>
          </a:p>
          <a:p>
            <a:pPr algn="ctr">
              <a:defRPr/>
            </a:pPr>
            <a:r>
              <a:rPr lang="en-US" sz="900" b="1" dirty="0">
                <a:solidFill>
                  <a:schemeClr val="bg1">
                    <a:lumMod val="65000"/>
                  </a:schemeClr>
                </a:solidFill>
                <a:latin typeface="Arial" charset="0"/>
                <a:ea typeface="ÇlÇr ñæí©"/>
                <a:cs typeface="ÇlÇr ñæí©"/>
              </a:rPr>
              <a:t>CAFF WG</a:t>
            </a:r>
            <a:endParaRPr lang="en-GB" sz="900" b="1" dirty="0">
              <a:solidFill>
                <a:schemeClr val="bg1">
                  <a:lumMod val="65000"/>
                </a:schemeClr>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7" name="Text Box 49"/>
          <p:cNvSpPr txBox="1">
            <a:spLocks noChangeArrowheads="1"/>
          </p:cNvSpPr>
          <p:nvPr/>
        </p:nvSpPr>
        <p:spPr bwMode="auto">
          <a:xfrm>
            <a:off x="2123728" y="1052736"/>
            <a:ext cx="3240088" cy="2062103"/>
          </a:xfrm>
          <a:prstGeom prst="rect">
            <a:avLst/>
          </a:prstGeom>
          <a:solidFill>
            <a:schemeClr val="bg1"/>
          </a:solidFill>
          <a:ln w="9525">
            <a:noFill/>
            <a:miter lim="800000"/>
            <a:headEnd/>
            <a:tailEnd/>
          </a:ln>
        </p:spPr>
        <p:txBody>
          <a:bodyPr>
            <a:spAutoFit/>
          </a:bodyPr>
          <a:lstStyle/>
          <a:p>
            <a:r>
              <a:rPr lang="en-GB" dirty="0" smtClean="0"/>
              <a:t>The SC will be supported by an </a:t>
            </a:r>
            <a:r>
              <a:rPr lang="en-GB" i="1" dirty="0" smtClean="0"/>
              <a:t>Advisory Group</a:t>
            </a:r>
            <a:r>
              <a:rPr lang="en-GB" dirty="0" smtClean="0"/>
              <a:t>, comprised of a limited number of acknowledged professionals outside the NMAs, with a </a:t>
            </a:r>
            <a:r>
              <a:rPr lang="en-GB" i="1" dirty="0" smtClean="0"/>
              <a:t>clear responsibility on promoting the project outside the NMAs.   </a:t>
            </a:r>
            <a:endParaRPr lang="nb-NO" i="1" dirty="0" smtClean="0"/>
          </a:p>
          <a:p>
            <a:endParaRPr lang="nb-NO" dirty="0"/>
          </a:p>
        </p:txBody>
      </p:sp>
      <p:sp>
        <p:nvSpPr>
          <p:cNvPr id="36"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11"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04ADA2D5-68C4-49F1-8BE5-4485C9CEA526}" type="slidenum">
              <a:rPr lang="sv-SE" sz="1200" b="0">
                <a:solidFill>
                  <a:schemeClr val="tx1"/>
                </a:solidFill>
                <a:ea typeface="ＭＳ Ｐゴシック" pitchFamily="34" charset="-128"/>
                <a:cs typeface="+mn-cs"/>
              </a:rPr>
              <a:pPr algn="r">
                <a:defRPr/>
              </a:pPr>
              <a:t>15</a:t>
            </a:fld>
            <a:endParaRPr lang="sv-SE" sz="1200" b="0">
              <a:solidFill>
                <a:schemeClr val="tx1"/>
              </a:solidFill>
              <a:ea typeface="ＭＳ Ｐゴシック" pitchFamily="34" charset="-128"/>
              <a:cs typeface="+mn-cs"/>
            </a:endParaRPr>
          </a:p>
        </p:txBody>
      </p:sp>
      <p:sp>
        <p:nvSpPr>
          <p:cNvPr id="5018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8"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FBF6FFED-2FAD-4ABD-BBF9-BFA46886D974}" type="slidenum">
              <a:rPr lang="sv-SE" sz="1200" b="0">
                <a:solidFill>
                  <a:schemeClr val="tx1"/>
                </a:solidFill>
                <a:ea typeface="ＭＳ Ｐゴシック" pitchFamily="34" charset="-128"/>
                <a:cs typeface="+mn-cs"/>
              </a:rPr>
              <a:pPr algn="r">
                <a:defRPr/>
              </a:pPr>
              <a:t>15</a:t>
            </a:fld>
            <a:endParaRPr lang="sv-SE" sz="1200" b="0">
              <a:solidFill>
                <a:schemeClr val="tx1"/>
              </a:solidFill>
              <a:ea typeface="ＭＳ Ｐゴシック" pitchFamily="34" charset="-128"/>
              <a:cs typeface="+mn-cs"/>
            </a:endParaRPr>
          </a:p>
        </p:txBody>
      </p:sp>
      <p:sp>
        <p:nvSpPr>
          <p:cNvPr id="17412"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FA5D414B-5831-4365-802D-79D363354D9B}" type="slidenum">
              <a:rPr lang="sv-SE" sz="1200" b="0">
                <a:solidFill>
                  <a:schemeClr val="tx1"/>
                </a:solidFill>
                <a:ea typeface="ＭＳ Ｐゴシック" pitchFamily="34" charset="-128"/>
                <a:cs typeface="+mn-cs"/>
              </a:rPr>
              <a:pPr algn="r">
                <a:defRPr/>
              </a:pPr>
              <a:t>15</a:t>
            </a:fld>
            <a:endParaRPr lang="sv-SE" sz="1200" b="0">
              <a:solidFill>
                <a:schemeClr val="tx1"/>
              </a:solidFill>
              <a:ea typeface="ＭＳ Ｐゴシック" pitchFamily="34" charset="-128"/>
              <a:cs typeface="+mn-cs"/>
            </a:endParaRPr>
          </a:p>
        </p:txBody>
      </p:sp>
      <p:sp>
        <p:nvSpPr>
          <p:cNvPr id="2" name="Title 1"/>
          <p:cNvSpPr>
            <a:spLocks noGrp="1"/>
          </p:cNvSpPr>
          <p:nvPr>
            <p:ph type="title" idx="4294967295"/>
          </p:nvPr>
        </p:nvSpPr>
        <p:spPr>
          <a:xfrm>
            <a:off x="468313" y="333375"/>
            <a:ext cx="8229600" cy="719138"/>
          </a:xfrm>
          <a:noFill/>
          <a:ln/>
        </p:spPr>
        <p:txBody>
          <a:bodyPr/>
          <a:lstStyle/>
          <a:p>
            <a:pPr algn="ctr">
              <a:defRPr/>
            </a:pPr>
            <a:r>
              <a:rPr lang="nb-NO" sz="3800" b="1" dirty="0" smtClean="0">
                <a:solidFill>
                  <a:srgbClr val="000099"/>
                </a:solidFill>
                <a:effectLst>
                  <a:outerShdw blurRad="38100" dist="38100" dir="2700000" algn="tl">
                    <a:srgbClr val="C0C0C0"/>
                  </a:outerShdw>
                </a:effectLst>
                <a:latin typeface="Arial" charset="0"/>
              </a:rPr>
              <a:t> __ </a:t>
            </a:r>
            <a:r>
              <a:rPr lang="en-GB" sz="3800" b="1" dirty="0" smtClean="0">
                <a:solidFill>
                  <a:srgbClr val="000099"/>
                </a:solidFill>
                <a:effectLst>
                  <a:outerShdw blurRad="38100" dist="38100" dir="2700000" algn="tl">
                    <a:srgbClr val="C0C0C0"/>
                  </a:outerShdw>
                </a:effectLst>
                <a:latin typeface="Arial" charset="0"/>
              </a:rPr>
              <a:t> _______</a:t>
            </a:r>
            <a:r>
              <a:rPr lang="nb-NO" sz="3800" b="1" dirty="0" smtClean="0">
                <a:solidFill>
                  <a:srgbClr val="000099"/>
                </a:solidFill>
                <a:effectLst>
                  <a:outerShdw blurRad="38100" dist="38100" dir="2700000" algn="tl">
                    <a:srgbClr val="C0C0C0"/>
                  </a:outerShdw>
                </a:effectLst>
                <a:latin typeface="Arial" charset="0"/>
              </a:rPr>
              <a:t>  ____</a:t>
            </a:r>
          </a:p>
        </p:txBody>
      </p:sp>
      <p:sp>
        <p:nvSpPr>
          <p:cNvPr id="3" name="Title 1"/>
          <p:cNvSpPr>
            <a:spLocks noGrp="1"/>
          </p:cNvSpPr>
          <p:nvPr>
            <p:ph type="title" idx="4294967295"/>
          </p:nvPr>
        </p:nvSpPr>
        <p:spPr>
          <a:xfrm>
            <a:off x="468313" y="333375"/>
            <a:ext cx="8229600" cy="719138"/>
          </a:xfrm>
        </p:spPr>
        <p:txBody>
          <a:bodyPr/>
          <a:lstStyle/>
          <a:p>
            <a:pPr algn="ctr">
              <a:defRPr/>
            </a:pPr>
            <a:r>
              <a:rPr lang="nb-NO" sz="3800" b="1" dirty="0" smtClean="0">
                <a:solidFill>
                  <a:srgbClr val="000099"/>
                </a:solidFill>
                <a:effectLst>
                  <a:outerShdw blurRad="38100" dist="38100" dir="2700000" algn="tl">
                    <a:srgbClr val="C0C0C0"/>
                  </a:outerShdw>
                </a:effectLst>
                <a:latin typeface="Arial" charset="0"/>
              </a:rPr>
              <a:t>The </a:t>
            </a:r>
            <a:r>
              <a:rPr lang="en-GB" sz="3800" b="1" dirty="0" smtClean="0">
                <a:solidFill>
                  <a:srgbClr val="000099"/>
                </a:solidFill>
                <a:effectLst>
                  <a:outerShdw blurRad="38100" dist="38100" dir="2700000" algn="tl">
                    <a:srgbClr val="C0C0C0"/>
                  </a:outerShdw>
                </a:effectLst>
                <a:latin typeface="Arial" charset="0"/>
              </a:rPr>
              <a:t>Advisory</a:t>
            </a:r>
            <a:r>
              <a:rPr lang="nb-NO" sz="3800" b="1" dirty="0" smtClean="0">
                <a:solidFill>
                  <a:srgbClr val="000099"/>
                </a:solidFill>
                <a:effectLst>
                  <a:outerShdw blurRad="38100" dist="38100" dir="2700000" algn="tl">
                    <a:srgbClr val="C0C0C0"/>
                  </a:outerShdw>
                </a:effectLst>
                <a:latin typeface="Arial" charset="0"/>
              </a:rPr>
              <a:t> Group</a:t>
            </a:r>
          </a:p>
        </p:txBody>
      </p:sp>
      <p:sp>
        <p:nvSpPr>
          <p:cNvPr id="50184" name="Content Placeholder 2"/>
          <p:cNvSpPr>
            <a:spLocks noGrp="1"/>
          </p:cNvSpPr>
          <p:nvPr>
            <p:ph idx="4294967295"/>
          </p:nvPr>
        </p:nvSpPr>
        <p:spPr>
          <a:xfrm>
            <a:off x="395536" y="1268760"/>
            <a:ext cx="8229600" cy="4896544"/>
          </a:xfrm>
        </p:spPr>
        <p:txBody>
          <a:bodyPr/>
          <a:lstStyle/>
          <a:p>
            <a:r>
              <a:rPr lang="en-US" sz="2000" i="1" u="sng" dirty="0" smtClean="0">
                <a:solidFill>
                  <a:srgbClr val="000099"/>
                </a:solidFill>
              </a:rPr>
              <a:t>Fraser Taylor</a:t>
            </a:r>
            <a:r>
              <a:rPr lang="en-US" sz="2000" dirty="0" smtClean="0">
                <a:solidFill>
                  <a:srgbClr val="000099"/>
                </a:solidFill>
              </a:rPr>
              <a:t>, Distinguished Research Professor, Carleton University, Ottawa</a:t>
            </a:r>
          </a:p>
          <a:p>
            <a:r>
              <a:rPr lang="en-US" sz="2000" i="1" dirty="0" err="1" smtClean="0">
                <a:solidFill>
                  <a:srgbClr val="000099"/>
                </a:solidFill>
              </a:rPr>
              <a:t>Jarmo</a:t>
            </a:r>
            <a:r>
              <a:rPr lang="en-US" sz="2000" i="1" dirty="0" smtClean="0">
                <a:solidFill>
                  <a:srgbClr val="000099"/>
                </a:solidFill>
              </a:rPr>
              <a:t> </a:t>
            </a:r>
            <a:r>
              <a:rPr lang="en-US" sz="2000" i="1" dirty="0" err="1" smtClean="0">
                <a:solidFill>
                  <a:srgbClr val="000099"/>
                </a:solidFill>
              </a:rPr>
              <a:t>Ratia</a:t>
            </a:r>
            <a:r>
              <a:rPr lang="en-US" sz="2000" dirty="0" smtClean="0">
                <a:solidFill>
                  <a:srgbClr val="000099"/>
                </a:solidFill>
              </a:rPr>
              <a:t>, Ex-Director General of NLS, Finland – retired.</a:t>
            </a:r>
          </a:p>
          <a:p>
            <a:r>
              <a:rPr lang="en-US" sz="2000" i="1" dirty="0" smtClean="0">
                <a:solidFill>
                  <a:srgbClr val="000099"/>
                </a:solidFill>
              </a:rPr>
              <a:t>Jacqueline </a:t>
            </a:r>
            <a:r>
              <a:rPr lang="en-US" sz="2000" i="1" dirty="0" err="1" smtClean="0">
                <a:solidFill>
                  <a:srgbClr val="000099"/>
                </a:solidFill>
              </a:rPr>
              <a:t>McGlade</a:t>
            </a:r>
            <a:r>
              <a:rPr lang="en-US" sz="2000" dirty="0" smtClean="0">
                <a:solidFill>
                  <a:srgbClr val="000099"/>
                </a:solidFill>
              </a:rPr>
              <a:t>, Executive Director European Environment Agency </a:t>
            </a:r>
          </a:p>
          <a:p>
            <a:r>
              <a:rPr lang="en-US" sz="2000" i="1" dirty="0" smtClean="0">
                <a:solidFill>
                  <a:srgbClr val="000099"/>
                </a:solidFill>
              </a:rPr>
              <a:t>Robert </a:t>
            </a:r>
            <a:r>
              <a:rPr lang="en-US" sz="2000" i="1" dirty="0" err="1" smtClean="0">
                <a:solidFill>
                  <a:srgbClr val="000099"/>
                </a:solidFill>
              </a:rPr>
              <a:t>Corell</a:t>
            </a:r>
            <a:r>
              <a:rPr lang="en-US" sz="2000" dirty="0" smtClean="0">
                <a:solidFill>
                  <a:srgbClr val="000099"/>
                </a:solidFill>
              </a:rPr>
              <a:t>, Principal, Global Environment and Technology Foundation and Chair of GSA</a:t>
            </a:r>
          </a:p>
          <a:p>
            <a:r>
              <a:rPr lang="en-US" sz="2000" i="1" dirty="0" err="1" smtClean="0">
                <a:solidFill>
                  <a:srgbClr val="000099"/>
                </a:solidFill>
              </a:rPr>
              <a:t>Abbas</a:t>
            </a:r>
            <a:r>
              <a:rPr lang="en-US" sz="2000" i="1" dirty="0" smtClean="0">
                <a:solidFill>
                  <a:srgbClr val="000099"/>
                </a:solidFill>
              </a:rPr>
              <a:t> </a:t>
            </a:r>
            <a:r>
              <a:rPr lang="en-US" sz="2000" i="1" dirty="0" err="1" smtClean="0">
                <a:solidFill>
                  <a:srgbClr val="000099"/>
                </a:solidFill>
              </a:rPr>
              <a:t>Rajabifard</a:t>
            </a:r>
            <a:r>
              <a:rPr lang="en-US" sz="2000" dirty="0" smtClean="0">
                <a:solidFill>
                  <a:srgbClr val="000099"/>
                </a:solidFill>
              </a:rPr>
              <a:t>, President GSDI, Associate Professor, University of Melbourne.</a:t>
            </a:r>
          </a:p>
          <a:p>
            <a:r>
              <a:rPr lang="en-US" sz="2000" i="1" dirty="0" smtClean="0">
                <a:solidFill>
                  <a:srgbClr val="000099"/>
                </a:solidFill>
              </a:rPr>
              <a:t>Dave Lovell</a:t>
            </a:r>
            <a:r>
              <a:rPr lang="en-US" sz="2000" dirty="0" smtClean="0">
                <a:solidFill>
                  <a:srgbClr val="000099"/>
                </a:solidFill>
              </a:rPr>
              <a:t>, Secretary General and Executive Director, </a:t>
            </a:r>
            <a:r>
              <a:rPr lang="en-US" sz="2000" dirty="0" err="1" smtClean="0">
                <a:solidFill>
                  <a:srgbClr val="000099"/>
                </a:solidFill>
              </a:rPr>
              <a:t>Eurogeographics</a:t>
            </a:r>
            <a:endParaRPr lang="en-US" sz="2000" dirty="0" smtClean="0">
              <a:solidFill>
                <a:srgbClr val="000099"/>
              </a:solidFill>
            </a:endParaRPr>
          </a:p>
          <a:p>
            <a:r>
              <a:rPr lang="en-US" sz="2000" i="1" dirty="0" smtClean="0">
                <a:solidFill>
                  <a:srgbClr val="000099"/>
                </a:solidFill>
              </a:rPr>
              <a:t>Vladimir </a:t>
            </a:r>
            <a:r>
              <a:rPr lang="en-US" sz="2000" i="1" dirty="0" err="1" smtClean="0">
                <a:solidFill>
                  <a:srgbClr val="000099"/>
                </a:solidFill>
              </a:rPr>
              <a:t>Tikunov</a:t>
            </a:r>
            <a:r>
              <a:rPr lang="en-US" sz="2000" dirty="0" smtClean="0">
                <a:solidFill>
                  <a:srgbClr val="000099"/>
                </a:solidFill>
              </a:rPr>
              <a:t>, Doctor of Geography, Head of the Laboratory of Complex Mapping and he Laboratory of Sustainable Development </a:t>
            </a:r>
          </a:p>
        </p:txBody>
      </p:sp>
      <p:sp>
        <p:nvSpPr>
          <p:cNvPr id="50185"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205D5CF-29D7-4306-ACC7-F4DC06DBAB42}" type="slidenum">
              <a:rPr lang="sv-SE" sz="1200" b="0">
                <a:solidFill>
                  <a:schemeClr val="tx1"/>
                </a:solidFill>
              </a:rPr>
              <a:pPr algn="r"/>
              <a:t>15</a:t>
            </a:fld>
            <a:endParaRPr lang="sv-SE" sz="1200" b="0">
              <a:solidFill>
                <a:schemeClr val="tx1"/>
              </a:solidFill>
            </a:endParaRPr>
          </a:p>
        </p:txBody>
      </p:sp>
      <p:sp>
        <p:nvSpPr>
          <p:cNvPr id="12" name="Text Box 49"/>
          <p:cNvSpPr txBox="1">
            <a:spLocks noChangeArrowheads="1"/>
          </p:cNvSpPr>
          <p:nvPr/>
        </p:nvSpPr>
        <p:spPr bwMode="auto">
          <a:xfrm>
            <a:off x="2555776" y="1988840"/>
            <a:ext cx="3240088" cy="3046988"/>
          </a:xfrm>
          <a:prstGeom prst="rect">
            <a:avLst/>
          </a:prstGeom>
          <a:solidFill>
            <a:schemeClr val="bg1"/>
          </a:solidFill>
          <a:ln w="9525">
            <a:noFill/>
            <a:miter lim="800000"/>
            <a:headEnd/>
            <a:tailEnd/>
          </a:ln>
        </p:spPr>
        <p:txBody>
          <a:bodyPr>
            <a:spAutoFit/>
          </a:bodyPr>
          <a:lstStyle/>
          <a:p>
            <a:r>
              <a:rPr lang="nb-NO" dirty="0" err="1" smtClean="0"/>
              <a:t>Decision</a:t>
            </a:r>
            <a:r>
              <a:rPr lang="nb-NO" dirty="0" smtClean="0"/>
              <a:t>: </a:t>
            </a:r>
          </a:p>
          <a:p>
            <a:r>
              <a:rPr lang="en-US" dirty="0" smtClean="0"/>
              <a:t>1. It is decided that the PMG will be part of the SC. </a:t>
            </a:r>
          </a:p>
          <a:p>
            <a:r>
              <a:rPr lang="en-US" dirty="0" smtClean="0"/>
              <a:t>2. Terms of Reference for the both the SC and the Board is to be established </a:t>
            </a:r>
          </a:p>
          <a:p>
            <a:r>
              <a:rPr lang="en-US" dirty="0" smtClean="0"/>
              <a:t>3. It is decided that the Advisory Group is not to interact with the Board, or to </a:t>
            </a:r>
            <a:r>
              <a:rPr lang="en-US" dirty="0" err="1" smtClean="0"/>
              <a:t>bepart</a:t>
            </a:r>
            <a:r>
              <a:rPr lang="en-US" dirty="0" smtClean="0"/>
              <a:t> of the decision making bodies. The Advisory Group is to support the project when needed. </a:t>
            </a:r>
          </a:p>
        </p:txBody>
      </p:sp>
      <p:sp>
        <p:nvSpPr>
          <p:cNvPr id="13"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11"/>
          </p:nvPr>
        </p:nvSpPr>
        <p:spPr>
          <a:noFill/>
          <a:ln>
            <a:miter lim="800000"/>
            <a:headEnd/>
            <a:tailEnd/>
          </a:ln>
        </p:spPr>
        <p:txBody>
          <a:bodyPr/>
          <a:lstStyle/>
          <a:p>
            <a:r>
              <a:rPr lang="sv-SE" smtClean="0">
                <a:ea typeface="ＭＳ Ｐゴシック" pitchFamily="34" charset="-128"/>
              </a:rPr>
              <a:t>www.arctic-sdi.org</a:t>
            </a:r>
          </a:p>
        </p:txBody>
      </p:sp>
      <p:sp>
        <p:nvSpPr>
          <p:cNvPr id="14" name="Rectangle 7"/>
          <p:cNvSpPr>
            <a:spLocks noGrp="1" noChangeArrowheads="1"/>
          </p:cNvSpPr>
          <p:nvPr>
            <p:ph type="sldNum" sz="quarter" idx="12"/>
          </p:nvPr>
        </p:nvSpPr>
        <p:spPr/>
        <p:txBody>
          <a:bodyPr/>
          <a:lstStyle/>
          <a:p>
            <a:pPr>
              <a:defRPr/>
            </a:pPr>
            <a:fld id="{348551BC-47E8-4E34-AC99-7A3282A51362}" type="slidenum">
              <a:rPr lang="sv-SE">
                <a:solidFill>
                  <a:srgbClr val="000000"/>
                </a:solidFill>
              </a:rPr>
              <a:pPr>
                <a:defRPr/>
              </a:pPr>
              <a:t>2</a:t>
            </a:fld>
            <a:endParaRPr lang="sv-SE">
              <a:solidFill>
                <a:srgbClr val="000000"/>
              </a:solidFill>
            </a:endParaRPr>
          </a:p>
        </p:txBody>
      </p:sp>
      <p:sp>
        <p:nvSpPr>
          <p:cNvPr id="91140"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3C6D3733-77DE-453E-80D2-B15ACE6EFFF2}" type="slidenum">
              <a:rPr lang="sv-SE" sz="1200" b="0">
                <a:solidFill>
                  <a:srgbClr val="000000"/>
                </a:solidFill>
                <a:ea typeface="ＭＳ Ｐゴシック" pitchFamily="34" charset="-128"/>
                <a:cs typeface="+mn-cs"/>
              </a:rPr>
              <a:pPr algn="r"/>
              <a:t>2</a:t>
            </a:fld>
            <a:endParaRPr lang="sv-SE" sz="1200" b="0">
              <a:solidFill>
                <a:srgbClr val="000000"/>
              </a:solidFill>
              <a:ea typeface="ＭＳ Ｐゴシック" pitchFamily="34" charset="-128"/>
              <a:cs typeface="+mn-cs"/>
            </a:endParaRPr>
          </a:p>
        </p:txBody>
      </p:sp>
      <p:sp>
        <p:nvSpPr>
          <p:cNvPr id="91141"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BA7FA80-1006-4B12-A960-8A00BE88457E}" type="slidenum">
              <a:rPr lang="sv-SE" sz="1200" b="0">
                <a:solidFill>
                  <a:srgbClr val="000000"/>
                </a:solidFill>
                <a:ea typeface="ＭＳ Ｐゴシック" pitchFamily="34" charset="-128"/>
                <a:cs typeface="+mn-cs"/>
              </a:rPr>
              <a:pPr algn="r"/>
              <a:t>2</a:t>
            </a:fld>
            <a:endParaRPr lang="sv-SE" sz="1200" b="0">
              <a:solidFill>
                <a:srgbClr val="000000"/>
              </a:solidFill>
              <a:ea typeface="ＭＳ Ｐゴシック" pitchFamily="34" charset="-128"/>
              <a:cs typeface="+mn-cs"/>
            </a:endParaRPr>
          </a:p>
        </p:txBody>
      </p:sp>
      <p:sp>
        <p:nvSpPr>
          <p:cNvPr id="91142" name="Rectangle 12"/>
          <p:cNvSpPr>
            <a:spLocks noChangeArrowheads="1"/>
          </p:cNvSpPr>
          <p:nvPr/>
        </p:nvSpPr>
        <p:spPr bwMode="auto">
          <a:xfrm>
            <a:off x="539750" y="1484313"/>
            <a:ext cx="8351838" cy="2947987"/>
          </a:xfrm>
          <a:prstGeom prst="rect">
            <a:avLst/>
          </a:prstGeom>
          <a:noFill/>
          <a:ln w="9525">
            <a:noFill/>
            <a:miter lim="800000"/>
            <a:headEnd/>
            <a:tailEnd/>
          </a:ln>
        </p:spPr>
        <p:txBody>
          <a:bodyPr lIns="228600" tIns="10800" rIns="914400" bIns="0" anchor="b"/>
          <a:lstStyle/>
          <a:p>
            <a:pPr lvl="1" algn="ctr">
              <a:spcBef>
                <a:spcPts val="1200"/>
              </a:spcBef>
              <a:spcAft>
                <a:spcPts val="300"/>
              </a:spcAft>
            </a:pPr>
            <a:r>
              <a:rPr lang="en-GB" sz="2400" dirty="0" smtClean="0">
                <a:solidFill>
                  <a:srgbClr val="000099"/>
                </a:solidFill>
                <a:latin typeface="Arial Black" pitchFamily="34" charset="0"/>
                <a:ea typeface="ＭＳ Ｐゴシック" pitchFamily="34" charset="-128"/>
                <a:cs typeface="+mn-cs"/>
              </a:rPr>
              <a:t>The Arctic Spatial Data Infrastructure </a:t>
            </a:r>
          </a:p>
          <a:p>
            <a:pPr lvl="1" algn="ctr">
              <a:spcBef>
                <a:spcPts val="1200"/>
              </a:spcBef>
              <a:spcAft>
                <a:spcPts val="300"/>
              </a:spcAft>
            </a:pPr>
            <a:r>
              <a:rPr lang="en-GB" sz="2400" dirty="0" smtClean="0">
                <a:solidFill>
                  <a:srgbClr val="000099"/>
                </a:solidFill>
                <a:latin typeface="Arial Black" pitchFamily="34" charset="0"/>
                <a:ea typeface="ＭＳ Ｐゴシック" pitchFamily="34" charset="-128"/>
                <a:cs typeface="+mn-cs"/>
              </a:rPr>
              <a:t>(Arctic SDI)</a:t>
            </a:r>
          </a:p>
          <a:p>
            <a:pPr lvl="1" algn="ctr">
              <a:spcBef>
                <a:spcPts val="1200"/>
              </a:spcBef>
              <a:spcAft>
                <a:spcPts val="300"/>
              </a:spcAft>
            </a:pPr>
            <a:r>
              <a:rPr lang="en-GB" sz="2000" dirty="0" smtClean="0">
                <a:solidFill>
                  <a:srgbClr val="000099"/>
                </a:solidFill>
                <a:latin typeface="Arial Black" pitchFamily="34" charset="0"/>
                <a:ea typeface="ＭＳ Ｐゴシック" pitchFamily="34" charset="-128"/>
                <a:cs typeface="+mn-cs"/>
              </a:rPr>
              <a:t>– Project Plan (</a:t>
            </a:r>
            <a:r>
              <a:rPr lang="en-GB" sz="2000" u="sng" dirty="0" smtClean="0">
                <a:solidFill>
                  <a:srgbClr val="000099"/>
                </a:solidFill>
                <a:latin typeface="Arial Black" pitchFamily="34" charset="0"/>
                <a:ea typeface="ＭＳ Ｐゴシック" pitchFamily="34" charset="-128"/>
                <a:cs typeface="+mn-cs"/>
              </a:rPr>
              <a:t>four appendices</a:t>
            </a:r>
            <a:r>
              <a:rPr lang="en-GB" sz="2000" dirty="0" smtClean="0">
                <a:solidFill>
                  <a:srgbClr val="000099"/>
                </a:solidFill>
                <a:latin typeface="Arial Black" pitchFamily="34" charset="0"/>
                <a:ea typeface="ＭＳ Ｐゴシック" pitchFamily="34" charset="-128"/>
                <a:cs typeface="+mn-cs"/>
              </a:rPr>
              <a:t>) –</a:t>
            </a:r>
          </a:p>
          <a:p>
            <a:pPr lvl="1" algn="ctr">
              <a:spcBef>
                <a:spcPts val="1200"/>
              </a:spcBef>
              <a:spcAft>
                <a:spcPts val="300"/>
              </a:spcAft>
            </a:pPr>
            <a:r>
              <a:rPr lang="en-GB" sz="1800" b="0" dirty="0" smtClean="0">
                <a:solidFill>
                  <a:srgbClr val="000099"/>
                </a:solidFill>
                <a:latin typeface="Arial" charset="0"/>
                <a:ea typeface="ＭＳ Ｐゴシック" pitchFamily="34" charset="-128"/>
                <a:cs typeface="+mn-cs"/>
              </a:rPr>
              <a:t>www.</a:t>
            </a:r>
            <a:r>
              <a:rPr lang="nb-NO" sz="1800" b="0" dirty="0" smtClean="0">
                <a:solidFill>
                  <a:srgbClr val="000099"/>
                </a:solidFill>
                <a:latin typeface="Arial" charset="0"/>
                <a:ea typeface="ＭＳ Ｐゴシック" pitchFamily="34" charset="-128"/>
                <a:cs typeface="+mn-cs"/>
              </a:rPr>
              <a:t> </a:t>
            </a:r>
            <a:r>
              <a:rPr lang="en-GB" sz="1800" b="0" dirty="0" smtClean="0">
                <a:solidFill>
                  <a:srgbClr val="000099"/>
                </a:solidFill>
                <a:latin typeface="Arial" charset="0"/>
                <a:ea typeface="ＭＳ Ｐゴシック" pitchFamily="34" charset="-128"/>
                <a:cs typeface="+mn-cs"/>
              </a:rPr>
              <a:t>arctic-sdi.org</a:t>
            </a:r>
          </a:p>
          <a:p>
            <a:pPr algn="r"/>
            <a:r>
              <a:rPr lang="sv-SE" sz="1800" b="0" i="1" dirty="0" smtClean="0">
                <a:solidFill>
                  <a:srgbClr val="000099"/>
                </a:solidFill>
                <a:latin typeface="Arial" charset="0"/>
                <a:ea typeface="ＭＳ Ｐゴシック" pitchFamily="34" charset="-128"/>
                <a:cs typeface="+mn-cs"/>
              </a:rPr>
              <a:t>(Project Plan is Appendix </a:t>
            </a:r>
            <a:r>
              <a:rPr lang="sv-SE" sz="1800" b="0" i="1" dirty="0" err="1" smtClean="0">
                <a:solidFill>
                  <a:srgbClr val="000099"/>
                </a:solidFill>
                <a:latin typeface="Arial" charset="0"/>
                <a:ea typeface="ＭＳ Ｐゴシック" pitchFamily="34" charset="-128"/>
                <a:cs typeface="+mn-cs"/>
              </a:rPr>
              <a:t>to</a:t>
            </a:r>
            <a:r>
              <a:rPr lang="sv-SE" sz="1800" b="0" i="1" dirty="0" smtClean="0">
                <a:solidFill>
                  <a:srgbClr val="000099"/>
                </a:solidFill>
                <a:latin typeface="Arial" charset="0"/>
                <a:ea typeface="ＭＳ Ｐゴシック" pitchFamily="34" charset="-128"/>
                <a:cs typeface="+mn-cs"/>
              </a:rPr>
              <a:t> MoU)</a:t>
            </a:r>
            <a:endParaRPr lang="sv-SE" sz="1800" b="0" i="1" dirty="0">
              <a:solidFill>
                <a:srgbClr val="000099"/>
              </a:solidFill>
              <a:latin typeface="Arial" charset="0"/>
              <a:ea typeface="ＭＳ Ｐゴシック" pitchFamily="34" charset="-128"/>
              <a:cs typeface="+mn-cs"/>
            </a:endParaRPr>
          </a:p>
        </p:txBody>
      </p:sp>
      <p:sp>
        <p:nvSpPr>
          <p:cNvPr id="91143" name="Rectangle 25"/>
          <p:cNvSpPr>
            <a:spLocks noChangeArrowheads="1"/>
          </p:cNvSpPr>
          <p:nvPr/>
        </p:nvSpPr>
        <p:spPr bwMode="auto">
          <a:xfrm>
            <a:off x="0" y="3016250"/>
            <a:ext cx="9144000" cy="0"/>
          </a:xfrm>
          <a:prstGeom prst="rect">
            <a:avLst/>
          </a:prstGeom>
          <a:noFill/>
          <a:ln w="9525">
            <a:noFill/>
            <a:miter lim="800000"/>
            <a:headEnd/>
            <a:tailEnd/>
          </a:ln>
        </p:spPr>
        <p:txBody>
          <a:bodyPr wrap="none" anchor="ctr">
            <a:spAutoFit/>
          </a:bodyPr>
          <a:lstStyle/>
          <a:p>
            <a:pPr algn="ctr"/>
            <a:endParaRPr lang="en-US">
              <a:solidFill>
                <a:srgbClr val="CC9900"/>
              </a:solidFill>
              <a:ea typeface="ＭＳ Ｐゴシック" pitchFamily="34" charset="-128"/>
              <a:cs typeface="+mn-cs"/>
            </a:endParaRPr>
          </a:p>
        </p:txBody>
      </p:sp>
      <p:sp>
        <p:nvSpPr>
          <p:cNvPr id="91144" name="Rectangle 28"/>
          <p:cNvSpPr>
            <a:spLocks noChangeArrowheads="1"/>
          </p:cNvSpPr>
          <p:nvPr/>
        </p:nvSpPr>
        <p:spPr bwMode="auto">
          <a:xfrm>
            <a:off x="6949003" y="473502"/>
            <a:ext cx="1890197" cy="830997"/>
          </a:xfrm>
          <a:prstGeom prst="rect">
            <a:avLst/>
          </a:prstGeom>
          <a:noFill/>
          <a:ln w="9525">
            <a:noFill/>
            <a:miter lim="800000"/>
            <a:headEnd/>
            <a:tailEnd/>
          </a:ln>
        </p:spPr>
        <p:txBody>
          <a:bodyPr wrap="none" anchor="ctr">
            <a:spAutoFit/>
          </a:bodyPr>
          <a:lstStyle/>
          <a:p>
            <a:pPr algn="r" eaLnBrk="0" hangingPunct="0"/>
            <a:endParaRPr lang="en-GB" dirty="0">
              <a:solidFill>
                <a:srgbClr val="808080"/>
              </a:solidFill>
              <a:latin typeface="Calibri" pitchFamily="34" charset="0"/>
              <a:ea typeface="ＭＳ Ｐゴシック" pitchFamily="34" charset="-128"/>
              <a:cs typeface="+mn-cs"/>
            </a:endParaRPr>
          </a:p>
          <a:p>
            <a:pPr algn="r" eaLnBrk="0" hangingPunct="0"/>
            <a:r>
              <a:rPr lang="en-GB" dirty="0" smtClean="0">
                <a:solidFill>
                  <a:srgbClr val="808080"/>
                </a:solidFill>
                <a:latin typeface="Calibri" pitchFamily="34" charset="0"/>
                <a:ea typeface="ＭＳ Ｐゴシック" pitchFamily="34" charset="-128"/>
                <a:cs typeface="+mn-cs"/>
              </a:rPr>
              <a:t>September 25, 2012</a:t>
            </a:r>
            <a:endParaRPr lang="sv-SE" sz="800" dirty="0">
              <a:solidFill>
                <a:srgbClr val="CC9900"/>
              </a:solidFill>
              <a:ea typeface="ＭＳ Ｐゴシック" pitchFamily="34" charset="-128"/>
              <a:cs typeface="+mn-cs"/>
            </a:endParaRPr>
          </a:p>
          <a:p>
            <a:pPr algn="r" eaLnBrk="0" hangingPunct="0"/>
            <a:r>
              <a:rPr lang="en-GB" dirty="0">
                <a:solidFill>
                  <a:srgbClr val="808080"/>
                </a:solidFill>
                <a:latin typeface="Calibri" pitchFamily="34" charset="0"/>
                <a:ea typeface="ＭＳ Ｐゴシック" pitchFamily="34" charset="-128"/>
                <a:cs typeface="+mn-cs"/>
              </a:rPr>
              <a:t>Version </a:t>
            </a:r>
            <a:r>
              <a:rPr lang="en-GB" dirty="0" smtClean="0">
                <a:solidFill>
                  <a:srgbClr val="808080"/>
                </a:solidFill>
                <a:latin typeface="Calibri" pitchFamily="34" charset="0"/>
                <a:ea typeface="ＭＳ Ｐゴシック" pitchFamily="34" charset="-128"/>
                <a:cs typeface="+mn-cs"/>
              </a:rPr>
              <a:t>1.98</a:t>
            </a:r>
            <a:endParaRPr lang="en-GB" sz="2400" b="0" dirty="0">
              <a:solidFill>
                <a:srgbClr val="000000"/>
              </a:solidFill>
              <a:latin typeface="Times New Roman" pitchFamily="18" charset="0"/>
              <a:ea typeface="ＭＳ Ｐゴシック" pitchFamily="34" charset="-128"/>
              <a:cs typeface="+mn-cs"/>
            </a:endParaRPr>
          </a:p>
        </p:txBody>
      </p:sp>
      <p:pic>
        <p:nvPicPr>
          <p:cNvPr id="91145" name="Picture 29" descr="flags"/>
          <p:cNvPicPr>
            <a:picLocks noChangeAspect="1" noChangeArrowheads="1"/>
          </p:cNvPicPr>
          <p:nvPr/>
        </p:nvPicPr>
        <p:blipFill>
          <a:blip r:embed="rId3"/>
          <a:srcRect/>
          <a:stretch>
            <a:fillRect/>
          </a:stretch>
        </p:blipFill>
        <p:spPr bwMode="auto">
          <a:xfrm>
            <a:off x="1835150" y="4581525"/>
            <a:ext cx="5665788" cy="474663"/>
          </a:xfrm>
          <a:prstGeom prst="rect">
            <a:avLst/>
          </a:prstGeom>
          <a:noFill/>
          <a:ln w="9525">
            <a:noFill/>
            <a:miter lim="800000"/>
            <a:headEnd/>
            <a:tailEnd/>
          </a:ln>
        </p:spPr>
      </p:pic>
      <p:sp>
        <p:nvSpPr>
          <p:cNvPr id="91146" name="Rectangle 30"/>
          <p:cNvSpPr>
            <a:spLocks noChangeArrowheads="1"/>
          </p:cNvSpPr>
          <p:nvPr/>
        </p:nvSpPr>
        <p:spPr bwMode="auto">
          <a:xfrm>
            <a:off x="1547813" y="5300663"/>
            <a:ext cx="6369050" cy="495300"/>
          </a:xfrm>
          <a:prstGeom prst="rect">
            <a:avLst/>
          </a:prstGeom>
          <a:noFill/>
          <a:ln w="9525">
            <a:noFill/>
            <a:miter lim="800000"/>
            <a:headEnd/>
            <a:tailEnd/>
          </a:ln>
        </p:spPr>
        <p:txBody>
          <a:bodyPr/>
          <a:lstStyle/>
          <a:p>
            <a:pPr algn="ctr"/>
            <a:r>
              <a:rPr lang="sv-SE" sz="1400" b="0" dirty="0">
                <a:solidFill>
                  <a:srgbClr val="7F7F7F"/>
                </a:solidFill>
                <a:latin typeface="Times New Roman" pitchFamily="18" charset="0"/>
                <a:ea typeface="ＭＳ Ｐゴシック" pitchFamily="34" charset="-128"/>
                <a:cs typeface="+mn-cs"/>
              </a:rPr>
              <a:t>Palmér O, Skedsmo M, Gudmundsson M, Finnbogadóttir E.L.,  Barry T, Ursin H, </a:t>
            </a:r>
            <a:r>
              <a:rPr lang="sv-SE" sz="1400" b="0" dirty="0" err="1">
                <a:solidFill>
                  <a:srgbClr val="7F7F7F"/>
                </a:solidFill>
                <a:latin typeface="Times New Roman" pitchFamily="18" charset="0"/>
                <a:ea typeface="ＭＳ Ｐゴシック" pitchFamily="34" charset="-128"/>
                <a:cs typeface="+mn-cs"/>
              </a:rPr>
              <a:t>Thaulow</a:t>
            </a:r>
            <a:r>
              <a:rPr lang="sv-SE" sz="1400" b="0" dirty="0">
                <a:solidFill>
                  <a:srgbClr val="7F7F7F"/>
                </a:solidFill>
                <a:latin typeface="Times New Roman" pitchFamily="18" charset="0"/>
                <a:ea typeface="ＭＳ Ｐゴシック" pitchFamily="34" charset="-128"/>
                <a:cs typeface="+mn-cs"/>
              </a:rPr>
              <a:t> I., </a:t>
            </a:r>
            <a:r>
              <a:rPr lang="sv-SE" sz="1400" b="0" dirty="0" err="1">
                <a:solidFill>
                  <a:srgbClr val="7F7F7F"/>
                </a:solidFill>
                <a:latin typeface="Times New Roman" pitchFamily="18" charset="0"/>
                <a:ea typeface="ＭＳ Ｐゴシック" pitchFamily="34" charset="-128"/>
                <a:cs typeface="+mn-cs"/>
              </a:rPr>
              <a:t>Obinyakov</a:t>
            </a:r>
            <a:r>
              <a:rPr lang="sv-SE" sz="1400" b="0" dirty="0">
                <a:solidFill>
                  <a:srgbClr val="7F7F7F"/>
                </a:solidFill>
                <a:latin typeface="Times New Roman" pitchFamily="18" charset="0"/>
                <a:ea typeface="ＭＳ Ｐゴシック" pitchFamily="34" charset="-128"/>
                <a:cs typeface="+mn-cs"/>
              </a:rPr>
              <a:t> V, </a:t>
            </a:r>
            <a:r>
              <a:rPr lang="sv-SE" sz="1400" b="0" dirty="0" err="1">
                <a:solidFill>
                  <a:srgbClr val="7F7F7F"/>
                </a:solidFill>
                <a:latin typeface="Times New Roman" pitchFamily="18" charset="0"/>
                <a:ea typeface="ＭＳ Ｐゴシック" pitchFamily="34" charset="-128"/>
                <a:cs typeface="+mn-cs"/>
              </a:rPr>
              <a:t>Nebert</a:t>
            </a:r>
            <a:r>
              <a:rPr lang="sv-SE" sz="1400" b="0" dirty="0">
                <a:solidFill>
                  <a:srgbClr val="7F7F7F"/>
                </a:solidFill>
                <a:latin typeface="Times New Roman" pitchFamily="18" charset="0"/>
                <a:ea typeface="ＭＳ Ｐゴシック" pitchFamily="34" charset="-128"/>
                <a:cs typeface="+mn-cs"/>
              </a:rPr>
              <a:t> D, O</a:t>
            </a:r>
            <a:r>
              <a:rPr lang="ja-JP" altLang="sv-SE" sz="1400" b="0" dirty="0">
                <a:solidFill>
                  <a:srgbClr val="7F7F7F"/>
                </a:solidFill>
                <a:latin typeface="Times New Roman" pitchFamily="18" charset="0"/>
                <a:ea typeface="ＭＳ Ｐゴシック" pitchFamily="34" charset="-128"/>
                <a:cs typeface="+mn-cs"/>
              </a:rPr>
              <a:t>’</a:t>
            </a:r>
            <a:r>
              <a:rPr lang="sv-SE" altLang="ja-JP" sz="1400" b="0" dirty="0">
                <a:solidFill>
                  <a:srgbClr val="7F7F7F"/>
                </a:solidFill>
                <a:latin typeface="Times New Roman" pitchFamily="18" charset="0"/>
                <a:ea typeface="ＭＳ Ｐゴシック" pitchFamily="34" charset="-128"/>
                <a:cs typeface="+mn-cs"/>
              </a:rPr>
              <a:t>Brien D, Hartmann J.P.W.</a:t>
            </a:r>
          </a:p>
          <a:p>
            <a:endParaRPr lang="sv-SE" sz="1000" b="0" dirty="0">
              <a:solidFill>
                <a:srgbClr val="CC9900"/>
              </a:solidFill>
              <a:latin typeface="Times New Roman" pitchFamily="18" charset="0"/>
              <a:ea typeface="ＭＳ Ｐゴシック" pitchFamily="34" charset="-128"/>
              <a:cs typeface="+mn-cs"/>
            </a:endParaRPr>
          </a:p>
          <a:p>
            <a:endParaRPr lang="sv-SE" sz="1000" b="0" dirty="0">
              <a:solidFill>
                <a:srgbClr val="CC9900"/>
              </a:solidFill>
              <a:latin typeface="Times New Roman" pitchFamily="18" charset="0"/>
              <a:ea typeface="ＭＳ Ｐゴシック" pitchFamily="34" charset="-128"/>
              <a:cs typeface="+mn-cs"/>
            </a:endParaRPr>
          </a:p>
          <a:p>
            <a:endParaRPr lang="sv-SE" sz="1000" b="0" dirty="0">
              <a:solidFill>
                <a:srgbClr val="CC9900"/>
              </a:solidFill>
              <a:latin typeface="Times New Roman" pitchFamily="18" charset="0"/>
              <a:ea typeface="ＭＳ Ｐゴシック" pitchFamily="34" charset="-128"/>
              <a:cs typeface="+mn-cs"/>
            </a:endParaRPr>
          </a:p>
          <a:p>
            <a:pPr algn="ctr"/>
            <a:r>
              <a:rPr lang="sv-SE" dirty="0" smtClean="0">
                <a:solidFill>
                  <a:srgbClr val="CC9900"/>
                </a:solidFill>
                <a:ea typeface="ＭＳ Ｐゴシック" pitchFamily="34" charset="-128"/>
                <a:cs typeface="+mn-cs"/>
              </a:rPr>
              <a:t> </a:t>
            </a:r>
            <a:endParaRPr lang="sv-SE" dirty="0">
              <a:solidFill>
                <a:srgbClr val="CC9900"/>
              </a:solidFill>
              <a:ea typeface="ＭＳ Ｐゴシック" pitchFamily="34" charset="-128"/>
              <a:cs typeface="+mn-cs"/>
            </a:endParaRPr>
          </a:p>
        </p:txBody>
      </p:sp>
      <p:sp>
        <p:nvSpPr>
          <p:cNvPr id="3" name="Rektangel 2"/>
          <p:cNvSpPr/>
          <p:nvPr/>
        </p:nvSpPr>
        <p:spPr>
          <a:xfrm>
            <a:off x="323527" y="791815"/>
            <a:ext cx="6625475" cy="1384995"/>
          </a:xfrm>
          <a:prstGeom prst="rect">
            <a:avLst/>
          </a:prstGeom>
        </p:spPr>
        <p:txBody>
          <a:bodyPr wrap="square">
            <a:spAutoFit/>
          </a:bodyPr>
          <a:lstStyle/>
          <a:p>
            <a:pPr marL="342900" indent="-342900">
              <a:spcAft>
                <a:spcPts val="0"/>
              </a:spcAft>
              <a:buFont typeface="Symbol"/>
              <a:buChar char=""/>
              <a:tabLst>
                <a:tab pos="800100" algn="l"/>
              </a:tabLst>
            </a:pPr>
            <a:r>
              <a:rPr lang="en-GB" sz="1200" i="1" u="sng" dirty="0">
                <a:solidFill>
                  <a:srgbClr val="000000"/>
                </a:solidFill>
                <a:latin typeface="Cambria"/>
                <a:ea typeface="Calibri"/>
                <a:cs typeface="Times New Roman"/>
              </a:rPr>
              <a:t>Appendix 1:</a:t>
            </a:r>
            <a:r>
              <a:rPr lang="en-GB" sz="1200" dirty="0">
                <a:solidFill>
                  <a:srgbClr val="000000"/>
                </a:solidFill>
                <a:latin typeface="Cambria"/>
                <a:ea typeface="Calibri"/>
                <a:cs typeface="Times New Roman"/>
              </a:rPr>
              <a:t> Arctic SDI Board - Terms of Reference,  November 27, 2012.  </a:t>
            </a:r>
            <a:r>
              <a:rPr lang="en-GB" sz="1200" dirty="0" smtClean="0">
                <a:solidFill>
                  <a:srgbClr val="000000"/>
                </a:solidFill>
                <a:latin typeface="Cambria"/>
                <a:ea typeface="Calibri"/>
                <a:cs typeface="Times New Roman"/>
              </a:rPr>
              <a:t>TO BE APPROVED </a:t>
            </a:r>
            <a:r>
              <a:rPr lang="en-GB" sz="1200" dirty="0">
                <a:solidFill>
                  <a:srgbClr val="000000"/>
                </a:solidFill>
                <a:latin typeface="Cambria"/>
                <a:ea typeface="Calibri"/>
                <a:cs typeface="Times New Roman"/>
              </a:rPr>
              <a:t>BY THE BOARD.</a:t>
            </a:r>
            <a:endParaRPr lang="sv-SE" sz="1200" dirty="0">
              <a:solidFill>
                <a:srgbClr val="000000"/>
              </a:solidFill>
              <a:latin typeface="Cambria"/>
              <a:ea typeface="Calibri"/>
              <a:cs typeface="Times New Roman"/>
            </a:endParaRPr>
          </a:p>
          <a:p>
            <a:pPr marL="342900" indent="-342900">
              <a:spcAft>
                <a:spcPts val="0"/>
              </a:spcAft>
              <a:buFont typeface="Symbol"/>
              <a:buChar char=""/>
              <a:tabLst>
                <a:tab pos="800100" algn="l"/>
              </a:tabLst>
            </a:pPr>
            <a:r>
              <a:rPr lang="en-GB" sz="1200" i="1" u="sng" dirty="0">
                <a:solidFill>
                  <a:srgbClr val="000000"/>
                </a:solidFill>
                <a:latin typeface="Cambria"/>
                <a:ea typeface="Calibri"/>
                <a:cs typeface="Times New Roman"/>
              </a:rPr>
              <a:t>Appendix 2:</a:t>
            </a:r>
            <a:r>
              <a:rPr lang="en-GB" sz="1200" dirty="0">
                <a:solidFill>
                  <a:srgbClr val="000000"/>
                </a:solidFill>
                <a:latin typeface="Cambria"/>
                <a:ea typeface="Calibri"/>
                <a:cs typeface="Times New Roman"/>
              </a:rPr>
              <a:t> Arctic SDI Steering Committee - Terms of Reference,  November  27 2012. </a:t>
            </a:r>
            <a:r>
              <a:rPr lang="en-GB" sz="1200" dirty="0" smtClean="0">
                <a:solidFill>
                  <a:srgbClr val="000000"/>
                </a:solidFill>
                <a:latin typeface="Cambria"/>
                <a:ea typeface="Calibri"/>
                <a:cs typeface="Times New Roman"/>
              </a:rPr>
              <a:t>TO BE </a:t>
            </a:r>
            <a:r>
              <a:rPr lang="en-GB" sz="1200" dirty="0">
                <a:solidFill>
                  <a:srgbClr val="000000"/>
                </a:solidFill>
                <a:latin typeface="Cambria"/>
                <a:ea typeface="Calibri"/>
                <a:cs typeface="Times New Roman"/>
              </a:rPr>
              <a:t>APPROVED BY THE BOARD.</a:t>
            </a:r>
            <a:endParaRPr lang="sv-SE" sz="1200" dirty="0">
              <a:solidFill>
                <a:srgbClr val="000000"/>
              </a:solidFill>
              <a:latin typeface="Cambria"/>
              <a:ea typeface="Calibri"/>
              <a:cs typeface="Times New Roman"/>
            </a:endParaRPr>
          </a:p>
          <a:p>
            <a:pPr marL="342900" indent="-342900">
              <a:spcAft>
                <a:spcPts val="0"/>
              </a:spcAft>
              <a:buFont typeface="Symbol"/>
              <a:buChar char=""/>
              <a:tabLst>
                <a:tab pos="800100" algn="l"/>
              </a:tabLst>
            </a:pPr>
            <a:r>
              <a:rPr lang="en-GB" sz="1200" i="1" u="sng" dirty="0">
                <a:solidFill>
                  <a:srgbClr val="000000"/>
                </a:solidFill>
                <a:latin typeface="Cambria"/>
                <a:ea typeface="Calibri"/>
                <a:cs typeface="Times New Roman"/>
              </a:rPr>
              <a:t>Appendix 3:</a:t>
            </a:r>
            <a:r>
              <a:rPr lang="en-GB" sz="1200" dirty="0">
                <a:solidFill>
                  <a:srgbClr val="000000"/>
                </a:solidFill>
                <a:latin typeface="Cambria"/>
                <a:ea typeface="Calibri"/>
                <a:cs typeface="Times New Roman"/>
              </a:rPr>
              <a:t> Arctic SDI Working Groups - Terms of Reference,  June  18, 2012</a:t>
            </a:r>
            <a:r>
              <a:rPr lang="en-GB" sz="1200" dirty="0" smtClean="0">
                <a:solidFill>
                  <a:srgbClr val="000000"/>
                </a:solidFill>
                <a:latin typeface="Cambria"/>
                <a:ea typeface="Calibri"/>
                <a:cs typeface="Times New Roman"/>
              </a:rPr>
              <a:t>. APPROVED.</a:t>
            </a:r>
            <a:endParaRPr lang="sv-SE" sz="1200" dirty="0">
              <a:solidFill>
                <a:srgbClr val="000000"/>
              </a:solidFill>
              <a:latin typeface="Cambria"/>
              <a:ea typeface="Calibri"/>
              <a:cs typeface="Times New Roman"/>
            </a:endParaRPr>
          </a:p>
          <a:p>
            <a:pPr marL="342900" indent="-342900">
              <a:spcAft>
                <a:spcPts val="0"/>
              </a:spcAft>
              <a:buFont typeface="Symbol"/>
              <a:buChar char=""/>
              <a:tabLst>
                <a:tab pos="800100" algn="l"/>
              </a:tabLst>
            </a:pPr>
            <a:r>
              <a:rPr lang="en-GB" sz="1200" i="1" u="sng" dirty="0">
                <a:solidFill>
                  <a:srgbClr val="000000"/>
                </a:solidFill>
                <a:highlight>
                  <a:srgbClr val="FFFF00"/>
                </a:highlight>
                <a:latin typeface="Cambria"/>
                <a:ea typeface="Calibri"/>
                <a:cs typeface="Times New Roman"/>
              </a:rPr>
              <a:t>Appendix 4:</a:t>
            </a:r>
            <a:r>
              <a:rPr lang="en-GB" sz="1200" dirty="0">
                <a:solidFill>
                  <a:srgbClr val="000000"/>
                </a:solidFill>
                <a:highlight>
                  <a:srgbClr val="FFFF00"/>
                </a:highlight>
                <a:latin typeface="Cambria"/>
                <a:ea typeface="Calibri"/>
                <a:cs typeface="Times New Roman"/>
              </a:rPr>
              <a:t> The Arctic SDI Work Flow,  September 25, 2012.</a:t>
            </a:r>
            <a:endParaRPr lang="sv-SE" sz="1200" dirty="0">
              <a:solidFill>
                <a:srgbClr val="000000"/>
              </a:solidFill>
              <a:latin typeface="Cambria"/>
              <a:ea typeface="Calibri"/>
              <a:cs typeface="Times New Roman"/>
            </a:endParaRPr>
          </a:p>
        </p:txBody>
      </p:sp>
      <p:sp>
        <p:nvSpPr>
          <p:cNvPr id="13"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236406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11"/>
          </p:nvPr>
        </p:nvSpPr>
        <p:spPr>
          <a:noFill/>
          <a:ln>
            <a:miter lim="800000"/>
            <a:headEnd/>
            <a:tailEnd/>
          </a:ln>
        </p:spPr>
        <p:txBody>
          <a:bodyPr/>
          <a:lstStyle/>
          <a:p>
            <a:r>
              <a:rPr lang="sv-SE" smtClean="0">
                <a:ea typeface="ＭＳ Ｐゴシック" pitchFamily="34" charset="-128"/>
              </a:rPr>
              <a:t>www.arctic-sdi.org</a:t>
            </a:r>
          </a:p>
        </p:txBody>
      </p:sp>
      <p:sp>
        <p:nvSpPr>
          <p:cNvPr id="8" name="Rectangle 7"/>
          <p:cNvSpPr>
            <a:spLocks noGrp="1" noChangeArrowheads="1"/>
          </p:cNvSpPr>
          <p:nvPr>
            <p:ph type="sldNum" sz="quarter" idx="12"/>
          </p:nvPr>
        </p:nvSpPr>
        <p:spPr/>
        <p:txBody>
          <a:bodyPr/>
          <a:lstStyle/>
          <a:p>
            <a:pPr>
              <a:defRPr/>
            </a:pPr>
            <a:fld id="{4EE9BDE4-74E5-4FA5-B347-34863B9A9EB9}" type="slidenum">
              <a:rPr lang="sv-SE">
                <a:solidFill>
                  <a:srgbClr val="000000"/>
                </a:solidFill>
              </a:rPr>
              <a:pPr>
                <a:defRPr/>
              </a:pPr>
              <a:t>3</a:t>
            </a:fld>
            <a:endParaRPr lang="sv-SE">
              <a:solidFill>
                <a:srgbClr val="000000"/>
              </a:solidFill>
            </a:endParaRPr>
          </a:p>
        </p:txBody>
      </p:sp>
      <p:sp>
        <p:nvSpPr>
          <p:cNvPr id="1946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30D82123-41C6-4D80-8F28-96FA8432B043}" type="slidenum">
              <a:rPr lang="sv-SE" sz="1200" b="0">
                <a:solidFill>
                  <a:srgbClr val="000000"/>
                </a:solidFill>
                <a:ea typeface="ＭＳ Ｐゴシック" pitchFamily="34" charset="-128"/>
                <a:cs typeface="+mn-cs"/>
              </a:rPr>
              <a:pPr algn="r">
                <a:defRPr/>
              </a:pPr>
              <a:t>3</a:t>
            </a:fld>
            <a:endParaRPr lang="sv-SE" sz="1200" b="0">
              <a:solidFill>
                <a:srgbClr val="000000"/>
              </a:solidFill>
              <a:ea typeface="ＭＳ Ｐゴシック" pitchFamily="34" charset="-128"/>
              <a:cs typeface="+mn-cs"/>
            </a:endParaRPr>
          </a:p>
        </p:txBody>
      </p:sp>
      <p:sp>
        <p:nvSpPr>
          <p:cNvPr id="10343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CDB9982-EC4B-4260-A96A-2D79337CE7AC}" type="slidenum">
              <a:rPr lang="sv-SE" sz="1200" b="0">
                <a:solidFill>
                  <a:srgbClr val="000000"/>
                </a:solidFill>
                <a:ea typeface="ＭＳ Ｐゴシック" pitchFamily="34" charset="-128"/>
                <a:cs typeface="+mn-cs"/>
              </a:rPr>
              <a:pPr algn="r"/>
              <a:t>3</a:t>
            </a:fld>
            <a:endParaRPr lang="sv-SE" sz="1200" b="0">
              <a:solidFill>
                <a:srgbClr val="000000"/>
              </a:solidFill>
              <a:ea typeface="ＭＳ Ｐゴシック" pitchFamily="34" charset="-128"/>
              <a:cs typeface="+mn-cs"/>
            </a:endParaRPr>
          </a:p>
        </p:txBody>
      </p:sp>
      <p:sp>
        <p:nvSpPr>
          <p:cNvPr id="2" name="Rectangle 7"/>
          <p:cNvSpPr>
            <a:spLocks noChangeArrowheads="1"/>
          </p:cNvSpPr>
          <p:nvPr/>
        </p:nvSpPr>
        <p:spPr bwMode="auto">
          <a:xfrm>
            <a:off x="251520" y="2996952"/>
            <a:ext cx="8435280" cy="1656183"/>
          </a:xfrm>
          <a:prstGeom prst="rect">
            <a:avLst/>
          </a:prstGeom>
          <a:solidFill>
            <a:srgbClr val="053B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28600" tIns="10800" rIns="914400" bIns="0" numCol="1" anchor="b" anchorCtr="0" compatLnSpc="1">
            <a:prstTxWarp prst="textNoShape">
              <a:avLst/>
            </a:prstTxWarp>
          </a:bodyPr>
          <a:lstStyle/>
          <a:p>
            <a:pPr lvl="1" algn="ctr">
              <a:spcBef>
                <a:spcPts val="1200"/>
              </a:spcBef>
              <a:spcAft>
                <a:spcPts val="300"/>
              </a:spcAft>
            </a:pPr>
            <a:r>
              <a:rPr lang="en-GB" sz="2000" dirty="0" smtClean="0">
                <a:solidFill>
                  <a:schemeClr val="bg1"/>
                </a:solidFill>
                <a:latin typeface="Arial Black" pitchFamily="34" charset="0"/>
                <a:ea typeface="ＭＳ Ｐゴシック" pitchFamily="34" charset="-128"/>
                <a:cs typeface="+mn-cs"/>
              </a:rPr>
              <a:t>The Arctic SDI Work Flow </a:t>
            </a:r>
          </a:p>
          <a:p>
            <a:pPr lvl="1" algn="ctr">
              <a:spcBef>
                <a:spcPts val="1200"/>
              </a:spcBef>
              <a:spcAft>
                <a:spcPts val="300"/>
              </a:spcAft>
            </a:pPr>
            <a:r>
              <a:rPr lang="en-GB" sz="1400" dirty="0" smtClean="0">
                <a:solidFill>
                  <a:schemeClr val="bg1"/>
                </a:solidFill>
                <a:latin typeface="Cambria" pitchFamily="18" charset="0"/>
                <a:ea typeface="ＭＳ Ｐゴシック" pitchFamily="34" charset="-128"/>
                <a:cs typeface="+mn-cs"/>
              </a:rPr>
              <a:t>- </a:t>
            </a:r>
            <a:r>
              <a:rPr lang="en-GB" sz="1400" u="sng" dirty="0" smtClean="0">
                <a:solidFill>
                  <a:schemeClr val="bg1"/>
                </a:solidFill>
                <a:latin typeface="Cambria" pitchFamily="18" charset="0"/>
                <a:ea typeface="ＭＳ Ｐゴシック" pitchFamily="34" charset="-128"/>
                <a:cs typeface="+mn-cs"/>
              </a:rPr>
              <a:t>vision, strategies, work packages, activities </a:t>
            </a:r>
            <a:r>
              <a:rPr lang="en-GB" sz="1400" dirty="0" smtClean="0">
                <a:solidFill>
                  <a:schemeClr val="bg1"/>
                </a:solidFill>
                <a:latin typeface="Cambria" pitchFamily="18" charset="0"/>
                <a:ea typeface="ＭＳ Ｐゴシック" pitchFamily="34" charset="-128"/>
                <a:cs typeface="+mn-cs"/>
              </a:rPr>
              <a:t>&amp; estimated time schedule -</a:t>
            </a:r>
            <a:endParaRPr lang="en-GB" sz="1400" dirty="0" smtClean="0">
              <a:solidFill>
                <a:schemeClr val="bg1"/>
              </a:solidFill>
              <a:latin typeface="Arial" pitchFamily="34" charset="0"/>
              <a:ea typeface="ＭＳ Ｐゴシック" pitchFamily="34" charset="-128"/>
              <a:cs typeface="+mn-cs"/>
            </a:endParaRPr>
          </a:p>
          <a:p>
            <a:pPr lvl="1" algn="ctr">
              <a:spcBef>
                <a:spcPts val="1200"/>
              </a:spcBef>
              <a:spcAft>
                <a:spcPts val="300"/>
              </a:spcAft>
            </a:pPr>
            <a:r>
              <a:rPr lang="en-GB" sz="1000" dirty="0" smtClean="0">
                <a:solidFill>
                  <a:schemeClr val="bg1"/>
                </a:solidFill>
                <a:latin typeface="Arial Black" pitchFamily="34" charset="0"/>
                <a:ea typeface="ＭＳ Ｐゴシック" pitchFamily="34" charset="-128"/>
                <a:cs typeface="+mn-cs"/>
              </a:rPr>
              <a:t>www.</a:t>
            </a:r>
            <a:r>
              <a:rPr lang="en-US" sz="1000" dirty="0" smtClean="0">
                <a:solidFill>
                  <a:schemeClr val="bg1"/>
                </a:solidFill>
                <a:latin typeface="Cambria" pitchFamily="18" charset="0"/>
                <a:ea typeface="ＭＳ Ｐゴシック" pitchFamily="34" charset="-128"/>
                <a:cs typeface="+mn-cs"/>
              </a:rPr>
              <a:t> </a:t>
            </a:r>
            <a:r>
              <a:rPr lang="en-GB" sz="1000" dirty="0" smtClean="0">
                <a:solidFill>
                  <a:schemeClr val="bg1"/>
                </a:solidFill>
                <a:latin typeface="Arial Black" pitchFamily="34" charset="0"/>
                <a:ea typeface="ＭＳ Ｐゴシック" pitchFamily="34" charset="-128"/>
                <a:cs typeface="+mn-cs"/>
              </a:rPr>
              <a:t>arctic-sdi.org</a:t>
            </a:r>
            <a:endParaRPr lang="en-GB" sz="1000" dirty="0" smtClean="0">
              <a:solidFill>
                <a:schemeClr val="bg1"/>
              </a:solidFill>
              <a:latin typeface="Arial" pitchFamily="34" charset="0"/>
              <a:ea typeface="ＭＳ Ｐゴシック" pitchFamily="34" charset="-128"/>
              <a:cs typeface="+mn-cs"/>
            </a:endParaRPr>
          </a:p>
          <a:p>
            <a:endParaRPr lang="sv-SE" sz="1800" b="0" dirty="0" smtClean="0">
              <a:solidFill>
                <a:srgbClr val="000000"/>
              </a:solidFill>
              <a:latin typeface="Arial" pitchFamily="34" charset="0"/>
              <a:ea typeface="ＭＳ Ｐゴシック" pitchFamily="34" charset="-128"/>
              <a:cs typeface="+mn-cs"/>
            </a:endParaRPr>
          </a:p>
        </p:txBody>
      </p:sp>
      <p:sp>
        <p:nvSpPr>
          <p:cNvPr id="3" name="Rectangle 8"/>
          <p:cNvSpPr>
            <a:spLocks noChangeArrowheads="1"/>
          </p:cNvSpPr>
          <p:nvPr/>
        </p:nvSpPr>
        <p:spPr bwMode="auto">
          <a:xfrm>
            <a:off x="2092896" y="1988840"/>
            <a:ext cx="4752528"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b="0" dirty="0" smtClean="0">
                <a:solidFill>
                  <a:srgbClr val="000000"/>
                </a:solidFill>
                <a:latin typeface="Cambria" pitchFamily="18" charset="0"/>
                <a:ea typeface="Calibri" pitchFamily="34" charset="0"/>
                <a:cs typeface="Times New Roman" pitchFamily="18" charset="0"/>
              </a:rPr>
              <a:t>September 25, 2012</a:t>
            </a:r>
            <a:endParaRPr lang="sv-SE" sz="900" b="0" dirty="0" smtClean="0">
              <a:solidFill>
                <a:srgbClr val="000000"/>
              </a:solidFill>
              <a:latin typeface="Arial" pitchFamily="34" charset="0"/>
              <a:ea typeface="ＭＳ Ｐゴシック" pitchFamily="34" charset="-128"/>
              <a:cs typeface="+mn-cs"/>
            </a:endParaRPr>
          </a:p>
          <a:p>
            <a:pPr eaLnBrk="0" hangingPunct="0"/>
            <a:r>
              <a:rPr lang="en-GB" sz="1200" i="1" dirty="0" smtClean="0">
                <a:solidFill>
                  <a:srgbClr val="000000"/>
                </a:solidFill>
                <a:latin typeface="Cambria" pitchFamily="18" charset="0"/>
                <a:ea typeface="Calibri" pitchFamily="34" charset="0"/>
                <a:cs typeface="Times New Roman" pitchFamily="18" charset="0"/>
              </a:rPr>
              <a:t>The Arctic Spatial Data Infrastructure – Project Plan,  Appendix 4</a:t>
            </a:r>
            <a:endParaRPr lang="sv-SE" sz="900" b="0" dirty="0" smtClean="0">
              <a:solidFill>
                <a:srgbClr val="000000"/>
              </a:solidFill>
              <a:latin typeface="Arial" pitchFamily="34" charset="0"/>
              <a:ea typeface="ＭＳ Ｐゴシック" pitchFamily="34" charset="-128"/>
              <a:cs typeface="+mn-cs"/>
            </a:endParaRPr>
          </a:p>
          <a:p>
            <a:pPr eaLnBrk="0" hangingPunct="0"/>
            <a:endParaRPr lang="sv-SE" sz="1800" b="0" dirty="0" smtClean="0">
              <a:solidFill>
                <a:srgbClr val="000000"/>
              </a:solidFill>
              <a:latin typeface="Arial" pitchFamily="34" charset="0"/>
              <a:ea typeface="ＭＳ Ｐゴシック" pitchFamily="34" charset="-128"/>
              <a:cs typeface="+mn-cs"/>
            </a:endParaRPr>
          </a:p>
        </p:txBody>
      </p:sp>
      <p:sp>
        <p:nvSpPr>
          <p:cNvPr id="9" name="Rectangle 11"/>
          <p:cNvSpPr>
            <a:spLocks noChangeArrowheads="1"/>
          </p:cNvSpPr>
          <p:nvPr/>
        </p:nvSpPr>
        <p:spPr bwMode="auto">
          <a:xfrm>
            <a:off x="5436096" y="1238479"/>
            <a:ext cx="326816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hangingPunct="0"/>
            <a:r>
              <a:rPr lang="en-GB" dirty="0" smtClean="0">
                <a:solidFill>
                  <a:srgbClr val="808080"/>
                </a:solidFill>
                <a:latin typeface="Cambria" pitchFamily="18" charset="0"/>
                <a:ea typeface="Calibri" pitchFamily="34" charset="0"/>
                <a:cs typeface="Times New Roman" pitchFamily="18" charset="0"/>
              </a:rPr>
              <a:t>Updated September 25, 2012</a:t>
            </a:r>
            <a:endParaRPr lang="en-GB" sz="1800" b="0" dirty="0" smtClean="0">
              <a:solidFill>
                <a:srgbClr val="000000"/>
              </a:solidFill>
              <a:latin typeface="Arial" pitchFamily="34" charset="0"/>
              <a:ea typeface="ＭＳ Ｐゴシック" pitchFamily="34" charset="-128"/>
              <a:cs typeface="+mn-cs"/>
            </a:endParaRPr>
          </a:p>
        </p:txBody>
      </p:sp>
      <p:sp>
        <p:nvSpPr>
          <p:cNvPr id="10"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20896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11"/>
          </p:nvPr>
        </p:nvSpPr>
        <p:spPr>
          <a:noFill/>
          <a:ln>
            <a:miter lim="800000"/>
            <a:headEnd/>
            <a:tailEnd/>
          </a:ln>
        </p:spPr>
        <p:txBody>
          <a:bodyPr/>
          <a:lstStyle/>
          <a:p>
            <a:r>
              <a:rPr lang="sv-SE" smtClean="0">
                <a:ea typeface="ＭＳ Ｐゴシック" pitchFamily="34" charset="-128"/>
              </a:rPr>
              <a:t>www.arctic-sdi.org</a:t>
            </a:r>
          </a:p>
        </p:txBody>
      </p:sp>
      <p:sp>
        <p:nvSpPr>
          <p:cNvPr id="8" name="Rectangle 7"/>
          <p:cNvSpPr>
            <a:spLocks noGrp="1" noChangeArrowheads="1"/>
          </p:cNvSpPr>
          <p:nvPr>
            <p:ph type="sldNum" sz="quarter" idx="12"/>
          </p:nvPr>
        </p:nvSpPr>
        <p:spPr/>
        <p:txBody>
          <a:bodyPr/>
          <a:lstStyle/>
          <a:p>
            <a:pPr>
              <a:defRPr/>
            </a:pPr>
            <a:fld id="{4EE9BDE4-74E5-4FA5-B347-34863B9A9EB9}" type="slidenum">
              <a:rPr lang="sv-SE">
                <a:solidFill>
                  <a:srgbClr val="000000"/>
                </a:solidFill>
              </a:rPr>
              <a:pPr>
                <a:defRPr/>
              </a:pPr>
              <a:t>4</a:t>
            </a:fld>
            <a:endParaRPr lang="sv-SE">
              <a:solidFill>
                <a:srgbClr val="000000"/>
              </a:solidFill>
            </a:endParaRPr>
          </a:p>
        </p:txBody>
      </p:sp>
      <p:sp>
        <p:nvSpPr>
          <p:cNvPr id="1946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30D82123-41C6-4D80-8F28-96FA8432B043}" type="slidenum">
              <a:rPr lang="sv-SE" sz="1200" b="0">
                <a:solidFill>
                  <a:srgbClr val="000000"/>
                </a:solidFill>
                <a:ea typeface="ＭＳ Ｐゴシック" pitchFamily="34" charset="-128"/>
                <a:cs typeface="+mn-cs"/>
              </a:rPr>
              <a:pPr algn="r">
                <a:defRPr/>
              </a:pPr>
              <a:t>4</a:t>
            </a:fld>
            <a:endParaRPr lang="sv-SE" sz="1200" b="0">
              <a:solidFill>
                <a:srgbClr val="000000"/>
              </a:solidFill>
              <a:ea typeface="ＭＳ Ｐゴシック" pitchFamily="34" charset="-128"/>
              <a:cs typeface="+mn-cs"/>
            </a:endParaRPr>
          </a:p>
        </p:txBody>
      </p:sp>
      <p:sp>
        <p:nvSpPr>
          <p:cNvPr id="10343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4CDB9982-EC4B-4260-A96A-2D79337CE7AC}" type="slidenum">
              <a:rPr lang="sv-SE" sz="1200" b="0">
                <a:solidFill>
                  <a:srgbClr val="000000"/>
                </a:solidFill>
                <a:ea typeface="ＭＳ Ｐゴシック" pitchFamily="34" charset="-128"/>
                <a:cs typeface="+mn-cs"/>
              </a:rPr>
              <a:pPr algn="r"/>
              <a:t>4</a:t>
            </a:fld>
            <a:endParaRPr lang="sv-SE" sz="1200" b="0">
              <a:solidFill>
                <a:srgbClr val="000000"/>
              </a:solidFill>
              <a:ea typeface="ＭＳ Ｐゴシック" pitchFamily="34" charset="-128"/>
              <a:cs typeface="+mn-cs"/>
            </a:endParaRPr>
          </a:p>
        </p:txBody>
      </p:sp>
      <p:sp>
        <p:nvSpPr>
          <p:cNvPr id="2" name="Rectangle 1"/>
          <p:cNvSpPr>
            <a:spLocks noChangeArrowheads="1"/>
          </p:cNvSpPr>
          <p:nvPr/>
        </p:nvSpPr>
        <p:spPr bwMode="auto">
          <a:xfrm>
            <a:off x="539552" y="1340768"/>
            <a:ext cx="8352928" cy="1631216"/>
          </a:xfrm>
          <a:prstGeom prst="rect">
            <a:avLst/>
          </a:prstGeom>
          <a:solidFill>
            <a:srgbClr val="95B3D7"/>
          </a:solidFill>
          <a:ln w="158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3997" tIns="45720" rIns="91440" bIns="45720" numCol="1" anchor="ctr" anchorCtr="0" compatLnSpc="1">
            <a:prstTxWarp prst="textNoShape">
              <a:avLst/>
            </a:prstTxWarp>
            <a:spAutoFit/>
          </a:bodyPr>
          <a:lstStyle/>
          <a:p>
            <a:r>
              <a:rPr lang="en-GB" sz="2000" dirty="0" smtClean="0" bmk="OLE_LINK6">
                <a:solidFill>
                  <a:srgbClr val="000000"/>
                </a:solidFill>
                <a:latin typeface="Cambria" pitchFamily="18" charset="0"/>
                <a:ea typeface="Calibri" pitchFamily="34" charset="0"/>
                <a:cs typeface="Times New Roman" pitchFamily="18" charset="0"/>
              </a:rPr>
              <a:t>The VISION</a:t>
            </a:r>
            <a:endParaRPr lang="sv-SE" sz="2000" b="0" dirty="0" smtClean="0" bmk="OLE_LINK6">
              <a:solidFill>
                <a:srgbClr val="000000"/>
              </a:solidFill>
              <a:latin typeface="Arial" pitchFamily="34" charset="0"/>
              <a:ea typeface="ＭＳ Ｐゴシック" pitchFamily="34" charset="-128"/>
              <a:cs typeface="+mn-cs"/>
            </a:endParaRPr>
          </a:p>
          <a:p>
            <a:pPr eaLnBrk="0" hangingPunct="0"/>
            <a:r>
              <a:rPr lang="en-GB" sz="2000" b="0" dirty="0" smtClean="0" bmk="OLE_LINK6">
                <a:solidFill>
                  <a:srgbClr val="000000"/>
                </a:solidFill>
                <a:latin typeface="Cambria" pitchFamily="18" charset="0"/>
                <a:ea typeface="Calibri" pitchFamily="34" charset="0"/>
                <a:cs typeface="Times New Roman" pitchFamily="18" charset="0"/>
              </a:rPr>
              <a:t>An Arctic SDI – based on sustainable co-operation between mandated</a:t>
            </a:r>
          </a:p>
          <a:p>
            <a:pPr eaLnBrk="0" hangingPunct="0"/>
            <a:r>
              <a:rPr lang="en-GB" sz="2000" b="0" dirty="0" smtClean="0" bmk="OLE_LINK6">
                <a:solidFill>
                  <a:srgbClr val="000000"/>
                </a:solidFill>
                <a:latin typeface="Cambria" pitchFamily="18" charset="0"/>
                <a:ea typeface="Calibri" pitchFamily="34" charset="0"/>
                <a:cs typeface="Times New Roman" pitchFamily="18" charset="0"/>
              </a:rPr>
              <a:t>national mapping organisations – will provide for access to spatially related reliable information over the Arctic to facilitate monitoring and decision making.</a:t>
            </a:r>
            <a:endParaRPr lang="en-GB" sz="2000" b="0" dirty="0" smtClean="0">
              <a:solidFill>
                <a:srgbClr val="000000"/>
              </a:solidFill>
              <a:latin typeface="Arial" pitchFamily="34" charset="0"/>
              <a:ea typeface="ＭＳ Ｐゴシック" pitchFamily="34" charset="-128"/>
              <a:cs typeface="+mn-cs"/>
            </a:endParaRPr>
          </a:p>
        </p:txBody>
      </p:sp>
      <p:sp>
        <p:nvSpPr>
          <p:cNvPr id="9" name="Rectangle 1"/>
          <p:cNvSpPr>
            <a:spLocks noChangeArrowheads="1"/>
          </p:cNvSpPr>
          <p:nvPr/>
        </p:nvSpPr>
        <p:spPr bwMode="auto">
          <a:xfrm>
            <a:off x="539552" y="3140968"/>
            <a:ext cx="8352928" cy="2246769"/>
          </a:xfrm>
          <a:prstGeom prst="rect">
            <a:avLst/>
          </a:prstGeom>
          <a:solidFill>
            <a:srgbClr val="95B3D7"/>
          </a:solidFill>
          <a:ln w="158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3997" tIns="45720" rIns="91440" bIns="45720" numCol="1" anchor="ctr" anchorCtr="0" compatLnSpc="1">
            <a:prstTxWarp prst="textNoShape">
              <a:avLst/>
            </a:prstTxWarp>
            <a:spAutoFit/>
          </a:bodyPr>
          <a:lstStyle/>
          <a:p>
            <a:r>
              <a:rPr lang="en-GB" sz="2000" dirty="0" smtClean="0" bmk="OLE_LINK6">
                <a:solidFill>
                  <a:srgbClr val="000000"/>
                </a:solidFill>
                <a:latin typeface="Cambria" pitchFamily="18" charset="0"/>
                <a:ea typeface="Calibri" pitchFamily="34" charset="0"/>
                <a:cs typeface="Times New Roman" pitchFamily="18" charset="0"/>
              </a:rPr>
              <a:t>The STRATEGIES on how to reach the vision</a:t>
            </a:r>
            <a:endParaRPr lang="sv-SE" sz="2000" b="0" dirty="0" smtClean="0" bmk="OLE_LINK6">
              <a:solidFill>
                <a:srgbClr val="000000"/>
              </a:solidFill>
              <a:latin typeface="Arial" pitchFamily="34" charset="0"/>
              <a:ea typeface="ＭＳ Ｐゴシック" pitchFamily="34" charset="-128"/>
              <a:cs typeface="+mn-cs"/>
            </a:endParaRPr>
          </a:p>
          <a:p>
            <a:pPr marL="342900" indent="-342900" defTabSz="361950" eaLnBrk="0" hangingPunct="0">
              <a:buFontTx/>
              <a:buAutoNum type="alphaUcPeriod"/>
            </a:pPr>
            <a:r>
              <a:rPr lang="en-GB" sz="2000" b="0" dirty="0" smtClean="0" bmk="OLE_LINK6">
                <a:solidFill>
                  <a:srgbClr val="000000"/>
                </a:solidFill>
                <a:latin typeface="Cambria" pitchFamily="18" charset="0"/>
                <a:ea typeface="Calibri" pitchFamily="34" charset="0"/>
                <a:cs typeface="Times New Roman" pitchFamily="18" charset="0"/>
              </a:rPr>
              <a:t>Project organisation in function</a:t>
            </a:r>
          </a:p>
          <a:p>
            <a:pPr marL="342900" indent="-342900" defTabSz="361950" eaLnBrk="0" hangingPunct="0">
              <a:buFontTx/>
              <a:buAutoNum type="alphaUcPeriod"/>
            </a:pPr>
            <a:r>
              <a:rPr lang="en-GB" sz="2000" b="0" dirty="0" err="1" smtClean="0" bmk="OLE_LINK6">
                <a:solidFill>
                  <a:srgbClr val="000000"/>
                </a:solidFill>
                <a:latin typeface="Cambria" pitchFamily="18" charset="0"/>
                <a:ea typeface="Calibri" pitchFamily="34" charset="0"/>
                <a:cs typeface="Times New Roman" pitchFamily="18" charset="0"/>
              </a:rPr>
              <a:t>MoUs</a:t>
            </a:r>
            <a:r>
              <a:rPr lang="en-GB" sz="2000" b="0" dirty="0" smtClean="0" bmk="OLE_LINK6">
                <a:solidFill>
                  <a:srgbClr val="000000"/>
                </a:solidFill>
                <a:latin typeface="Cambria" pitchFamily="18" charset="0"/>
                <a:ea typeface="Calibri" pitchFamily="34" charset="0"/>
                <a:cs typeface="Times New Roman" pitchFamily="18" charset="0"/>
              </a:rPr>
              <a:t> regulating each participant’s involvement and responsibilities within the Arctic SDI project will be elaborated and signed.</a:t>
            </a:r>
          </a:p>
          <a:p>
            <a:pPr marL="342900" indent="-342900" defTabSz="361950" eaLnBrk="0" hangingPunct="0">
              <a:buFontTx/>
              <a:buAutoNum type="alphaUcPeriod"/>
            </a:pPr>
            <a:r>
              <a:rPr lang="en-GB" sz="2000" b="0" dirty="0" smtClean="0" bmk="OLE_LINK6">
                <a:solidFill>
                  <a:srgbClr val="000000"/>
                </a:solidFill>
                <a:latin typeface="Cambria" pitchFamily="18" charset="0"/>
                <a:ea typeface="Calibri" pitchFamily="34" charset="0"/>
                <a:cs typeface="Times New Roman" pitchFamily="18" charset="0"/>
              </a:rPr>
              <a:t>A joint Arctic SDI will be elaborated – combining into one view national reference data and thematic information</a:t>
            </a:r>
          </a:p>
        </p:txBody>
      </p:sp>
      <p:sp>
        <p:nvSpPr>
          <p:cNvPr id="3" name="textruta 2"/>
          <p:cNvSpPr txBox="1"/>
          <p:nvPr/>
        </p:nvSpPr>
        <p:spPr>
          <a:xfrm>
            <a:off x="755229" y="5477162"/>
            <a:ext cx="7704856" cy="400110"/>
          </a:xfrm>
          <a:prstGeom prst="rect">
            <a:avLst/>
          </a:prstGeom>
          <a:noFill/>
        </p:spPr>
        <p:txBody>
          <a:bodyPr wrap="square" rtlCol="0">
            <a:spAutoFit/>
          </a:bodyPr>
          <a:lstStyle/>
          <a:p>
            <a:pPr algn="ctr"/>
            <a:r>
              <a:rPr lang="sv-SE" sz="2000" dirty="0" smtClean="0">
                <a:solidFill>
                  <a:srgbClr val="000000"/>
                </a:solidFill>
                <a:effectLst>
                  <a:outerShdw blurRad="38100" dist="38100" dir="2700000" algn="tl">
                    <a:srgbClr val="000000">
                      <a:alpha val="43137"/>
                    </a:srgbClr>
                  </a:outerShdw>
                </a:effectLst>
                <a:ea typeface="ＭＳ Ｐゴシック" pitchFamily="34" charset="-128"/>
                <a:cs typeface="+mn-cs"/>
              </a:rPr>
              <a:t>VISION ↔ STRATEGIES ↔ WORK PACKAGES ↔ ACTIVITIES</a:t>
            </a:r>
            <a:endParaRPr lang="sv-SE" sz="2000" dirty="0">
              <a:solidFill>
                <a:srgbClr val="000000"/>
              </a:solidFill>
              <a:effectLst>
                <a:outerShdw blurRad="38100" dist="38100" dir="2700000" algn="tl">
                  <a:srgbClr val="000000">
                    <a:alpha val="43137"/>
                  </a:srgbClr>
                </a:outerShdw>
              </a:effectLst>
              <a:ea typeface="ＭＳ Ｐゴシック" pitchFamily="34" charset="-128"/>
              <a:cs typeface="+mn-cs"/>
            </a:endParaRPr>
          </a:p>
        </p:txBody>
      </p:sp>
      <p:cxnSp>
        <p:nvCxnSpPr>
          <p:cNvPr id="6" name="Rak pil 5"/>
          <p:cNvCxnSpPr/>
          <p:nvPr/>
        </p:nvCxnSpPr>
        <p:spPr bwMode="auto">
          <a:xfrm>
            <a:off x="5148064" y="5629890"/>
            <a:ext cx="914400" cy="914400"/>
          </a:xfrm>
          <a:prstGeom prst="straightConnector1">
            <a:avLst/>
          </a:prstGeom>
          <a:noFill/>
          <a:ln>
            <a:noFill/>
            <a:headEnd type="arrow"/>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 name="Rak pil 10"/>
          <p:cNvCxnSpPr/>
          <p:nvPr/>
        </p:nvCxnSpPr>
        <p:spPr bwMode="auto">
          <a:xfrm>
            <a:off x="5076056" y="5629890"/>
            <a:ext cx="914400" cy="914400"/>
          </a:xfrm>
          <a:prstGeom prst="straightConnector1">
            <a:avLst/>
          </a:prstGeom>
          <a:noFill/>
          <a:ln>
            <a:noFill/>
            <a:headEnd type="arrow"/>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 name="Rektangel 3"/>
          <p:cNvSpPr/>
          <p:nvPr/>
        </p:nvSpPr>
        <p:spPr>
          <a:xfrm>
            <a:off x="1525968" y="5877272"/>
            <a:ext cx="5472608" cy="292388"/>
          </a:xfrm>
          <a:prstGeom prst="rect">
            <a:avLst/>
          </a:prstGeom>
        </p:spPr>
        <p:txBody>
          <a:bodyPr wrap="square">
            <a:spAutoFit/>
          </a:bodyPr>
          <a:lstStyle/>
          <a:p>
            <a:pPr lvl="1"/>
            <a:r>
              <a:rPr lang="en-GB" sz="1300" dirty="0" smtClean="0">
                <a:solidFill>
                  <a:schemeClr val="tx1"/>
                </a:solidFill>
                <a:latin typeface="Calibri" pitchFamily="34" charset="0"/>
                <a:ea typeface="Times New Roman" pitchFamily="18" charset="0"/>
                <a:cs typeface="Times New Roman" pitchFamily="18" charset="0"/>
              </a:rPr>
              <a:t>Activities in W</a:t>
            </a:r>
            <a:r>
              <a:rPr lang="en-GB" sz="1300" dirty="0" smtClean="0" bmk="">
                <a:solidFill>
                  <a:schemeClr val="tx1"/>
                </a:solidFill>
                <a:latin typeface="Calibri" pitchFamily="34" charset="0"/>
                <a:ea typeface="Times New Roman" pitchFamily="18" charset="0"/>
                <a:cs typeface="Times New Roman" pitchFamily="18" charset="0"/>
              </a:rPr>
              <a:t>ork Packages </a:t>
            </a:r>
            <a:r>
              <a:rPr lang="en-GB" sz="1300" dirty="0" bmk="">
                <a:solidFill>
                  <a:schemeClr val="tx1"/>
                </a:solidFill>
                <a:latin typeface="Calibri" pitchFamily="34" charset="0"/>
                <a:ea typeface="Times New Roman" pitchFamily="18" charset="0"/>
                <a:cs typeface="Times New Roman" pitchFamily="18" charset="0"/>
              </a:rPr>
              <a:t>to fulfil the Strategies aiming at the Vision</a:t>
            </a:r>
            <a:endParaRPr lang="nb-NO" sz="1300" dirty="0">
              <a:solidFill>
                <a:schemeClr val="tx1"/>
              </a:solidFill>
              <a:latin typeface="Calibri" pitchFamily="34" charset="0"/>
              <a:ea typeface="Times New Roman" pitchFamily="18" charset="0"/>
              <a:cs typeface="Times New Roman" pitchFamily="18" charset="0"/>
            </a:endParaRPr>
          </a:p>
        </p:txBody>
      </p:sp>
      <p:sp>
        <p:nvSpPr>
          <p:cNvPr id="13" name="Title 1"/>
          <p:cNvSpPr txBox="1">
            <a:spLocks/>
          </p:cNvSpPr>
          <p:nvPr/>
        </p:nvSpPr>
        <p:spPr bwMode="auto">
          <a:xfrm>
            <a:off x="1487104" y="283458"/>
            <a:ext cx="6768405" cy="47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000" dirty="0" smtClean="0">
                <a:solidFill>
                  <a:srgbClr val="000099"/>
                </a:solidFill>
                <a:effectLst>
                  <a:outerShdw blurRad="38100" dist="38100" dir="2700000" algn="tl">
                    <a:srgbClr val="C0C0C0"/>
                  </a:outerShdw>
                </a:effectLst>
                <a:latin typeface="Arial" charset="0"/>
              </a:rPr>
              <a:t>Discussed, Agreed &amp; Approved</a:t>
            </a:r>
          </a:p>
          <a:p>
            <a:pPr algn="ctr">
              <a:defRPr/>
            </a:pPr>
            <a:r>
              <a:rPr lang="is-IS" sz="3000" dirty="0" smtClean="0">
                <a:solidFill>
                  <a:srgbClr val="000099"/>
                </a:solidFill>
                <a:effectLst>
                  <a:outerShdw blurRad="38100" dist="38100" dir="2700000" algn="tl">
                    <a:srgbClr val="C0C0C0"/>
                  </a:outerShdw>
                </a:effectLst>
                <a:latin typeface="Arial" charset="0"/>
              </a:rPr>
              <a:t>basic principles</a:t>
            </a:r>
            <a:endParaRPr lang="is-IS" sz="3000" b="1" dirty="0" smtClean="0">
              <a:solidFill>
                <a:srgbClr val="000099"/>
              </a:solidFill>
              <a:effectLst>
                <a:outerShdw blurRad="38100" dist="38100" dir="2700000" algn="tl">
                  <a:srgbClr val="C0C0C0"/>
                </a:outerShdw>
              </a:effectLst>
              <a:latin typeface="Arial" charset="0"/>
            </a:endParaRPr>
          </a:p>
        </p:txBody>
      </p:sp>
      <p:sp>
        <p:nvSpPr>
          <p:cNvPr id="14"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362447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1"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B925458D-3AB5-4FB2-8617-5550ABEF670A}" type="slidenum">
              <a:rPr lang="sv-SE" sz="1200" b="0">
                <a:solidFill>
                  <a:srgbClr val="000000"/>
                </a:solidFill>
                <a:ea typeface="ＭＳ Ｐゴシック" pitchFamily="34" charset="-128"/>
                <a:cs typeface="+mn-cs"/>
              </a:rPr>
              <a:pPr algn="r">
                <a:defRPr/>
              </a:pPr>
              <a:t>5</a:t>
            </a:fld>
            <a:endParaRPr lang="sv-SE" sz="1200" b="0">
              <a:solidFill>
                <a:srgbClr val="000000"/>
              </a:solidFill>
              <a:ea typeface="ＭＳ Ｐゴシック" pitchFamily="34" charset="-128"/>
              <a:cs typeface="+mn-cs"/>
            </a:endParaRPr>
          </a:p>
        </p:txBody>
      </p:sp>
      <p:sp>
        <p:nvSpPr>
          <p:cNvPr id="471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4"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ADAA7629-ADE8-402C-BE7F-EC103952F105}" type="slidenum">
              <a:rPr lang="sv-SE" sz="1200" b="0">
                <a:solidFill>
                  <a:srgbClr val="000000"/>
                </a:solidFill>
                <a:ea typeface="ＭＳ Ｐゴシック" pitchFamily="34" charset="-128"/>
                <a:cs typeface="+mn-cs"/>
              </a:rPr>
              <a:pPr algn="r">
                <a:defRPr/>
              </a:pPr>
              <a:t>5</a:t>
            </a:fld>
            <a:endParaRPr lang="sv-SE" sz="1200" b="0">
              <a:solidFill>
                <a:srgbClr val="000000"/>
              </a:solidFill>
              <a:ea typeface="ＭＳ Ｐゴシック" pitchFamily="34" charset="-128"/>
              <a:cs typeface="+mn-cs"/>
            </a:endParaRPr>
          </a:p>
        </p:txBody>
      </p:sp>
      <p:sp>
        <p:nvSpPr>
          <p:cNvPr id="471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2"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51CFA96-5336-40BE-AACD-A848A36F0CE2}" type="slidenum">
              <a:rPr lang="sv-SE" sz="1200" b="0">
                <a:solidFill>
                  <a:srgbClr val="000000"/>
                </a:solidFill>
                <a:ea typeface="ＭＳ Ｐゴシック" pitchFamily="34" charset="-128"/>
                <a:cs typeface="+mn-cs"/>
              </a:rPr>
              <a:pPr algn="r">
                <a:defRPr/>
              </a:pPr>
              <a:t>5</a:t>
            </a:fld>
            <a:endParaRPr lang="sv-SE" sz="1200" b="0">
              <a:solidFill>
                <a:srgbClr val="000000"/>
              </a:solidFill>
              <a:ea typeface="ＭＳ Ｐゴシック" pitchFamily="34" charset="-128"/>
              <a:cs typeface="+mn-cs"/>
            </a:endParaRPr>
          </a:p>
        </p:txBody>
      </p:sp>
      <p:sp>
        <p:nvSpPr>
          <p:cNvPr id="471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3"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49332C7F-76EC-4967-9041-CC9B5A8214FC}" type="slidenum">
              <a:rPr lang="sv-SE" sz="1200" b="0">
                <a:solidFill>
                  <a:srgbClr val="000000"/>
                </a:solidFill>
                <a:ea typeface="ＭＳ Ｐゴシック" pitchFamily="34" charset="-128"/>
                <a:cs typeface="+mn-cs"/>
              </a:rPr>
              <a:pPr algn="r">
                <a:defRPr/>
              </a:pPr>
              <a:t>5</a:t>
            </a:fld>
            <a:endParaRPr lang="sv-SE" sz="1200" b="0">
              <a:solidFill>
                <a:srgbClr val="000000"/>
              </a:solidFill>
              <a:ea typeface="ＭＳ Ｐゴシック" pitchFamily="34" charset="-128"/>
              <a:cs typeface="+mn-cs"/>
            </a:endParaRPr>
          </a:p>
        </p:txBody>
      </p:sp>
      <p:sp>
        <p:nvSpPr>
          <p:cNvPr id="471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F81537E-C651-49D4-BA94-8921027B50C4}" type="slidenum">
              <a:rPr lang="sv-SE" sz="1200" b="0">
                <a:solidFill>
                  <a:srgbClr val="000000"/>
                </a:solidFill>
                <a:ea typeface="ＭＳ Ｐゴシック" pitchFamily="34" charset="-128"/>
                <a:cs typeface="+mn-cs"/>
              </a:rPr>
              <a:pPr algn="r">
                <a:defRPr/>
              </a:pPr>
              <a:t>5</a:t>
            </a:fld>
            <a:endParaRPr lang="sv-SE" sz="1200" b="0">
              <a:solidFill>
                <a:srgbClr val="000000"/>
              </a:solidFill>
              <a:ea typeface="ＭＳ Ｐゴシック" pitchFamily="34" charset="-128"/>
              <a:cs typeface="+mn-cs"/>
            </a:endParaRP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ea typeface="ＭＳ Ｐゴシック" pitchFamily="34" charset="-128"/>
                <a:cs typeface="+mn-cs"/>
              </a:rPr>
              <a:t>www.arctic-sdi.org</a:t>
            </a:r>
          </a:p>
        </p:txBody>
      </p:sp>
      <p:sp>
        <p:nvSpPr>
          <p:cNvPr id="471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E564FB5-B481-4787-AB3E-E825780CD364}" type="slidenum">
              <a:rPr lang="sv-SE" sz="1200" b="0">
                <a:solidFill>
                  <a:srgbClr val="000000"/>
                </a:solidFill>
                <a:ea typeface="ＭＳ Ｐゴシック" pitchFamily="34" charset="-128"/>
                <a:cs typeface="+mn-cs"/>
              </a:rPr>
              <a:pPr algn="r"/>
              <a:t>5</a:t>
            </a:fld>
            <a:endParaRPr lang="sv-SE" sz="1200" b="0">
              <a:solidFill>
                <a:srgbClr val="000000"/>
              </a:solidFill>
              <a:ea typeface="ＭＳ Ｐゴシック" pitchFamily="34" charset="-128"/>
              <a:cs typeface="+mn-cs"/>
            </a:endParaRPr>
          </a:p>
        </p:txBody>
      </p:sp>
      <p:cxnSp>
        <p:nvCxnSpPr>
          <p:cNvPr id="471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471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solidFill>
                <a:srgbClr val="CC9900"/>
              </a:solidFill>
              <a:ea typeface="ＭＳ Ｐゴシック" pitchFamily="34" charset="-128"/>
              <a:cs typeface="+mn-cs"/>
            </a:endParaRPr>
          </a:p>
        </p:txBody>
      </p:sp>
      <p:sp>
        <p:nvSpPr>
          <p:cNvPr id="47121" name="Rectangle 11"/>
          <p:cNvSpPr>
            <a:spLocks noChangeArrowheads="1"/>
          </p:cNvSpPr>
          <p:nvPr/>
        </p:nvSpPr>
        <p:spPr bwMode="auto">
          <a:xfrm>
            <a:off x="1173162" y="1021559"/>
            <a:ext cx="7647310"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solidFill>
                <a:srgbClr val="CC9900"/>
              </a:solidFill>
              <a:ea typeface="ＭＳ Ｐゴシック" pitchFamily="34" charset="-128"/>
              <a:cs typeface="+mn-cs"/>
            </a:endParaRPr>
          </a:p>
        </p:txBody>
      </p:sp>
      <p:sp>
        <p:nvSpPr>
          <p:cNvPr id="30" name="AutoShape 26"/>
          <p:cNvSpPr>
            <a:spLocks noChangeArrowheads="1"/>
          </p:cNvSpPr>
          <p:nvPr/>
        </p:nvSpPr>
        <p:spPr bwMode="auto">
          <a:xfrm>
            <a:off x="3838576" y="4835525"/>
            <a:ext cx="1503362" cy="862012"/>
          </a:xfrm>
          <a:prstGeom prst="flowChartAlternateProcess">
            <a:avLst/>
          </a:prstGeom>
          <a:solidFill>
            <a:schemeClr val="bg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75000"/>
                  </a:schemeClr>
                </a:solidFill>
                <a:latin typeface="Arial" charset="0"/>
                <a:ea typeface="ÇlÇr ñæí©"/>
                <a:cs typeface="ÇlÇr ñæí©"/>
              </a:rPr>
              <a:t>AWG</a:t>
            </a:r>
          </a:p>
          <a:p>
            <a:pPr algn="ctr">
              <a:defRPr/>
            </a:pPr>
            <a:r>
              <a:rPr lang="en-US" sz="1000" dirty="0">
                <a:solidFill>
                  <a:schemeClr val="bg2">
                    <a:lumMod val="75000"/>
                  </a:schemeClr>
                </a:solidFill>
                <a:latin typeface="Arial" charset="0"/>
                <a:ea typeface="ÇlÇr ñæí©"/>
                <a:cs typeface="ÇlÇr ñæí©"/>
              </a:rPr>
              <a:t>Administrative</a:t>
            </a:r>
          </a:p>
          <a:p>
            <a:pPr algn="ctr">
              <a:defRPr/>
            </a:pPr>
            <a:r>
              <a:rPr lang="en-US" sz="1000" dirty="0">
                <a:solidFill>
                  <a:schemeClr val="bg2">
                    <a:lumMod val="75000"/>
                  </a:schemeClr>
                </a:solidFill>
                <a:latin typeface="Arial" charset="0"/>
                <a:ea typeface="ÇlÇr ñæí©"/>
                <a:cs typeface="ÇlÇr ñæí©"/>
              </a:rPr>
              <a:t>Working Group</a:t>
            </a:r>
          </a:p>
          <a:p>
            <a:pPr algn="ctr">
              <a:defRPr/>
            </a:pPr>
            <a:r>
              <a:rPr lang="en-US" sz="900" b="0" dirty="0">
                <a:solidFill>
                  <a:schemeClr val="bg2">
                    <a:lumMod val="75000"/>
                  </a:schemeClr>
                </a:solidFill>
                <a:latin typeface="Arial" charset="0"/>
                <a:ea typeface="ÇlÇr ñæí©"/>
                <a:cs typeface="ÇlÇr ñæí©"/>
              </a:rPr>
              <a:t>(Data Access Terms)</a:t>
            </a:r>
            <a:endParaRPr lang="en-GB" sz="900" b="0" dirty="0">
              <a:solidFill>
                <a:schemeClr val="bg2">
                  <a:lumMod val="75000"/>
                </a:schemeClr>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rgbClr val="000000"/>
              </a:solidFill>
              <a:latin typeface="Arial" charset="0"/>
              <a:ea typeface="ＭＳ Ｐゴシック" pitchFamily="34" charset="-128"/>
              <a:cs typeface="+mn-cs"/>
            </a:endParaRPr>
          </a:p>
          <a:p>
            <a:pPr>
              <a:defRPr/>
            </a:pPr>
            <a:r>
              <a:rPr lang="en-US" sz="1000">
                <a:solidFill>
                  <a:srgbClr val="000000"/>
                </a:solidFill>
                <a:latin typeface="Arial" charset="0"/>
                <a:ea typeface="ＭＳ Ｐゴシック" pitchFamily="34" charset="-128"/>
                <a:cs typeface="+mn-cs"/>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rgbClr val="000000"/>
              </a:solidFill>
              <a:latin typeface="Arial" charset="0"/>
              <a:ea typeface="ＭＳ Ｐゴシック" pitchFamily="34" charset="-128"/>
              <a:cs typeface="+mn-cs"/>
            </a:endParaRPr>
          </a:p>
        </p:txBody>
      </p:sp>
      <p:sp>
        <p:nvSpPr>
          <p:cNvPr id="471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36"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1037"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039"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9"/>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Decision making bodies</a:t>
            </a:r>
            <a:endParaRPr lang="en-US" b="0" dirty="0">
              <a:solidFill>
                <a:srgbClr val="000000"/>
              </a:solidFill>
              <a:effectLst>
                <a:outerShdw blurRad="38100" dist="38100" dir="2700000" algn="tl">
                  <a:srgbClr val="000000">
                    <a:alpha val="43137"/>
                  </a:srgbClr>
                </a:outerShdw>
              </a:effectLst>
              <a:cs typeface="+mn-cs"/>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Executive bodies</a:t>
            </a:r>
            <a:endParaRPr lang="en-US" b="0" dirty="0">
              <a:solidFill>
                <a:srgbClr val="000000"/>
              </a:solidFill>
              <a:effectLst>
                <a:outerShdw blurRad="38100" dist="38100" dir="2700000" algn="tl">
                  <a:srgbClr val="000000">
                    <a:alpha val="43137"/>
                  </a:srgbClr>
                </a:outerShdw>
              </a:effectLst>
              <a:cs typeface="+mn-cs"/>
            </a:endParaRPr>
          </a:p>
        </p:txBody>
      </p:sp>
      <p:sp>
        <p:nvSpPr>
          <p:cNvPr id="471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46"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9"/>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134"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471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dirty="0">
                <a:solidFill>
                  <a:srgbClr val="000000"/>
                </a:solidFill>
                <a:ea typeface="ＭＳ Ｐゴシック" pitchFamily="34" charset="-128"/>
                <a:cs typeface="+mn-cs"/>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r>
              <a:rPr lang="en-US" sz="1400" b="0" dirty="0">
                <a:solidFill>
                  <a:srgbClr val="000000"/>
                </a:solidFill>
                <a:latin typeface="Arial" charset="0"/>
                <a:ea typeface="ＭＳ Ｐゴシック" pitchFamily="34" charset="-128"/>
                <a:cs typeface="+mn-cs"/>
              </a:rPr>
              <a:t>Inkl. </a:t>
            </a:r>
            <a:r>
              <a:rPr lang="en-US" sz="1400" dirty="0">
                <a:solidFill>
                  <a:srgbClr val="FF0000"/>
                </a:solidFill>
                <a:latin typeface="Arial" charset="0"/>
                <a:ea typeface="ＭＳ Ｐゴシック" pitchFamily="34" charset="-128"/>
                <a:cs typeface="+mn-cs"/>
              </a:rPr>
              <a:t>PMG</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1200">
                <a:solidFill>
                  <a:srgbClr val="000000"/>
                </a:solidFill>
                <a:latin typeface="Arial" charset="0"/>
                <a:ea typeface="ÇlÇr ñæí©"/>
                <a:cs typeface="ÇlÇr ñæí©"/>
              </a:rPr>
              <a:t>Reference group:</a:t>
            </a:r>
          </a:p>
          <a:p>
            <a:pPr algn="ctr"/>
            <a:r>
              <a:rPr lang="en-US" sz="1200">
                <a:solidFill>
                  <a:srgbClr val="000000"/>
                </a:solidFill>
                <a:latin typeface="Arial" charset="0"/>
                <a:ea typeface="ÇlÇr ñæí©"/>
                <a:cs typeface="ÇlÇr ñæí©"/>
              </a:rPr>
              <a:t>Arctic council Liaison</a:t>
            </a:r>
          </a:p>
          <a:p>
            <a:pPr algn="ctr"/>
            <a:r>
              <a:rPr lang="en-US" sz="900" b="0">
                <a:solidFill>
                  <a:srgbClr val="000000"/>
                </a:solidFill>
                <a:latin typeface="Arial" charset="0"/>
                <a:ea typeface="ÇlÇr ñæí©"/>
                <a:cs typeface="ÇlÇr ñæí©"/>
              </a:rPr>
              <a:t>CAFF WG</a:t>
            </a:r>
            <a:endParaRPr lang="en-GB" sz="900" b="0">
              <a:solidFill>
                <a:srgbClr val="000000"/>
              </a:solidFill>
              <a:latin typeface="Arial" charset="0"/>
              <a:ea typeface="ÇlÇr ñæí©"/>
              <a:cs typeface="ÇlÇr ñæí©"/>
            </a:endParaRPr>
          </a:p>
          <a:p>
            <a:pPr algn="ctr"/>
            <a:endParaRPr lang="en-GB" sz="900" b="0">
              <a:solidFill>
                <a:srgbClr val="0000FF"/>
              </a:solidFill>
              <a:latin typeface="Arial" charset="0"/>
              <a:ea typeface="ÇlÇr ñæí©"/>
              <a:cs typeface="ÇlÇr ñæí©"/>
            </a:endParaRPr>
          </a:p>
          <a:p>
            <a:endParaRPr lang="en-US" sz="2400" b="0">
              <a:solidFill>
                <a:srgbClr val="000000"/>
              </a:solidFill>
              <a:latin typeface="Arial" charset="0"/>
              <a:ea typeface="ＭＳ Ｐゴシック" pitchFamily="34" charset="-128"/>
              <a:cs typeface="+mn-cs"/>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The Board </a:t>
            </a:r>
          </a:p>
          <a:p>
            <a:pPr algn="ctr">
              <a:defRPr/>
            </a:pPr>
            <a:r>
              <a:rPr lang="en-US" sz="1400" b="0">
                <a:solidFill>
                  <a:srgbClr val="000000"/>
                </a:solidFill>
                <a:latin typeface="Arial" charset="0"/>
                <a:ea typeface="ＭＳ Ｐゴシック" pitchFamily="34" charset="-128"/>
                <a:cs typeface="+mn-cs"/>
              </a:rPr>
              <a:t>Project Owners</a:t>
            </a:r>
            <a:endParaRPr lang="en-US" sz="900" b="0">
              <a:solidFill>
                <a:srgbClr val="000000"/>
              </a:solidFill>
              <a:latin typeface="Arial" charset="0"/>
              <a:ea typeface="ÇlÇr ñæí©"/>
              <a:cs typeface="ÇlÇr ñæí©"/>
            </a:endParaRPr>
          </a:p>
          <a:p>
            <a:pPr algn="ctr">
              <a:defRPr/>
            </a:pPr>
            <a:r>
              <a:rPr lang="en-US" sz="900" b="0">
                <a:solidFill>
                  <a:srgbClr val="000000"/>
                </a:solidFill>
                <a:latin typeface="Arial" charset="0"/>
                <a:ea typeface="ÇlÇr ñæí©"/>
                <a:cs typeface="ÇlÇr ñæí©"/>
              </a:rPr>
              <a:t>(NMA</a:t>
            </a:r>
            <a:r>
              <a:rPr lang="en-US" altLang="en-US" sz="900" b="0">
                <a:solidFill>
                  <a:srgbClr val="000000"/>
                </a:solidFill>
                <a:latin typeface="Arial" charset="0"/>
                <a:ea typeface="ÇlÇr ñæí©"/>
                <a:cs typeface="ÇlÇr ñæí©"/>
              </a:rPr>
              <a:t>’</a:t>
            </a:r>
            <a:r>
              <a:rPr lang="en-US" sz="900" b="0">
                <a:solidFill>
                  <a:srgbClr val="000000"/>
                </a:solidFill>
                <a:latin typeface="Arial" charset="0"/>
                <a:ea typeface="ÇlÇr ñæí©"/>
                <a:cs typeface="ÇlÇr ñæí©"/>
              </a:rPr>
              <a:t>s DG or corresponding managerial level)</a:t>
            </a:r>
          </a:p>
          <a:p>
            <a:pPr algn="ctr">
              <a:defRPr/>
            </a:pPr>
            <a:endParaRPr lang="en-US" sz="1400" b="0">
              <a:solidFill>
                <a:srgbClr val="000000"/>
              </a:solidFill>
              <a:latin typeface="Arial" charset="0"/>
              <a:ea typeface="ＭＳ Ｐゴシック" pitchFamily="34" charset="-128"/>
              <a:cs typeface="+mn-cs"/>
            </a:endParaRPr>
          </a:p>
        </p:txBody>
      </p:sp>
      <p:sp>
        <p:nvSpPr>
          <p:cNvPr id="45" name="Title 1"/>
          <p:cNvSpPr txBox="1">
            <a:spLocks/>
          </p:cNvSpPr>
          <p:nvPr/>
        </p:nvSpPr>
        <p:spPr bwMode="auto">
          <a:xfrm>
            <a:off x="611560" y="19637"/>
            <a:ext cx="8280028"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36" name="Text Box 49"/>
          <p:cNvSpPr txBox="1">
            <a:spLocks noChangeArrowheads="1"/>
          </p:cNvSpPr>
          <p:nvPr/>
        </p:nvSpPr>
        <p:spPr bwMode="auto">
          <a:xfrm>
            <a:off x="4067944" y="5589240"/>
            <a:ext cx="1152128" cy="584775"/>
          </a:xfrm>
          <a:prstGeom prst="rect">
            <a:avLst/>
          </a:prstGeom>
          <a:noFill/>
          <a:ln w="9525">
            <a:noFill/>
            <a:miter lim="800000"/>
            <a:headEnd/>
            <a:tailEnd/>
          </a:ln>
        </p:spPr>
        <p:txBody>
          <a:bodyPr wrap="square">
            <a:spAutoFit/>
          </a:bodyPr>
          <a:lstStyle/>
          <a:p>
            <a:pPr>
              <a:spcBef>
                <a:spcPct val="50000"/>
              </a:spcBef>
            </a:pPr>
            <a:r>
              <a:rPr lang="en-GB" dirty="0" smtClean="0">
                <a:solidFill>
                  <a:srgbClr val="FF0000"/>
                </a:solidFill>
                <a:ea typeface="ＭＳ Ｐゴシック" pitchFamily="34" charset="-128"/>
                <a:cs typeface="+mn-cs"/>
              </a:rPr>
              <a:t>Yet to be established</a:t>
            </a:r>
            <a:endParaRPr lang="en-GB" dirty="0">
              <a:solidFill>
                <a:srgbClr val="FF0000"/>
              </a:solidFill>
              <a:ea typeface="ＭＳ Ｐゴシック" pitchFamily="34" charset="-128"/>
              <a:cs typeface="+mn-cs"/>
            </a:endParaRPr>
          </a:p>
        </p:txBody>
      </p:sp>
      <p:sp>
        <p:nvSpPr>
          <p:cNvPr id="46"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428713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6</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6</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916113"/>
            <a:ext cx="8640440" cy="3879602"/>
          </a:xfrm>
        </p:spPr>
        <p:txBody>
          <a:bodyPr/>
          <a:lstStyle/>
          <a:p>
            <a:pPr marL="0" indent="0">
              <a:buNone/>
            </a:pPr>
            <a:r>
              <a:rPr lang="en-GB" sz="2000" u="sng" dirty="0" smtClean="0">
                <a:solidFill>
                  <a:srgbClr val="000099"/>
                </a:solidFill>
              </a:rPr>
              <a:t>PMG issues so far - short review:</a:t>
            </a:r>
          </a:p>
          <a:p>
            <a:pPr>
              <a:buFont typeface="Wingdings" pitchFamily="2" charset="2"/>
              <a:buChar char="q"/>
            </a:pPr>
            <a:r>
              <a:rPr lang="en-GB" sz="2000" b="1" dirty="0" smtClean="0">
                <a:solidFill>
                  <a:srgbClr val="000099"/>
                </a:solidFill>
              </a:rPr>
              <a:t>Elaboration of Concept Paper</a:t>
            </a:r>
          </a:p>
          <a:p>
            <a:pPr>
              <a:buFont typeface="Wingdings" pitchFamily="2" charset="2"/>
              <a:buChar char="q"/>
            </a:pPr>
            <a:r>
              <a:rPr lang="en-GB" sz="2000" b="1" dirty="0" smtClean="0">
                <a:solidFill>
                  <a:srgbClr val="000099"/>
                </a:solidFill>
              </a:rPr>
              <a:t>Elaboration of Project Plan including anchoring within the organisation</a:t>
            </a:r>
          </a:p>
          <a:p>
            <a:pPr>
              <a:buFont typeface="Wingdings" pitchFamily="2" charset="2"/>
              <a:buChar char="q"/>
            </a:pPr>
            <a:r>
              <a:rPr lang="en-GB" sz="2000" b="1" dirty="0" smtClean="0">
                <a:solidFill>
                  <a:srgbClr val="000099"/>
                </a:solidFill>
              </a:rPr>
              <a:t>Responsibility for keeping the Project Plan updated</a:t>
            </a:r>
          </a:p>
          <a:p>
            <a:pPr>
              <a:buFont typeface="Wingdings" pitchFamily="2" charset="2"/>
              <a:buChar char="q"/>
            </a:pPr>
            <a:r>
              <a:rPr lang="en-GB" sz="2000" b="1" dirty="0" smtClean="0">
                <a:solidFill>
                  <a:srgbClr val="000099"/>
                </a:solidFill>
              </a:rPr>
              <a:t>Elaboration of ToR for the Board, anchoring included</a:t>
            </a:r>
          </a:p>
          <a:p>
            <a:pPr>
              <a:buFont typeface="Wingdings" pitchFamily="2" charset="2"/>
              <a:buChar char="q"/>
            </a:pPr>
            <a:r>
              <a:rPr lang="en-GB" sz="2000" b="1" dirty="0" smtClean="0">
                <a:solidFill>
                  <a:srgbClr val="000099"/>
                </a:solidFill>
              </a:rPr>
              <a:t>Elaboration of Tor for the Steering Committee, anchoring included</a:t>
            </a:r>
          </a:p>
          <a:p>
            <a:pPr>
              <a:buFont typeface="Wingdings" pitchFamily="2" charset="2"/>
              <a:buChar char="q"/>
            </a:pPr>
            <a:r>
              <a:rPr lang="en-GB" sz="2000" b="1" dirty="0" smtClean="0">
                <a:solidFill>
                  <a:srgbClr val="000099"/>
                </a:solidFill>
              </a:rPr>
              <a:t>Elaboration and distributions of invitations to Steering Committee Meetings</a:t>
            </a:r>
          </a:p>
          <a:p>
            <a:pPr lvl="0">
              <a:buFont typeface="Wingdings" pitchFamily="2" charset="2"/>
              <a:buChar char="q"/>
            </a:pPr>
            <a:r>
              <a:rPr lang="en-GB" sz="2000" b="1" dirty="0" smtClean="0">
                <a:solidFill>
                  <a:srgbClr val="000099"/>
                </a:solidFill>
              </a:rPr>
              <a:t>Elaboration </a:t>
            </a:r>
            <a:r>
              <a:rPr lang="en-GB" sz="2000" b="1" dirty="0">
                <a:solidFill>
                  <a:srgbClr val="000099"/>
                </a:solidFill>
              </a:rPr>
              <a:t>and distributions of invitations to </a:t>
            </a:r>
            <a:r>
              <a:rPr lang="en-GB" sz="2000" b="1" dirty="0" smtClean="0">
                <a:solidFill>
                  <a:srgbClr val="000099"/>
                </a:solidFill>
              </a:rPr>
              <a:t>Board Meetings</a:t>
            </a:r>
          </a:p>
          <a:p>
            <a:pPr lvl="0">
              <a:buFont typeface="Wingdings" pitchFamily="2" charset="2"/>
              <a:buChar char="q"/>
            </a:pPr>
            <a:r>
              <a:rPr lang="en-GB" sz="2000" b="1" dirty="0" smtClean="0">
                <a:solidFill>
                  <a:srgbClr val="000099"/>
                </a:solidFill>
              </a:rPr>
              <a:t>Elaboration of agendas to Steering Committee Meetings</a:t>
            </a:r>
          </a:p>
          <a:p>
            <a:pPr lvl="0">
              <a:buFont typeface="Wingdings" pitchFamily="2" charset="2"/>
              <a:buChar char="q"/>
            </a:pPr>
            <a:r>
              <a:rPr lang="en-GB" sz="2000" b="1" dirty="0" smtClean="0">
                <a:solidFill>
                  <a:srgbClr val="000099"/>
                </a:solidFill>
              </a:rPr>
              <a:t>Elaboration of agendas to Board Meetings</a:t>
            </a:r>
            <a:endParaRPr lang="en-GB" sz="2000" b="1" dirty="0">
              <a:solidFill>
                <a:srgbClr val="000099"/>
              </a:solidFill>
            </a:endParaRP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611560" y="764704"/>
            <a:ext cx="8208912"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11"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112191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7</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7</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916113"/>
            <a:ext cx="8640440" cy="3879602"/>
          </a:xfrm>
        </p:spPr>
        <p:txBody>
          <a:bodyPr/>
          <a:lstStyle/>
          <a:p>
            <a:pPr marL="0" indent="0">
              <a:buNone/>
            </a:pPr>
            <a:r>
              <a:rPr lang="en-GB" sz="2000" u="sng" dirty="0" smtClean="0">
                <a:solidFill>
                  <a:srgbClr val="000099"/>
                </a:solidFill>
              </a:rPr>
              <a:t>PMG issues so far - short review:</a:t>
            </a:r>
          </a:p>
          <a:p>
            <a:pPr>
              <a:buFont typeface="Wingdings" pitchFamily="2" charset="2"/>
              <a:buChar char="q"/>
            </a:pPr>
            <a:r>
              <a:rPr lang="en-GB" sz="2000" b="1" dirty="0" smtClean="0">
                <a:solidFill>
                  <a:srgbClr val="000099"/>
                </a:solidFill>
              </a:rPr>
              <a:t>Marketing the Arctic SDI on relevant conferences</a:t>
            </a:r>
          </a:p>
          <a:p>
            <a:pPr>
              <a:buFont typeface="Wingdings" pitchFamily="2" charset="2"/>
              <a:buChar char="q"/>
            </a:pPr>
            <a:r>
              <a:rPr lang="en-GB" sz="2000" b="1" dirty="0" smtClean="0">
                <a:solidFill>
                  <a:srgbClr val="000099"/>
                </a:solidFill>
              </a:rPr>
              <a:t>Communication with user groups</a:t>
            </a:r>
          </a:p>
          <a:p>
            <a:pPr>
              <a:buFont typeface="Wingdings" pitchFamily="2" charset="2"/>
              <a:buChar char="q"/>
            </a:pPr>
            <a:r>
              <a:rPr lang="en-GB" sz="2000" b="1" dirty="0" smtClean="0">
                <a:solidFill>
                  <a:srgbClr val="000099"/>
                </a:solidFill>
              </a:rPr>
              <a:t>Communication with the Project Reference Group</a:t>
            </a:r>
          </a:p>
          <a:p>
            <a:pPr>
              <a:buFont typeface="Wingdings" pitchFamily="2" charset="2"/>
              <a:buChar char="q"/>
            </a:pPr>
            <a:r>
              <a:rPr lang="en-GB" sz="2000" b="1" dirty="0" smtClean="0">
                <a:solidFill>
                  <a:srgbClr val="000099"/>
                </a:solidFill>
              </a:rPr>
              <a:t>Communication with Arctic Council</a:t>
            </a:r>
          </a:p>
          <a:p>
            <a:pPr>
              <a:buFont typeface="Wingdings" pitchFamily="2" charset="2"/>
              <a:buChar char="q"/>
            </a:pPr>
            <a:r>
              <a:rPr lang="en-GB" sz="2000" b="1" dirty="0" smtClean="0">
                <a:solidFill>
                  <a:srgbClr val="000099"/>
                </a:solidFill>
              </a:rPr>
              <a:t>Initiating of the Project </a:t>
            </a:r>
            <a:r>
              <a:rPr lang="en-GB" sz="2000" b="1" dirty="0" err="1" smtClean="0">
                <a:solidFill>
                  <a:srgbClr val="000099"/>
                </a:solidFill>
              </a:rPr>
              <a:t>Homesite</a:t>
            </a:r>
            <a:endParaRPr lang="en-GB" sz="2000" b="1" dirty="0" smtClean="0">
              <a:solidFill>
                <a:srgbClr val="000099"/>
              </a:solidFill>
            </a:endParaRPr>
          </a:p>
          <a:p>
            <a:pPr>
              <a:buFont typeface="Wingdings" pitchFamily="2" charset="2"/>
              <a:buChar char="q"/>
            </a:pPr>
            <a:r>
              <a:rPr lang="en-GB" sz="2000" b="1" dirty="0" smtClean="0">
                <a:solidFill>
                  <a:srgbClr val="000099"/>
                </a:solidFill>
              </a:rPr>
              <a:t>…and much more…</a:t>
            </a:r>
          </a:p>
          <a:p>
            <a:pPr>
              <a:buFont typeface="Wingdings" pitchFamily="2" charset="2"/>
              <a:buChar char="q"/>
            </a:pPr>
            <a:endParaRPr lang="en-GB" sz="2000" b="1" dirty="0">
              <a:solidFill>
                <a:srgbClr val="000099"/>
              </a:solidFill>
            </a:endParaRPr>
          </a:p>
          <a:p>
            <a:pPr algn="ctr">
              <a:buFont typeface="Wingdings" pitchFamily="2" charset="2"/>
              <a:buChar char="Ø"/>
            </a:pPr>
            <a:r>
              <a:rPr lang="en-GB" sz="2000" b="1" dirty="0" smtClean="0">
                <a:solidFill>
                  <a:srgbClr val="000099"/>
                </a:solidFill>
              </a:rPr>
              <a:t>In short – issues to keep the Arctic SDI Project up and running</a:t>
            </a:r>
          </a:p>
          <a:p>
            <a:pPr algn="ctr">
              <a:buFont typeface="Wingdings" pitchFamily="2" charset="2"/>
              <a:buChar char="Ø"/>
            </a:pPr>
            <a:r>
              <a:rPr lang="en-GB" sz="2000" b="1" dirty="0" smtClean="0">
                <a:solidFill>
                  <a:srgbClr val="000099"/>
                </a:solidFill>
              </a:rPr>
              <a:t>Issues described above corresponds to two full time persons</a:t>
            </a: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539552" y="764704"/>
            <a:ext cx="8147247"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11"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1429546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8</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8</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772816"/>
            <a:ext cx="8640440" cy="4177183"/>
          </a:xfrm>
        </p:spPr>
        <p:txBody>
          <a:bodyPr/>
          <a:lstStyle/>
          <a:p>
            <a:pPr algn="ctr">
              <a:buFont typeface="Wingdings" pitchFamily="2" charset="2"/>
              <a:buChar char="Ø"/>
            </a:pPr>
            <a:r>
              <a:rPr lang="en-GB" sz="2000" u="sng" dirty="0" smtClean="0">
                <a:solidFill>
                  <a:srgbClr val="000099"/>
                </a:solidFill>
              </a:rPr>
              <a:t>The work load must be shared amongst SC members</a:t>
            </a:r>
          </a:p>
          <a:p>
            <a:pPr algn="ctr">
              <a:buFont typeface="Wingdings" pitchFamily="2" charset="2"/>
              <a:buChar char="Ø"/>
            </a:pPr>
            <a:r>
              <a:rPr lang="en-GB" sz="2000" u="sng" dirty="0" smtClean="0">
                <a:solidFill>
                  <a:srgbClr val="000099"/>
                </a:solidFill>
              </a:rPr>
              <a:t>the PMG issues  </a:t>
            </a:r>
            <a:r>
              <a:rPr lang="en-GB" sz="2000" u="sng" dirty="0">
                <a:solidFill>
                  <a:srgbClr val="000099"/>
                </a:solidFill>
              </a:rPr>
              <a:t>should </a:t>
            </a:r>
            <a:r>
              <a:rPr lang="en-GB" sz="2000" u="sng" dirty="0" smtClean="0">
                <a:solidFill>
                  <a:srgbClr val="000099"/>
                </a:solidFill>
              </a:rPr>
              <a:t>limited to coordinating issues</a:t>
            </a:r>
            <a:endParaRPr lang="en-GB" sz="2000" b="1" dirty="0" smtClean="0">
              <a:solidFill>
                <a:srgbClr val="000099"/>
              </a:solidFill>
            </a:endParaRPr>
          </a:p>
          <a:p>
            <a:pPr>
              <a:buFont typeface="Wingdings" pitchFamily="2" charset="2"/>
              <a:buChar char="q"/>
            </a:pPr>
            <a:r>
              <a:rPr lang="en-GB" sz="2000" b="1" dirty="0" smtClean="0">
                <a:solidFill>
                  <a:srgbClr val="000099"/>
                </a:solidFill>
              </a:rPr>
              <a:t>Allocate &amp; coordinate resources – appointment of</a:t>
            </a:r>
          </a:p>
          <a:p>
            <a:pPr lvl="1"/>
            <a:r>
              <a:rPr lang="en-GB" sz="1600" b="1" dirty="0" smtClean="0">
                <a:solidFill>
                  <a:srgbClr val="000099"/>
                </a:solidFill>
              </a:rPr>
              <a:t>Project plan response within the SC</a:t>
            </a:r>
          </a:p>
          <a:p>
            <a:pPr lvl="1"/>
            <a:r>
              <a:rPr lang="en-GB" sz="1600" b="1" dirty="0" smtClean="0">
                <a:solidFill>
                  <a:srgbClr val="000099"/>
                </a:solidFill>
              </a:rPr>
              <a:t>ToR response within the SC</a:t>
            </a:r>
          </a:p>
          <a:p>
            <a:pPr lvl="1"/>
            <a:r>
              <a:rPr lang="en-GB" sz="1600" b="1" dirty="0" smtClean="0">
                <a:solidFill>
                  <a:srgbClr val="000099"/>
                </a:solidFill>
              </a:rPr>
              <a:t>…</a:t>
            </a:r>
          </a:p>
          <a:p>
            <a:pPr lvl="0">
              <a:buFont typeface="Wingdings" pitchFamily="2" charset="2"/>
              <a:buChar char="q"/>
            </a:pPr>
            <a:r>
              <a:rPr lang="en-GB" sz="2000" b="1" dirty="0" smtClean="0">
                <a:solidFill>
                  <a:srgbClr val="000099"/>
                </a:solidFill>
              </a:rPr>
              <a:t>Communication with Arctic Council</a:t>
            </a:r>
          </a:p>
          <a:p>
            <a:pPr lvl="0">
              <a:buFont typeface="Wingdings" pitchFamily="2" charset="2"/>
              <a:buChar char="q"/>
            </a:pPr>
            <a:r>
              <a:rPr lang="en-GB" sz="2000" b="1" dirty="0" smtClean="0">
                <a:solidFill>
                  <a:srgbClr val="000099"/>
                </a:solidFill>
              </a:rPr>
              <a:t>Communication with User Groups</a:t>
            </a:r>
          </a:p>
          <a:p>
            <a:pPr lvl="0">
              <a:buFont typeface="Wingdings" pitchFamily="2" charset="2"/>
              <a:buChar char="q"/>
            </a:pPr>
            <a:r>
              <a:rPr lang="en-GB" sz="2000" b="1" dirty="0" smtClean="0">
                <a:solidFill>
                  <a:srgbClr val="000099"/>
                </a:solidFill>
              </a:rPr>
              <a:t>Overview important conferences and coordinate participation</a:t>
            </a:r>
          </a:p>
          <a:p>
            <a:pPr lvl="0">
              <a:buFont typeface="Wingdings" pitchFamily="2" charset="2"/>
              <a:buChar char="q"/>
            </a:pPr>
            <a:r>
              <a:rPr lang="en-GB" sz="2000" b="1" dirty="0" smtClean="0">
                <a:solidFill>
                  <a:srgbClr val="000099"/>
                </a:solidFill>
              </a:rPr>
              <a:t>…</a:t>
            </a:r>
          </a:p>
          <a:p>
            <a:pPr algn="ctr">
              <a:buFont typeface="Wingdings" pitchFamily="2" charset="2"/>
              <a:buChar char="Ø"/>
            </a:pPr>
            <a:r>
              <a:rPr lang="en-GB" sz="2000" b="1" dirty="0" smtClean="0">
                <a:solidFill>
                  <a:srgbClr val="000099"/>
                </a:solidFill>
              </a:rPr>
              <a:t>Responsibility of issues in connection with meetings should be on the hosting organisation – focus on invitations and communication.</a:t>
            </a:r>
            <a:endParaRPr lang="en-GB" sz="2000" b="1" dirty="0">
              <a:solidFill>
                <a:srgbClr val="000099"/>
              </a:solidFill>
            </a:endParaRPr>
          </a:p>
          <a:p>
            <a:pPr marL="344487" lvl="1" indent="0">
              <a:buNone/>
            </a:pPr>
            <a:endParaRPr lang="en-GB" sz="2000" b="1" dirty="0">
              <a:solidFill>
                <a:srgbClr val="000099"/>
              </a:solidFill>
            </a:endParaRPr>
          </a:p>
          <a:p>
            <a:pPr lvl="1"/>
            <a:endParaRPr lang="en-GB" sz="1600" b="1" dirty="0" smtClean="0">
              <a:solidFill>
                <a:srgbClr val="000099"/>
              </a:solidFill>
            </a:endParaRPr>
          </a:p>
          <a:p>
            <a:pPr lvl="1"/>
            <a:endParaRPr lang="en-GB" sz="1600" b="1" dirty="0" smtClean="0">
              <a:solidFill>
                <a:srgbClr val="000099"/>
              </a:solidFill>
            </a:endParaRP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467544" y="764704"/>
            <a:ext cx="8424936"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a:t>
            </a:r>
            <a:r>
              <a:rPr lang="en-GB" sz="3200" dirty="0" smtClean="0">
                <a:solidFill>
                  <a:srgbClr val="000099"/>
                </a:solidFill>
              </a:rPr>
              <a:t>tomorrow” </a:t>
            </a:r>
            <a:r>
              <a:rPr lang="en-GB" sz="3200" dirty="0">
                <a:solidFill>
                  <a:srgbClr val="000099"/>
                </a:solidFill>
              </a:rPr>
              <a:t>- </a:t>
            </a:r>
          </a:p>
        </p:txBody>
      </p:sp>
      <p:sp>
        <p:nvSpPr>
          <p:cNvPr id="11"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23688885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9</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9</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9</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9</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9</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Existing 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9</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AWG</a:t>
            </a:r>
          </a:p>
          <a:p>
            <a:pPr algn="ctr">
              <a:defRPr/>
            </a:pPr>
            <a:r>
              <a:rPr lang="en-US" sz="1000" dirty="0">
                <a:solidFill>
                  <a:srgbClr val="000000"/>
                </a:solidFill>
                <a:latin typeface="Arial" charset="0"/>
                <a:ea typeface="ÇlÇr ñæí©"/>
                <a:cs typeface="ÇlÇr ñæí©"/>
              </a:rPr>
              <a:t>Administrative</a:t>
            </a:r>
          </a:p>
          <a:p>
            <a:pPr algn="ctr">
              <a:defRPr/>
            </a:pPr>
            <a:r>
              <a:rPr lang="en-US" sz="1000" dirty="0">
                <a:solidFill>
                  <a:srgbClr val="000000"/>
                </a:solidFill>
                <a:latin typeface="Arial" charset="0"/>
                <a:ea typeface="ÇlÇr ñæí©"/>
                <a:cs typeface="ÇlÇr ñæí©"/>
              </a:rPr>
              <a:t>Working Group</a:t>
            </a:r>
          </a:p>
          <a:p>
            <a:pPr algn="ctr">
              <a:defRPr/>
            </a:pPr>
            <a:r>
              <a:rPr lang="en-US" sz="900" b="0" dirty="0">
                <a:solidFill>
                  <a:srgbClr val="000000"/>
                </a:solidFill>
                <a:latin typeface="Arial" charset="0"/>
                <a:ea typeface="ÇlÇr ñæí©"/>
                <a:cs typeface="ÇlÇr ñæí©"/>
              </a:rPr>
              <a:t>(Data Access Terms)</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chemeClr val="tx1"/>
              </a:solidFill>
              <a:latin typeface="Arial" charset="0"/>
              <a:ea typeface="ＭＳ Ｐゴシック"/>
              <a:cs typeface="ＭＳ Ｐゴシック"/>
            </a:endParaRPr>
          </a:p>
          <a:p>
            <a:pPr>
              <a:defRPr/>
            </a:pPr>
            <a:r>
              <a:rPr lang="en-US" sz="100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a:solidFill>
                  <a:schemeClr val="tx1"/>
                </a:solidFill>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r>
              <a:rPr lang="en-US" sz="1400" b="1" dirty="0" err="1">
                <a:solidFill>
                  <a:schemeClr val="tx1"/>
                </a:solidFill>
                <a:latin typeface="Arial" charset="0"/>
                <a:ea typeface="ＭＳ Ｐゴシック"/>
                <a:cs typeface="ＭＳ Ｐゴシック"/>
              </a:rPr>
              <a:t>Inkl</a:t>
            </a:r>
            <a:r>
              <a:rPr lang="en-US" sz="1400" b="1" dirty="0">
                <a:solidFill>
                  <a:schemeClr val="tx1"/>
                </a:solidFill>
                <a:latin typeface="Arial" charset="0"/>
                <a:ea typeface="ＭＳ Ｐゴシック"/>
                <a:cs typeface="ＭＳ Ｐゴシック"/>
              </a:rPr>
              <a:t>. PMG</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a:solidFill>
                  <a:schemeClr val="tx1"/>
                </a:solidFill>
                <a:latin typeface="Arial" charset="0"/>
                <a:ea typeface="ÇlÇr ñæí©"/>
                <a:cs typeface="ÇlÇr ñæí©"/>
              </a:rPr>
              <a:t>Reference group:</a:t>
            </a:r>
          </a:p>
          <a:p>
            <a:pPr algn="ctr">
              <a:defRPr/>
            </a:pPr>
            <a:r>
              <a:rPr lang="en-US" sz="1200">
                <a:solidFill>
                  <a:schemeClr val="tx1"/>
                </a:solidFill>
                <a:latin typeface="Arial" charset="0"/>
                <a:ea typeface="ÇlÇr ñæí©"/>
                <a:cs typeface="ÇlÇr ñæí©"/>
              </a:rPr>
              <a:t>Arctic council Liaison</a:t>
            </a:r>
          </a:p>
          <a:p>
            <a:pPr algn="ctr">
              <a:defRPr/>
            </a:pPr>
            <a:r>
              <a:rPr lang="en-US" sz="900" b="0">
                <a:solidFill>
                  <a:schemeClr val="tx1"/>
                </a:solidFill>
                <a:latin typeface="Arial" charset="0"/>
                <a:ea typeface="ÇlÇr ñæí©"/>
                <a:cs typeface="ÇlÇr ñæí©"/>
              </a:rPr>
              <a:t>CAFF WG</a:t>
            </a:r>
            <a:endParaRPr lang="en-GB" sz="900" b="0">
              <a:solidFill>
                <a:schemeClr val="tx1"/>
              </a:solidFill>
              <a:latin typeface="Arial" charset="0"/>
              <a:ea typeface="ÇlÇr ñæí©"/>
              <a:cs typeface="ÇlÇr ñæí©"/>
            </a:endParaRPr>
          </a:p>
          <a:p>
            <a:pPr algn="ctr">
              <a:defRPr/>
            </a:pPr>
            <a:endParaRPr lang="en-GB" sz="900" b="0">
              <a:solidFill>
                <a:srgbClr val="0000FF"/>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The Board </a:t>
            </a:r>
          </a:p>
          <a:p>
            <a:pPr algn="ctr">
              <a:defRPr/>
            </a:pPr>
            <a:r>
              <a:rPr lang="en-US" sz="1400" b="0" dirty="0">
                <a:solidFill>
                  <a:schemeClr val="tx1"/>
                </a:solidFill>
                <a:latin typeface="Arial" charset="0"/>
                <a:ea typeface="ＭＳ Ｐゴシック"/>
                <a:cs typeface="ＭＳ Ｐゴシック"/>
              </a:rPr>
              <a:t>Project Owners</a:t>
            </a: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a:t>
            </a:r>
            <a:r>
              <a:rPr lang="en-US" altLang="en-US" sz="900" b="0" dirty="0">
                <a:solidFill>
                  <a:srgbClr val="000000"/>
                </a:solidFill>
                <a:latin typeface="Arial" charset="0"/>
                <a:ea typeface="ÇlÇr ñæí©"/>
                <a:cs typeface="ÇlÇr ñæí©"/>
              </a:rPr>
              <a:t>’</a:t>
            </a:r>
            <a:r>
              <a:rPr lang="en-US" sz="900" b="0" dirty="0">
                <a:solidFill>
                  <a:srgbClr val="000000"/>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Ellipse 35"/>
          <p:cNvSpPr/>
          <p:nvPr/>
        </p:nvSpPr>
        <p:spPr>
          <a:xfrm>
            <a:off x="2771800" y="2852936"/>
            <a:ext cx="1224136"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a:t>
            </a:r>
            <a:r>
              <a:rPr lang="en-GB" dirty="0" smtClean="0">
                <a:ea typeface="ＭＳ Ｐゴシック" pitchFamily="34" charset="-128"/>
              </a:rPr>
              <a:t>March 2013</a:t>
            </a:r>
            <a:endParaRPr lang="en-GB" dirty="0" smtClean="0">
              <a:ea typeface="ＭＳ Ｐゴシック" pitchFamily="34" charset="-128"/>
            </a:endParaRPr>
          </a:p>
        </p:txBody>
      </p:sp>
    </p:spTree>
    <p:extLst>
      <p:ext uri="{BB962C8B-B14F-4D97-AF65-F5344CB8AC3E}">
        <p14:creationId xmlns:p14="http://schemas.microsoft.com/office/powerpoint/2010/main" xmlns="" val="21303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1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npassad formgivning">
  <a:themeElements>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npassad formgivni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Anpassad formgivning">
  <a:themeElements>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8141</TotalTime>
  <Words>1735</Words>
  <Application>Microsoft Office PowerPoint</Application>
  <PresentationFormat>Skjermfremvisning (4:3)</PresentationFormat>
  <Paragraphs>444</Paragraphs>
  <Slides>15</Slides>
  <Notes>12</Notes>
  <HiddenSlides>0</HiddenSlides>
  <MMClips>0</MMClips>
  <ScaleCrop>false</ScaleCrop>
  <HeadingPairs>
    <vt:vector size="4" baseType="variant">
      <vt:variant>
        <vt:lpstr>Tema</vt:lpstr>
      </vt:variant>
      <vt:variant>
        <vt:i4>13</vt:i4>
      </vt:variant>
      <vt:variant>
        <vt:lpstr>Lysbildetitler</vt:lpstr>
      </vt:variant>
      <vt:variant>
        <vt:i4>15</vt:i4>
      </vt:variant>
    </vt:vector>
  </HeadingPairs>
  <TitlesOfParts>
    <vt:vector size="28" baseType="lpstr">
      <vt:lpstr>1_Kant</vt:lpstr>
      <vt:lpstr>1_Anpassad formgivning</vt:lpstr>
      <vt:lpstr>2_Kant</vt:lpstr>
      <vt:lpstr>3_Kant</vt:lpstr>
      <vt:lpstr>4_Kant</vt:lpstr>
      <vt:lpstr>5_Kant</vt:lpstr>
      <vt:lpstr>6_Kant</vt:lpstr>
      <vt:lpstr>2_Anpassad formgivning</vt:lpstr>
      <vt:lpstr>7_Kant</vt:lpstr>
      <vt:lpstr>8_Kant</vt:lpstr>
      <vt:lpstr>9_Kant</vt:lpstr>
      <vt:lpstr>10_Kant</vt:lpstr>
      <vt:lpstr>11_Kant</vt:lpstr>
      <vt:lpstr>Lysbilde 1</vt:lpstr>
      <vt:lpstr>Lysbilde 2</vt:lpstr>
      <vt:lpstr>Lysbilde 3</vt:lpstr>
      <vt:lpstr>Lysbilde 4</vt:lpstr>
      <vt:lpstr>Lysbilde 5</vt:lpstr>
      <vt:lpstr>Lysbilde 6</vt:lpstr>
      <vt:lpstr>Lysbilde 7</vt:lpstr>
      <vt:lpstr>Lysbilde 8</vt:lpstr>
      <vt:lpstr>Existing Project Organisation</vt:lpstr>
      <vt:lpstr>Proposed Project Organisation</vt:lpstr>
      <vt:lpstr>Lysbilde 11</vt:lpstr>
      <vt:lpstr>Project Organisation</vt:lpstr>
      <vt:lpstr>Project Organisation</vt:lpstr>
      <vt:lpstr>Project Organisation</vt:lpstr>
      <vt:lpstr> __  _______  ____</vt:lpstr>
    </vt:vector>
  </TitlesOfParts>
  <Company>Metria Kiruna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bildrubrik</dc:title>
  <dc:creator>Owe Palmér</dc:creator>
  <cp:lastModifiedBy>Martin Skaedsmo</cp:lastModifiedBy>
  <cp:revision>600</cp:revision>
  <cp:lastPrinted>2013-02-05T15:02:48Z</cp:lastPrinted>
  <dcterms:created xsi:type="dcterms:W3CDTF">2003-03-13T08:20:52Z</dcterms:created>
  <dcterms:modified xsi:type="dcterms:W3CDTF">2013-03-21T12:09:42Z</dcterms:modified>
</cp:coreProperties>
</file>