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93" r:id="rId4"/>
    <p:sldId id="294" r:id="rId5"/>
    <p:sldId id="291" r:id="rId6"/>
    <p:sldId id="295" r:id="rId7"/>
    <p:sldId id="261" r:id="rId8"/>
    <p:sldId id="296" r:id="rId9"/>
    <p:sldId id="297" r:id="rId10"/>
    <p:sldId id="298" r:id="rId11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8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EBDC2-4578-4FFE-AD4E-2D1C6A52391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5EEB-5C77-4940-A2BA-61DAFCDFE237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7685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40CDB-53C3-4565-8FD7-0A73209AD0AF}" type="slidenum">
              <a:rPr lang="is-IS" smtClean="0"/>
              <a:pPr/>
              <a:t>1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40CDB-53C3-4565-8FD7-0A73209AD0AF}" type="slidenum">
              <a:rPr lang="is-IS" smtClean="0"/>
              <a:pPr/>
              <a:t>6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45EC-6A6E-4F6E-A747-4FED96AFE8B7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DC66-00FC-426A-9939-EBDC1AA7477A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C470-706F-4D68-9362-E2BE821A7E13}" type="datetimeFigureOut">
              <a:rPr lang="is-IS" smtClean="0"/>
              <a:pPr/>
              <a:t>27.2.2013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BD75-AE88-40DD-8BEA-EA7231AC7FC2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214869"/>
          </a:xfrm>
        </p:spPr>
        <p:txBody>
          <a:bodyPr>
            <a:normAutofit fontScale="90000"/>
          </a:bodyPr>
          <a:lstStyle/>
          <a:p>
            <a:r>
              <a:rPr lang="is-IS" sz="3600" b="1" dirty="0" smtClean="0">
                <a:solidFill>
                  <a:schemeClr val="tx2"/>
                </a:solidFill>
              </a:rPr>
              <a:t>Spatial Data Infrastructure</a:t>
            </a:r>
            <a:r>
              <a:rPr lang="is-IS" sz="3600" b="1" smtClean="0">
                <a:solidFill>
                  <a:schemeClr val="tx2"/>
                </a:solidFill>
              </a:rPr>
              <a:t/>
            </a:r>
            <a:br>
              <a:rPr lang="is-IS" sz="3600" b="1" smtClean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/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Status of the Arctic SDI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150" y="5661248"/>
            <a:ext cx="6153150" cy="46165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Magnús Guðmundsson</a:t>
            </a:r>
          </a:p>
          <a:p>
            <a:endParaRPr lang="en-US" sz="1600" b="1" dirty="0" smtClean="0">
              <a:solidFill>
                <a:schemeClr val="tx2"/>
              </a:solidFill>
            </a:endParaRPr>
          </a:p>
          <a:p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41"/>
          <a:stretch/>
        </p:blipFill>
        <p:spPr>
          <a:xfrm>
            <a:off x="1835696" y="2420888"/>
            <a:ext cx="623462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Spatial data infrastucture</a:t>
            </a:r>
            <a:endParaRPr lang="is-I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dirty="0"/>
              <a:t>spatial data infrastructure (SDI) is a data infrastructure implementing a framework </a:t>
            </a:r>
            <a:r>
              <a:rPr lang="en-US"/>
              <a:t>of </a:t>
            </a:r>
            <a:r>
              <a:rPr lang="en-US" b="1" smtClean="0"/>
              <a:t>Spatial data, </a:t>
            </a:r>
            <a:r>
              <a:rPr lang="en-US" b="1" dirty="0"/>
              <a:t>M</a:t>
            </a:r>
            <a:r>
              <a:rPr lang="en-US" b="1" smtClean="0"/>
              <a:t>etadata</a:t>
            </a:r>
            <a:r>
              <a:rPr lang="en-US" b="1"/>
              <a:t>, </a:t>
            </a:r>
            <a:r>
              <a:rPr lang="en-US" b="1" smtClean="0"/>
              <a:t>Users </a:t>
            </a:r>
            <a:r>
              <a:rPr lang="en-US" b="1"/>
              <a:t>and </a:t>
            </a:r>
            <a:r>
              <a:rPr lang="en-US" b="1" smtClean="0"/>
              <a:t>Tools </a:t>
            </a:r>
            <a:r>
              <a:rPr lang="en-US" dirty="0"/>
              <a:t>that are interactively connected in order to use spatial data </a:t>
            </a:r>
            <a:r>
              <a:rPr lang="en-US" b="1" dirty="0"/>
              <a:t>in an efficient and flexible way</a:t>
            </a:r>
            <a:r>
              <a:rPr lang="en-US" dirty="0"/>
              <a:t>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774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Spatial Data Infrastructure</a:t>
            </a:r>
            <a:endParaRPr lang="is-I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SDI must also be </a:t>
            </a:r>
            <a:r>
              <a:rPr lang="is-IS" b="1" dirty="0" smtClean="0"/>
              <a:t>user driven </a:t>
            </a:r>
            <a:r>
              <a:rPr lang="is-IS" dirty="0" smtClean="0"/>
              <a:t>as their primary purpose is </a:t>
            </a:r>
            <a:r>
              <a:rPr lang="is-IS" smtClean="0"/>
              <a:t>to support </a:t>
            </a:r>
            <a:r>
              <a:rPr lang="is-IS" dirty="0" smtClean="0"/>
              <a:t>decision making for many different purposes.</a:t>
            </a:r>
          </a:p>
          <a:p>
            <a:r>
              <a:rPr lang="is-IS" dirty="0" smtClean="0"/>
              <a:t>SDI involves institutional matters related to </a:t>
            </a:r>
            <a:r>
              <a:rPr lang="is-IS" b="1" dirty="0" smtClean="0"/>
              <a:t>organisational responsabilities</a:t>
            </a:r>
            <a:r>
              <a:rPr lang="is-IS" dirty="0" smtClean="0"/>
              <a:t>, </a:t>
            </a:r>
            <a:r>
              <a:rPr lang="is-IS" b="1" dirty="0" smtClean="0"/>
              <a:t>overal national information policies</a:t>
            </a:r>
            <a:r>
              <a:rPr lang="is-IS" dirty="0" smtClean="0"/>
              <a:t> and </a:t>
            </a:r>
            <a:r>
              <a:rPr lang="is-IS" b="1" dirty="0" smtClean="0"/>
              <a:t>availability of financial</a:t>
            </a:r>
            <a:r>
              <a:rPr lang="is-IS" dirty="0" smtClean="0"/>
              <a:t> and </a:t>
            </a:r>
            <a:r>
              <a:rPr lang="is-IS" b="1" dirty="0" smtClean="0"/>
              <a:t>human resources</a:t>
            </a:r>
            <a:r>
              <a:rPr lang="is-IS" dirty="0" smtClean="0"/>
              <a:t>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819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1098480" y="3995016"/>
            <a:ext cx="4129219" cy="4320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smtClean="0"/>
              <a:t>Spatial Reference Data</a:t>
            </a:r>
            <a:endParaRPr lang="is-IS" b="1" dirty="0"/>
          </a:p>
        </p:txBody>
      </p:sp>
      <p:sp>
        <p:nvSpPr>
          <p:cNvPr id="5" name="Rectangle 4"/>
          <p:cNvSpPr/>
          <p:nvPr/>
        </p:nvSpPr>
        <p:spPr>
          <a:xfrm>
            <a:off x="2456942" y="2132856"/>
            <a:ext cx="2088232" cy="5030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Metadata</a:t>
            </a:r>
            <a:endParaRPr lang="is-IS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488427" y="3147248"/>
            <a:ext cx="2433682" cy="43204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Standards</a:t>
            </a:r>
            <a:endParaRPr lang="is-IS" b="1" dirty="0"/>
          </a:p>
        </p:txBody>
      </p:sp>
      <p:sp>
        <p:nvSpPr>
          <p:cNvPr id="7" name="Rectangle 6"/>
          <p:cNvSpPr/>
          <p:nvPr/>
        </p:nvSpPr>
        <p:spPr>
          <a:xfrm>
            <a:off x="4608004" y="2132856"/>
            <a:ext cx="2088232" cy="5030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Tools</a:t>
            </a:r>
            <a:endParaRPr lang="is-IS" b="1" dirty="0"/>
          </a:p>
        </p:txBody>
      </p:sp>
      <p:sp>
        <p:nvSpPr>
          <p:cNvPr id="8" name="Rectangle 7"/>
          <p:cNvSpPr/>
          <p:nvPr/>
        </p:nvSpPr>
        <p:spPr>
          <a:xfrm>
            <a:off x="2471547" y="3015816"/>
            <a:ext cx="4255064" cy="5030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Policies</a:t>
            </a:r>
            <a:endParaRPr lang="is-IS" b="1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764440" y="3648321"/>
            <a:ext cx="3247967" cy="43204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Users</a:t>
            </a:r>
            <a:endParaRPr lang="is-IS" b="1" dirty="0"/>
          </a:p>
        </p:txBody>
      </p:sp>
      <p:sp>
        <p:nvSpPr>
          <p:cNvPr id="10" name="Rectangle 9"/>
          <p:cNvSpPr/>
          <p:nvPr/>
        </p:nvSpPr>
        <p:spPr>
          <a:xfrm>
            <a:off x="750104" y="837726"/>
            <a:ext cx="7854344" cy="5030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Human resources</a:t>
            </a:r>
            <a:endParaRPr lang="is-IS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75656" y="4077072"/>
            <a:ext cx="6552728" cy="2170434"/>
            <a:chOff x="1403648" y="4077072"/>
            <a:chExt cx="6552728" cy="2170434"/>
          </a:xfrm>
        </p:grpSpPr>
        <p:sp>
          <p:nvSpPr>
            <p:cNvPr id="11" name="Rectangle 10"/>
            <p:cNvSpPr/>
            <p:nvPr/>
          </p:nvSpPr>
          <p:spPr>
            <a:xfrm>
              <a:off x="1403648" y="4980520"/>
              <a:ext cx="2088232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Acquire</a:t>
              </a:r>
              <a:endParaRPr lang="is-I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47764" y="4077072"/>
              <a:ext cx="2088232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Maintain</a:t>
              </a:r>
              <a:endParaRPr lang="is-I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35896" y="4985287"/>
              <a:ext cx="2088232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Process</a:t>
              </a:r>
              <a:endParaRPr lang="is-I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68144" y="4980520"/>
              <a:ext cx="2088232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Distribute</a:t>
              </a:r>
              <a:endParaRPr lang="is-I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13128" y="5744464"/>
              <a:ext cx="2088232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Preserve</a:t>
              </a:r>
              <a:endParaRPr lang="is-IS" b="1" dirty="0"/>
            </a:p>
          </p:txBody>
        </p:sp>
        <p:cxnSp>
          <p:nvCxnSpPr>
            <p:cNvPr id="17" name="Elbow Connector 16"/>
            <p:cNvCxnSpPr>
              <a:stCxn id="11" idx="3"/>
              <a:endCxn id="13" idx="1"/>
            </p:cNvCxnSpPr>
            <p:nvPr/>
          </p:nvCxnSpPr>
          <p:spPr>
            <a:xfrm>
              <a:off x="3491880" y="5232041"/>
              <a:ext cx="144016" cy="476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>
              <a:stCxn id="13" idx="3"/>
              <a:endCxn id="14" idx="1"/>
            </p:cNvCxnSpPr>
            <p:nvPr/>
          </p:nvCxnSpPr>
          <p:spPr>
            <a:xfrm flipV="1">
              <a:off x="5724128" y="5232041"/>
              <a:ext cx="144016" cy="47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Elbow Connector 20"/>
            <p:cNvCxnSpPr>
              <a:stCxn id="14" idx="0"/>
              <a:endCxn id="12" idx="3"/>
            </p:cNvCxnSpPr>
            <p:nvPr/>
          </p:nvCxnSpPr>
          <p:spPr>
            <a:xfrm rot="16200000" flipV="1">
              <a:off x="5398165" y="3466425"/>
              <a:ext cx="651927" cy="237626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Elbow Connector 22"/>
            <p:cNvCxnSpPr>
              <a:stCxn id="12" idx="1"/>
            </p:cNvCxnSpPr>
            <p:nvPr/>
          </p:nvCxnSpPr>
          <p:spPr>
            <a:xfrm rot="10800000" flipV="1">
              <a:off x="2195736" y="4328592"/>
              <a:ext cx="252028" cy="65192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Elbow Connector 24"/>
            <p:cNvCxnSpPr>
              <a:stCxn id="14" idx="2"/>
              <a:endCxn id="15" idx="3"/>
            </p:cNvCxnSpPr>
            <p:nvPr/>
          </p:nvCxnSpPr>
          <p:spPr>
            <a:xfrm rot="5400000">
              <a:off x="5450599" y="4534323"/>
              <a:ext cx="512423" cy="24109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Elbow Connector 26"/>
            <p:cNvCxnSpPr>
              <a:stCxn id="15" idx="1"/>
            </p:cNvCxnSpPr>
            <p:nvPr/>
          </p:nvCxnSpPr>
          <p:spPr>
            <a:xfrm rot="10800000">
              <a:off x="2195736" y="5488329"/>
              <a:ext cx="217393" cy="50765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051720" y="188640"/>
            <a:ext cx="5904656" cy="33536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Spatial Data Infrastructure</a:t>
            </a:r>
            <a:endParaRPr lang="is-I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0104" y="1420146"/>
            <a:ext cx="7854344" cy="5030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Financial resources</a:t>
            </a:r>
            <a:endParaRPr lang="is-IS" b="1" dirty="0"/>
          </a:p>
        </p:txBody>
      </p:sp>
    </p:spTree>
    <p:extLst>
      <p:ext uri="{BB962C8B-B14F-4D97-AF65-F5344CB8AC3E}">
        <p14:creationId xmlns:p14="http://schemas.microsoft.com/office/powerpoint/2010/main" val="28694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1088131" y="3855877"/>
            <a:ext cx="4258007" cy="58153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smtClean="0"/>
              <a:t>Spatial reference Data</a:t>
            </a:r>
            <a:endParaRPr lang="is-IS" b="1" dirty="0" smtClean="0"/>
          </a:p>
          <a:p>
            <a:pPr algn="ctr"/>
            <a:r>
              <a:rPr lang="is-IS" b="1" dirty="0" smtClean="0">
                <a:solidFill>
                  <a:srgbClr val="FFC000"/>
                </a:solidFill>
              </a:rPr>
              <a:t>From 9 countries</a:t>
            </a:r>
            <a:endParaRPr lang="is-IS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1988840"/>
            <a:ext cx="2088232" cy="108113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Metadata</a:t>
            </a:r>
          </a:p>
          <a:p>
            <a:pPr algn="ctr"/>
            <a:r>
              <a:rPr lang="is-IS" b="1" dirty="0" smtClean="0">
                <a:solidFill>
                  <a:srgbClr val="FFC000"/>
                </a:solidFill>
              </a:rPr>
              <a:t>In Arctic Geoportal and National discovery services </a:t>
            </a:r>
            <a:endParaRPr lang="is-I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481825" y="3089630"/>
            <a:ext cx="2622147" cy="51764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Standards, </a:t>
            </a:r>
          </a:p>
          <a:p>
            <a:pPr algn="ctr"/>
            <a:r>
              <a:rPr lang="is-IS" b="1" dirty="0" smtClean="0">
                <a:solidFill>
                  <a:srgbClr val="FFC000"/>
                </a:solidFill>
              </a:rPr>
              <a:t>Artic SDI and national</a:t>
            </a:r>
            <a:endParaRPr lang="is-IS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1988840"/>
            <a:ext cx="2088232" cy="108113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Tools</a:t>
            </a:r>
          </a:p>
          <a:p>
            <a:pPr algn="ctr"/>
            <a:r>
              <a:rPr lang="is-IS" b="1" dirty="0" smtClean="0">
                <a:solidFill>
                  <a:srgbClr val="FFC000"/>
                </a:solidFill>
              </a:rPr>
              <a:t>Arctic Geoportal</a:t>
            </a:r>
            <a:endParaRPr lang="is-IS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1547" y="3140968"/>
            <a:ext cx="4255064" cy="86409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Policies</a:t>
            </a:r>
          </a:p>
          <a:p>
            <a:pPr algn="ctr"/>
            <a:r>
              <a:rPr lang="is-IS" b="1" dirty="0" smtClean="0">
                <a:solidFill>
                  <a:srgbClr val="FFC000"/>
                </a:solidFill>
              </a:rPr>
              <a:t>Pricessing / licensing,</a:t>
            </a:r>
          </a:p>
          <a:p>
            <a:pPr algn="ctr"/>
            <a:r>
              <a:rPr lang="is-IS" b="1" dirty="0" smtClean="0">
                <a:solidFill>
                  <a:srgbClr val="FFC000"/>
                </a:solidFill>
              </a:rPr>
              <a:t> National information policies</a:t>
            </a:r>
            <a:endParaRPr lang="is-IS" b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566672" y="3450553"/>
            <a:ext cx="3499488" cy="57606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Users</a:t>
            </a:r>
          </a:p>
          <a:p>
            <a:pPr algn="ctr"/>
            <a:r>
              <a:rPr lang="is-IS" b="1" dirty="0" smtClean="0">
                <a:solidFill>
                  <a:srgbClr val="FFC000"/>
                </a:solidFill>
              </a:rPr>
              <a:t>ARCTI Councill WG and others</a:t>
            </a:r>
            <a:endParaRPr lang="is-IS" b="1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104" y="692696"/>
            <a:ext cx="7854344" cy="57505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Human resources</a:t>
            </a:r>
          </a:p>
          <a:p>
            <a:pPr algn="ctr"/>
            <a:r>
              <a:rPr lang="is-IS" b="1">
                <a:solidFill>
                  <a:srgbClr val="FFC000"/>
                </a:solidFill>
              </a:rPr>
              <a:t>Organisational </a:t>
            </a:r>
            <a:r>
              <a:rPr lang="is-IS" b="1" smtClean="0">
                <a:solidFill>
                  <a:srgbClr val="FFC000"/>
                </a:solidFill>
              </a:rPr>
              <a:t>responsibility </a:t>
            </a:r>
            <a:r>
              <a:rPr lang="is-IS" b="1">
                <a:solidFill>
                  <a:srgbClr val="FFC000"/>
                </a:solidFill>
              </a:rPr>
              <a:t>and </a:t>
            </a:r>
            <a:r>
              <a:rPr lang="is-IS" b="1" smtClean="0">
                <a:solidFill>
                  <a:srgbClr val="FFC000"/>
                </a:solidFill>
              </a:rPr>
              <a:t>connectivity, 9 countries</a:t>
            </a:r>
            <a:endParaRPr lang="is-IS" b="1" dirty="0">
              <a:solidFill>
                <a:srgbClr val="FFC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34076" y="4077072"/>
            <a:ext cx="6278284" cy="2170434"/>
            <a:chOff x="1462068" y="4077072"/>
            <a:chExt cx="6278284" cy="2170434"/>
          </a:xfrm>
        </p:grpSpPr>
        <p:sp>
          <p:nvSpPr>
            <p:cNvPr id="11" name="Rectangle 10"/>
            <p:cNvSpPr/>
            <p:nvPr/>
          </p:nvSpPr>
          <p:spPr>
            <a:xfrm>
              <a:off x="1462068" y="4980520"/>
              <a:ext cx="2029811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Acquire</a:t>
              </a:r>
              <a:endParaRPr lang="is-I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47764" y="4077072"/>
              <a:ext cx="2088232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Maintain</a:t>
              </a:r>
              <a:endParaRPr lang="is-I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35896" y="4985287"/>
              <a:ext cx="2088232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Process</a:t>
              </a:r>
              <a:endParaRPr lang="is-I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68144" y="4980520"/>
              <a:ext cx="1872208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Distribute</a:t>
              </a:r>
              <a:endParaRPr lang="is-I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13128" y="5744464"/>
              <a:ext cx="2088232" cy="5030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s-IS" b="1" dirty="0" smtClean="0"/>
                <a:t>Preserve</a:t>
              </a:r>
              <a:endParaRPr lang="is-IS" b="1" dirty="0"/>
            </a:p>
          </p:txBody>
        </p:sp>
        <p:cxnSp>
          <p:nvCxnSpPr>
            <p:cNvPr id="17" name="Elbow Connector 16"/>
            <p:cNvCxnSpPr>
              <a:stCxn id="11" idx="3"/>
              <a:endCxn id="13" idx="1"/>
            </p:cNvCxnSpPr>
            <p:nvPr/>
          </p:nvCxnSpPr>
          <p:spPr>
            <a:xfrm>
              <a:off x="3491879" y="5232041"/>
              <a:ext cx="144017" cy="4767"/>
            </a:xfrm>
            <a:prstGeom prst="bentConnector3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3"/>
              <a:endCxn id="14" idx="1"/>
            </p:cNvCxnSpPr>
            <p:nvPr/>
          </p:nvCxnSpPr>
          <p:spPr>
            <a:xfrm flipV="1">
              <a:off x="5724128" y="5232041"/>
              <a:ext cx="144016" cy="4767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4" idx="0"/>
              <a:endCxn id="12" idx="3"/>
            </p:cNvCxnSpPr>
            <p:nvPr/>
          </p:nvCxnSpPr>
          <p:spPr>
            <a:xfrm rot="16200000" flipV="1">
              <a:off x="5344159" y="3520431"/>
              <a:ext cx="651927" cy="2268252"/>
            </a:xfrm>
            <a:prstGeom prst="bentConnector2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2" idx="1"/>
            </p:cNvCxnSpPr>
            <p:nvPr/>
          </p:nvCxnSpPr>
          <p:spPr>
            <a:xfrm rot="10800000" flipV="1">
              <a:off x="2195736" y="4328592"/>
              <a:ext cx="252028" cy="651927"/>
            </a:xfrm>
            <a:prstGeom prst="bentConnector2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4" idx="2"/>
              <a:endCxn id="15" idx="3"/>
            </p:cNvCxnSpPr>
            <p:nvPr/>
          </p:nvCxnSpPr>
          <p:spPr>
            <a:xfrm rot="5400000">
              <a:off x="5396593" y="4588329"/>
              <a:ext cx="512423" cy="2302888"/>
            </a:xfrm>
            <a:prstGeom prst="bentConnector2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5" idx="1"/>
            </p:cNvCxnSpPr>
            <p:nvPr/>
          </p:nvCxnSpPr>
          <p:spPr>
            <a:xfrm rot="10800000">
              <a:off x="2195736" y="5488329"/>
              <a:ext cx="217393" cy="507656"/>
            </a:xfrm>
            <a:prstGeom prst="bentConnector2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051720" y="213319"/>
            <a:ext cx="5904656" cy="33536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Arctic SDI Status </a:t>
            </a:r>
            <a:r>
              <a:rPr lang="is-IS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feb 2013</a:t>
            </a:r>
            <a:r>
              <a:rPr lang="is-IS" sz="1600" b="1" smtClean="0">
                <a:solidFill>
                  <a:schemeClr val="tx1"/>
                </a:solidFill>
              </a:rPr>
              <a:t> </a:t>
            </a:r>
            <a:endParaRPr lang="is-IS" sz="1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264" y="4387822"/>
            <a:ext cx="2124236" cy="5434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Each country and data provider</a:t>
            </a:r>
            <a:endParaRPr lang="is-IS" dirty="0"/>
          </a:p>
        </p:txBody>
      </p:sp>
      <p:sp>
        <p:nvSpPr>
          <p:cNvPr id="24" name="Rectangle 23"/>
          <p:cNvSpPr/>
          <p:nvPr/>
        </p:nvSpPr>
        <p:spPr>
          <a:xfrm>
            <a:off x="750104" y="1348138"/>
            <a:ext cx="7854344" cy="57505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Financial resources</a:t>
            </a:r>
          </a:p>
          <a:p>
            <a:pPr algn="ctr"/>
            <a:r>
              <a:rPr lang="is-IS" b="1" dirty="0" smtClean="0">
                <a:solidFill>
                  <a:srgbClr val="FFC000"/>
                </a:solidFill>
              </a:rPr>
              <a:t>Grants, NMA of each country</a:t>
            </a:r>
            <a:r>
              <a:rPr lang="is-IS" b="1" smtClean="0">
                <a:solidFill>
                  <a:srgbClr val="FFC000"/>
                </a:solidFill>
              </a:rPr>
              <a:t>, Users ? </a:t>
            </a:r>
            <a:endParaRPr lang="is-IS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6500" y="2017642"/>
            <a:ext cx="1119876" cy="19874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s-I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Vision, </a:t>
            </a:r>
            <a:r>
              <a:rPr lang="is-IS" sz="1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Scope, </a:t>
            </a:r>
          </a:p>
          <a:p>
            <a:pPr algn="ctr"/>
            <a:r>
              <a:rPr lang="is-IS" sz="1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</a:t>
            </a:r>
            <a:endParaRPr lang="is-IS" sz="1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2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99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9924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754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Road Ahead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836711"/>
            <a:ext cx="5112568" cy="627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en-GB" sz="2800" kern="0" smtClean="0">
                <a:latin typeface="Arial"/>
              </a:rPr>
              <a:t>To be very clear were we are going:</a:t>
            </a:r>
            <a:endParaRPr lang="fi-FI" sz="2000" kern="0" smtClean="0">
              <a:latin typeface="Arial"/>
            </a:endParaRPr>
          </a:p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fi-FI" sz="2000" kern="0" smtClean="0">
                <a:latin typeface="Arial"/>
              </a:rPr>
              <a:t>We need to continue to </a:t>
            </a:r>
            <a:r>
              <a:rPr lang="fi-FI" sz="2000" b="1" kern="0" smtClean="0">
                <a:latin typeface="Arial"/>
              </a:rPr>
              <a:t>think </a:t>
            </a:r>
            <a:r>
              <a:rPr lang="fi-FI" sz="2000" b="1" kern="0">
                <a:latin typeface="Arial"/>
              </a:rPr>
              <a:t>big, start </a:t>
            </a:r>
            <a:r>
              <a:rPr lang="fi-FI" sz="2000" b="1" kern="0" smtClean="0">
                <a:latin typeface="Arial"/>
              </a:rPr>
              <a:t>small and adapt often</a:t>
            </a:r>
            <a:r>
              <a:rPr lang="fi-FI" sz="2000" kern="0" smtClean="0">
                <a:latin typeface="Arial"/>
              </a:rPr>
              <a:t>: </a:t>
            </a:r>
            <a:endParaRPr lang="en-GB" sz="2000" kern="0">
              <a:latin typeface="Arial"/>
            </a:endParaRPr>
          </a:p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fi-FI" sz="2000" kern="0" smtClean="0">
                <a:latin typeface="Arial"/>
              </a:rPr>
              <a:t>We need to invest </a:t>
            </a:r>
            <a:r>
              <a:rPr lang="fi-FI" sz="2000" kern="0">
                <a:latin typeface="Arial"/>
              </a:rPr>
              <a:t>time in </a:t>
            </a:r>
            <a:r>
              <a:rPr lang="fi-FI" sz="2000" b="1" kern="0">
                <a:latin typeface="Arial"/>
              </a:rPr>
              <a:t>team work;</a:t>
            </a:r>
            <a:endParaRPr lang="en-GB" sz="2000" b="1" kern="0">
              <a:latin typeface="Arial"/>
            </a:endParaRPr>
          </a:p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en-GB" sz="2000" kern="0" smtClean="0">
                <a:latin typeface="Arial"/>
              </a:rPr>
              <a:t>We need to </a:t>
            </a:r>
            <a:r>
              <a:rPr lang="en-GB" sz="2000" b="1" kern="0" smtClean="0">
                <a:latin typeface="Arial"/>
              </a:rPr>
              <a:t>understand </a:t>
            </a:r>
            <a:r>
              <a:rPr lang="en-GB" sz="2000" b="1" kern="0">
                <a:latin typeface="Arial"/>
              </a:rPr>
              <a:t>your users’ real needs;</a:t>
            </a:r>
          </a:p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en-GB" sz="2000" kern="0" smtClean="0">
                <a:latin typeface="Arial"/>
              </a:rPr>
              <a:t>We should </a:t>
            </a:r>
            <a:r>
              <a:rPr lang="en-GB" sz="2000" b="1" kern="0" smtClean="0">
                <a:latin typeface="Arial"/>
              </a:rPr>
              <a:t>under promise and over </a:t>
            </a:r>
            <a:r>
              <a:rPr lang="en-GB" sz="2000" b="1" kern="0">
                <a:latin typeface="Arial"/>
              </a:rPr>
              <a:t>deliver;</a:t>
            </a:r>
          </a:p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en-GB" sz="2000" kern="0" smtClean="0">
                <a:latin typeface="Arial"/>
              </a:rPr>
              <a:t>We need to </a:t>
            </a:r>
            <a:r>
              <a:rPr lang="en-GB" sz="2000" b="1" kern="0" smtClean="0">
                <a:latin typeface="Arial"/>
              </a:rPr>
              <a:t>communicate </a:t>
            </a:r>
            <a:r>
              <a:rPr lang="en-GB" sz="2000" b="1" kern="0">
                <a:latin typeface="Arial"/>
              </a:rPr>
              <a:t>clearly, simply and often</a:t>
            </a:r>
            <a:r>
              <a:rPr lang="en-GB" sz="2000" b="1" kern="0" smtClean="0">
                <a:latin typeface="Arial"/>
              </a:rPr>
              <a:t>;</a:t>
            </a:r>
            <a:endParaRPr lang="fi-FI" sz="2000" b="1" kern="0">
              <a:latin typeface="Arial"/>
            </a:endParaRPr>
          </a:p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fi-FI" sz="2000" kern="0" smtClean="0">
                <a:latin typeface="Arial"/>
              </a:rPr>
              <a:t>We should use </a:t>
            </a:r>
            <a:r>
              <a:rPr lang="fi-FI" sz="2000" kern="0">
                <a:latin typeface="Arial"/>
              </a:rPr>
              <a:t>the </a:t>
            </a:r>
            <a:r>
              <a:rPr lang="fi-FI" sz="2000" b="1" kern="0">
                <a:latin typeface="Arial"/>
              </a:rPr>
              <a:t>right tool for the job,</a:t>
            </a:r>
            <a:r>
              <a:rPr lang="fi-FI" sz="2000" kern="0">
                <a:latin typeface="Arial"/>
              </a:rPr>
              <a:t> don’t re-invent the wheel;</a:t>
            </a:r>
          </a:p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fi-FI" sz="2000" kern="0" smtClean="0">
                <a:latin typeface="Arial"/>
              </a:rPr>
              <a:t>We should </a:t>
            </a:r>
            <a:r>
              <a:rPr lang="fi-FI" sz="2000" b="1" kern="0" smtClean="0">
                <a:latin typeface="Arial"/>
              </a:rPr>
              <a:t>not be a </a:t>
            </a:r>
            <a:r>
              <a:rPr lang="fi-FI" sz="2000" b="1" kern="0">
                <a:latin typeface="Arial"/>
              </a:rPr>
              <a:t>slave to technology or design;</a:t>
            </a:r>
          </a:p>
          <a:p>
            <a:pPr marL="342900" indent="-342900" defTabSz="449263">
              <a:spcBef>
                <a:spcPts val="500"/>
              </a:spcBef>
              <a:buFont typeface="Arial" pitchFamily="34" charset="0"/>
              <a:buChar char="•"/>
            </a:pPr>
            <a:r>
              <a:rPr lang="fi-FI" sz="2000" kern="0" smtClean="0">
                <a:latin typeface="Arial"/>
              </a:rPr>
              <a:t>We should </a:t>
            </a:r>
            <a:r>
              <a:rPr lang="fi-FI" sz="2000" b="1" kern="0" smtClean="0">
                <a:latin typeface="Arial"/>
              </a:rPr>
              <a:t>Celebrate Success !</a:t>
            </a:r>
            <a:endParaRPr lang="fi-FI" sz="2000" b="1" kern="0">
              <a:latin typeface="Arial"/>
            </a:endParaRPr>
          </a:p>
          <a:p>
            <a:pPr marL="800100" lvl="1" indent="-342900" defTabSz="449263">
              <a:spcBef>
                <a:spcPts val="500"/>
              </a:spcBef>
              <a:buFont typeface="Arial" pitchFamily="34" charset="0"/>
              <a:buChar char="•"/>
            </a:pPr>
            <a:endParaRPr lang="en-GB" sz="2800" kern="0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54469"/>
            <a:ext cx="3563888" cy="244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52" y="3645024"/>
            <a:ext cx="3558617" cy="207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9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SDI Status in Iceland </a:t>
            </a:r>
            <a:endParaRPr lang="is-IS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1268760"/>
            <a:ext cx="7931224" cy="4857403"/>
          </a:xfrm>
        </p:spPr>
        <p:txBody>
          <a:bodyPr>
            <a:normAutofit lnSpcReduction="10000"/>
          </a:bodyPr>
          <a:lstStyle/>
          <a:p>
            <a:r>
              <a:rPr lang="is-IS" smtClean="0"/>
              <a:t>Implementing INSPIRE  in Iceland</a:t>
            </a:r>
          </a:p>
          <a:p>
            <a:r>
              <a:rPr lang="is-IS" smtClean="0"/>
              <a:t>Icelandig SDI law based on INSPIRE</a:t>
            </a:r>
          </a:p>
          <a:p>
            <a:r>
              <a:rPr lang="is-IS" smtClean="0"/>
              <a:t>National Land Survey and ministrie for environment have leadership</a:t>
            </a:r>
          </a:p>
          <a:p>
            <a:r>
              <a:rPr lang="is-IS" smtClean="0"/>
              <a:t>Coordination Committee</a:t>
            </a:r>
          </a:p>
          <a:p>
            <a:r>
              <a:rPr lang="is-IS" smtClean="0"/>
              <a:t>Committee of key Directors</a:t>
            </a:r>
          </a:p>
          <a:p>
            <a:r>
              <a:rPr lang="is-IS" smtClean="0"/>
              <a:t>Working Goups in specila themes</a:t>
            </a:r>
          </a:p>
          <a:p>
            <a:r>
              <a:rPr lang="is-IS" smtClean="0"/>
              <a:t>Nordic INSPIRE Working Group</a:t>
            </a:r>
          </a:p>
          <a:p>
            <a:r>
              <a:rPr lang="is-IS" smtClean="0"/>
              <a:t>EuroGeographics INSPIRE working Group</a:t>
            </a:r>
          </a:p>
          <a:p>
            <a:r>
              <a:rPr lang="is-IS" smtClean="0"/>
              <a:t>INSPIRE Conference once a Year</a:t>
            </a:r>
          </a:p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41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30"/>
          <p:cNvGrpSpPr>
            <a:grpSpLocks/>
          </p:cNvGrpSpPr>
          <p:nvPr/>
        </p:nvGrpSpPr>
        <p:grpSpPr bwMode="auto">
          <a:xfrm>
            <a:off x="1096563" y="5222887"/>
            <a:ext cx="3966289" cy="792217"/>
            <a:chOff x="1202" y="3093"/>
            <a:chExt cx="1145" cy="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7" name="AutoShape 31"/>
            <p:cNvSpPr>
              <a:spLocks noChangeArrowheads="1"/>
            </p:cNvSpPr>
            <p:nvPr/>
          </p:nvSpPr>
          <p:spPr bwMode="auto">
            <a:xfrm>
              <a:off x="1202" y="3294"/>
              <a:ext cx="1134" cy="136"/>
            </a:xfrm>
            <a:prstGeom prst="parallelogram">
              <a:avLst>
                <a:gd name="adj" fmla="val 2084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/>
            </a:p>
          </p:txBody>
        </p:sp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1202" y="3249"/>
              <a:ext cx="1134" cy="136"/>
            </a:xfrm>
            <a:prstGeom prst="parallelogram">
              <a:avLst>
                <a:gd name="adj" fmla="val 2084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/>
            </a:p>
          </p:txBody>
        </p:sp>
        <p:sp>
          <p:nvSpPr>
            <p:cNvPr id="69" name="AutoShape 33"/>
            <p:cNvSpPr>
              <a:spLocks noChangeArrowheads="1"/>
            </p:cNvSpPr>
            <p:nvPr/>
          </p:nvSpPr>
          <p:spPr bwMode="auto">
            <a:xfrm>
              <a:off x="1202" y="3203"/>
              <a:ext cx="1134" cy="136"/>
            </a:xfrm>
            <a:prstGeom prst="parallelogram">
              <a:avLst>
                <a:gd name="adj" fmla="val 2084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/>
            </a:p>
          </p:txBody>
        </p:sp>
        <p:sp>
          <p:nvSpPr>
            <p:cNvPr id="70" name="AutoShape 34"/>
            <p:cNvSpPr>
              <a:spLocks noChangeArrowheads="1"/>
            </p:cNvSpPr>
            <p:nvPr/>
          </p:nvSpPr>
          <p:spPr bwMode="auto">
            <a:xfrm>
              <a:off x="1202" y="3158"/>
              <a:ext cx="1134" cy="136"/>
            </a:xfrm>
            <a:prstGeom prst="parallelogram">
              <a:avLst>
                <a:gd name="adj" fmla="val 2084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/>
            </a:p>
          </p:txBody>
        </p:sp>
        <p:sp>
          <p:nvSpPr>
            <p:cNvPr id="71" name="AutoShape 35"/>
            <p:cNvSpPr>
              <a:spLocks noChangeArrowheads="1"/>
            </p:cNvSpPr>
            <p:nvPr/>
          </p:nvSpPr>
          <p:spPr bwMode="auto">
            <a:xfrm>
              <a:off x="1202" y="3093"/>
              <a:ext cx="1145" cy="147"/>
            </a:xfrm>
            <a:prstGeom prst="parallelogram">
              <a:avLst>
                <a:gd name="adj" fmla="val 1855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en-GB" sz="1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Raw data</a:t>
              </a:r>
              <a:endParaRPr lang="en-GB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54984"/>
            <a:ext cx="8229600" cy="1143000"/>
          </a:xfrm>
        </p:spPr>
        <p:txBody>
          <a:bodyPr/>
          <a:lstStyle/>
          <a:p>
            <a:r>
              <a:rPr lang="is-I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SDI organisation in Iceland</a:t>
            </a:r>
            <a:endParaRPr lang="is-I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2723271" y="1268759"/>
            <a:ext cx="2259573" cy="1163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z="1600" b="1" smtClean="0">
                <a:ea typeface="Calibri"/>
                <a:cs typeface="Times New Roman"/>
              </a:rPr>
              <a:t>Ministry for Resources and Environment</a:t>
            </a:r>
            <a:endParaRPr lang="is-IS" sz="1600" b="1">
              <a:effectLst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2723272" y="2941637"/>
            <a:ext cx="2259572" cy="11344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z="2000" b="1" smtClean="0">
                <a:effectLst/>
                <a:ea typeface="Calibri"/>
                <a:cs typeface="Times New Roman"/>
              </a:rPr>
              <a:t>National Land Survey of Iceland</a:t>
            </a:r>
            <a:endParaRPr lang="is-IS" sz="2000" b="1">
              <a:effectLst/>
              <a:ea typeface="Calibri"/>
              <a:cs typeface="Times New Roman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583721" y="2854929"/>
            <a:ext cx="1331595" cy="8997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z="1600" b="1" smtClean="0">
                <a:effectLst/>
                <a:ea typeface="Calibri"/>
                <a:cs typeface="Times New Roman"/>
              </a:rPr>
              <a:t>Coordination Committee</a:t>
            </a:r>
            <a:endParaRPr lang="is-IS" sz="1600" b="1">
              <a:effectLst/>
              <a:ea typeface="Calibri"/>
              <a:cs typeface="Times New Roman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583721" y="3949382"/>
            <a:ext cx="1331595" cy="4498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z="1400" b="1" smtClean="0">
                <a:effectLst/>
                <a:ea typeface="Calibri"/>
                <a:cs typeface="Times New Roman"/>
              </a:rPr>
              <a:t>Group og Directors</a:t>
            </a:r>
            <a:endParaRPr lang="is-IS" sz="1400" b="1">
              <a:effectLst/>
              <a:ea typeface="Calibri"/>
              <a:cs typeface="Times New Roman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583722" y="4509120"/>
            <a:ext cx="5156200" cy="91399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mtClean="0">
                <a:ea typeface="Calibri"/>
                <a:cs typeface="Times New Roman"/>
              </a:rPr>
              <a:t>Governmental </a:t>
            </a:r>
            <a:r>
              <a:rPr lang="is-IS" smtClean="0">
                <a:effectLst/>
                <a:ea typeface="Calibri"/>
                <a:cs typeface="Times New Roman"/>
              </a:rPr>
              <a:t>Data producers Working Groups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s-IS" sz="1600" smtClean="0">
                <a:ea typeface="Calibri"/>
                <a:cs typeface="Times New Roman"/>
              </a:rPr>
              <a:t>34 data themes (INSPIRE)</a:t>
            </a:r>
            <a:endParaRPr lang="is-IS" sz="1600">
              <a:effectLst/>
              <a:ea typeface="Calibri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25650" y="3394552"/>
            <a:ext cx="5530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17694" y="3904330"/>
            <a:ext cx="561041" cy="270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35896" y="4076121"/>
            <a:ext cx="0" cy="4124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47135" y="2468255"/>
            <a:ext cx="0" cy="4749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33271" y="2296134"/>
            <a:ext cx="1039391" cy="4781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9" name="Rounded Rectangle 18"/>
          <p:cNvSpPr/>
          <p:nvPr/>
        </p:nvSpPr>
        <p:spPr>
          <a:xfrm>
            <a:off x="5804523" y="1495520"/>
            <a:ext cx="1916251" cy="7104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mtClean="0"/>
              <a:t>EU / EEA</a:t>
            </a:r>
          </a:p>
          <a:p>
            <a:pPr algn="ctr"/>
            <a:r>
              <a:rPr lang="is-IS" smtClean="0"/>
              <a:t>INSPIRE</a:t>
            </a:r>
            <a:endParaRPr lang="is-I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39287" y="1988840"/>
            <a:ext cx="1285238" cy="9588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65833" y="1887744"/>
            <a:ext cx="7586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6228184" y="3304826"/>
            <a:ext cx="1296144" cy="2787519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mtClean="0"/>
              <a:t>Iceland</a:t>
            </a:r>
          </a:p>
          <a:p>
            <a:pPr algn="ctr"/>
            <a:r>
              <a:rPr lang="is-IS" smtClean="0"/>
              <a:t>Reference Datasets</a:t>
            </a:r>
            <a:endParaRPr lang="is-I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724525" y="4966116"/>
            <a:ext cx="503659" cy="5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65725" y="2280272"/>
            <a:ext cx="10531" cy="1008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2360" y="332656"/>
            <a:ext cx="1224136" cy="54005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4000" b="1" smtClean="0"/>
              <a:t>U S   E  R  S</a:t>
            </a:r>
            <a:endParaRPr lang="is-IS" sz="4000" smtClean="0"/>
          </a:p>
          <a:p>
            <a:pPr algn="ctr"/>
            <a:r>
              <a:rPr lang="is-IS" smtClean="0"/>
              <a:t>Access to data free from Jan 2013</a:t>
            </a:r>
            <a:endParaRPr lang="is-I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182905" y="2807927"/>
            <a:ext cx="553085" cy="450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012761" y="3531897"/>
            <a:ext cx="1146278" cy="3954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5" name="Group 30"/>
          <p:cNvGrpSpPr>
            <a:grpSpLocks/>
          </p:cNvGrpSpPr>
          <p:nvPr/>
        </p:nvGrpSpPr>
        <p:grpSpPr bwMode="auto">
          <a:xfrm>
            <a:off x="5970487" y="5247571"/>
            <a:ext cx="1656184" cy="792217"/>
            <a:chOff x="1202" y="3093"/>
            <a:chExt cx="1145" cy="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6" name="AutoShape 31"/>
            <p:cNvSpPr>
              <a:spLocks noChangeArrowheads="1"/>
            </p:cNvSpPr>
            <p:nvPr/>
          </p:nvSpPr>
          <p:spPr bwMode="auto">
            <a:xfrm>
              <a:off x="1202" y="3294"/>
              <a:ext cx="1134" cy="136"/>
            </a:xfrm>
            <a:prstGeom prst="parallelogram">
              <a:avLst>
                <a:gd name="adj" fmla="val 2084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/>
            </a:p>
          </p:txBody>
        </p:sp>
        <p:sp>
          <p:nvSpPr>
            <p:cNvPr id="77" name="AutoShape 32"/>
            <p:cNvSpPr>
              <a:spLocks noChangeArrowheads="1"/>
            </p:cNvSpPr>
            <p:nvPr/>
          </p:nvSpPr>
          <p:spPr bwMode="auto">
            <a:xfrm>
              <a:off x="1202" y="3249"/>
              <a:ext cx="1134" cy="136"/>
            </a:xfrm>
            <a:prstGeom prst="parallelogram">
              <a:avLst>
                <a:gd name="adj" fmla="val 2084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/>
            </a:p>
          </p:txBody>
        </p:sp>
        <p:sp>
          <p:nvSpPr>
            <p:cNvPr id="78" name="AutoShape 33"/>
            <p:cNvSpPr>
              <a:spLocks noChangeArrowheads="1"/>
            </p:cNvSpPr>
            <p:nvPr/>
          </p:nvSpPr>
          <p:spPr bwMode="auto">
            <a:xfrm>
              <a:off x="1202" y="3203"/>
              <a:ext cx="1134" cy="136"/>
            </a:xfrm>
            <a:prstGeom prst="parallelogram">
              <a:avLst>
                <a:gd name="adj" fmla="val 2084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/>
            </a:p>
          </p:txBody>
        </p:sp>
        <p:sp>
          <p:nvSpPr>
            <p:cNvPr id="79" name="AutoShape 34"/>
            <p:cNvSpPr>
              <a:spLocks noChangeArrowheads="1"/>
            </p:cNvSpPr>
            <p:nvPr/>
          </p:nvSpPr>
          <p:spPr bwMode="auto">
            <a:xfrm>
              <a:off x="1202" y="3158"/>
              <a:ext cx="1134" cy="136"/>
            </a:xfrm>
            <a:prstGeom prst="parallelogram">
              <a:avLst>
                <a:gd name="adj" fmla="val 2084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/>
            </a:p>
          </p:txBody>
        </p:sp>
        <p:sp>
          <p:nvSpPr>
            <p:cNvPr id="80" name="AutoShape 35"/>
            <p:cNvSpPr>
              <a:spLocks noChangeArrowheads="1"/>
            </p:cNvSpPr>
            <p:nvPr/>
          </p:nvSpPr>
          <p:spPr bwMode="auto">
            <a:xfrm>
              <a:off x="1202" y="3093"/>
              <a:ext cx="1145" cy="147"/>
            </a:xfrm>
            <a:prstGeom prst="parallelogram">
              <a:avLst>
                <a:gd name="adj" fmla="val 1855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endParaRPr lang="en-GB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8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Status of Arctic SDI in Icelend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1600200"/>
            <a:ext cx="4816359" cy="4525963"/>
          </a:xfrm>
        </p:spPr>
        <p:txBody>
          <a:bodyPr>
            <a:normAutofit fontScale="85000" lnSpcReduction="20000"/>
          </a:bodyPr>
          <a:lstStyle/>
          <a:p>
            <a:r>
              <a:rPr lang="is-IS" smtClean="0"/>
              <a:t>Arctic SDI is fully supported on political level but not specially funded in Iceland</a:t>
            </a:r>
          </a:p>
          <a:p>
            <a:r>
              <a:rPr lang="is-IS" smtClean="0"/>
              <a:t>Three pesons are workin on Arctic SDI at Landmælingar Íslands</a:t>
            </a:r>
          </a:p>
          <a:p>
            <a:pPr lvl="1"/>
            <a:r>
              <a:rPr lang="is-IS" smtClean="0"/>
              <a:t>Magnús Guðmundsson</a:t>
            </a:r>
          </a:p>
          <a:p>
            <a:pPr lvl="1"/>
            <a:r>
              <a:rPr lang="is-IS" smtClean="0"/>
              <a:t>Eydís Líndla Finnbogadóttir</a:t>
            </a:r>
          </a:p>
          <a:p>
            <a:pPr lvl="1"/>
            <a:r>
              <a:rPr lang="is-IS" smtClean="0"/>
              <a:t>Ásta Kristín Óladóttir</a:t>
            </a:r>
          </a:p>
          <a:p>
            <a:r>
              <a:rPr lang="is-IS" smtClean="0"/>
              <a:t>Expectations are high in Iceland and both SAO and ministers of foreign affairs and minister for respurces and environment are informed.</a:t>
            </a:r>
            <a:endParaRPr lang="is-I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1935" y="2132856"/>
            <a:ext cx="3401960" cy="3156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ærutemplate frá ghk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glærutemplate frá ghk (4)</Template>
  <TotalTime>454</TotalTime>
  <Words>443</Words>
  <Application>Microsoft Office PowerPoint</Application>
  <PresentationFormat>On-screen Show (4:3)</PresentationFormat>
  <Paragraphs>90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glærutemplate frá ghk (4)</vt:lpstr>
      <vt:lpstr>Custom Design</vt:lpstr>
      <vt:lpstr>Spatial Data Infrastructure  Status of the Arctic SDI</vt:lpstr>
      <vt:lpstr>Spatial data infrastucture</vt:lpstr>
      <vt:lpstr>Spatial Data Infrastructure</vt:lpstr>
      <vt:lpstr>PowerPoint Presentation</vt:lpstr>
      <vt:lpstr>PowerPoint Presentation</vt:lpstr>
      <vt:lpstr>Road Ahead</vt:lpstr>
      <vt:lpstr>SDI Status in Iceland </vt:lpstr>
      <vt:lpstr>SDI organisation in Iceland</vt:lpstr>
      <vt:lpstr>Status of Arctic SDI in Icelend</vt:lpstr>
    </vt:vector>
  </TitlesOfParts>
  <Company>Landmælingar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</dc:creator>
  <cp:lastModifiedBy>Magnús Guðmundsson</cp:lastModifiedBy>
  <cp:revision>48</cp:revision>
  <dcterms:created xsi:type="dcterms:W3CDTF">2011-04-01T19:51:47Z</dcterms:created>
  <dcterms:modified xsi:type="dcterms:W3CDTF">2013-02-27T18:29:03Z</dcterms:modified>
</cp:coreProperties>
</file>