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14"/>
  </p:notesMasterIdLst>
  <p:handoutMasterIdLst>
    <p:handoutMasterId r:id="rId15"/>
  </p:handoutMasterIdLst>
  <p:sldIdLst>
    <p:sldId id="308" r:id="rId2"/>
    <p:sldId id="309" r:id="rId3"/>
    <p:sldId id="297" r:id="rId4"/>
    <p:sldId id="315" r:id="rId5"/>
    <p:sldId id="302" r:id="rId6"/>
    <p:sldId id="303" r:id="rId7"/>
    <p:sldId id="311" r:id="rId8"/>
    <p:sldId id="312" r:id="rId9"/>
    <p:sldId id="314" r:id="rId10"/>
    <p:sldId id="304" r:id="rId11"/>
    <p:sldId id="305" r:id="rId12"/>
    <p:sldId id="31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8299BD01-70D7-5F4D-BA49-6218BC8569A6}">
          <p14:sldIdLst>
            <p14:sldId id="256"/>
            <p14:sldId id="264"/>
            <p14:sldId id="265"/>
            <p14:sldId id="266"/>
            <p14:sldId id="267"/>
            <p14:sldId id="268"/>
            <p14:sldId id="269"/>
            <p14:sldId id="259"/>
            <p14:sldId id="257"/>
            <p14:sldId id="260"/>
            <p14:sldId id="262"/>
            <p14:sldId id="261"/>
            <p14:sldId id="258"/>
            <p14:sldId id="263"/>
            <p14:sldId id="272"/>
            <p14:sldId id="27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E4B"/>
    <a:srgbClr val="676767"/>
    <a:srgbClr val="4A4A4A"/>
    <a:srgbClr val="EBEBEA"/>
    <a:srgbClr val="DADCE0"/>
    <a:srgbClr val="168035"/>
    <a:srgbClr val="D2CFC9"/>
    <a:srgbClr val="EDEBE8"/>
    <a:srgbClr val="F4F1F1"/>
    <a:srgbClr val="197B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emastil 1 - aks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iddels stil 2 - aks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 autoAdjust="0"/>
    <p:restoredTop sz="99824" autoAdjust="0"/>
  </p:normalViewPr>
  <p:slideViewPr>
    <p:cSldViewPr snapToGrid="0">
      <p:cViewPr>
        <p:scale>
          <a:sx n="70" d="100"/>
          <a:sy n="70" d="100"/>
        </p:scale>
        <p:origin x="-1434" y="-192"/>
      </p:cViewPr>
      <p:guideLst>
        <p:guide orient="horz" pos="1371"/>
        <p:guide orient="horz" pos="3929"/>
        <p:guide orient="horz" pos="340"/>
        <p:guide orient="horz" pos="1192"/>
        <p:guide pos="5354"/>
        <p:guide pos="2033"/>
        <p:guide pos="360"/>
        <p:guide pos="1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8" d="100"/>
          <a:sy n="108" d="100"/>
        </p:scale>
        <p:origin x="-335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4104-B49D-A24F-9FDC-6425A7533FCA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375A6-C67B-D94A-A4C8-98E66B1EC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1043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39D95-AFFA-7244-A21B-AD38611FF29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8449B-49F5-3C4D-8212-7213E250F7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966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63C8C6-C20F-4CDB-B5CC-5B88EFEC169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nb-NO" smtClean="0"/>
              <a:t>Et stort problem med dagens desktop og web klienter ar at de stort sett viser hele landet i utm sone 33. Koordinater som da vises på skjerm blir gale i forhold til hva en GPS ville vist i terrenget. Denne WMS tjenesten tegner ut riktig rutenett i lokal sone.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8" y="538163"/>
            <a:ext cx="1985433" cy="14997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236913" y="538163"/>
            <a:ext cx="5262562" cy="1485900"/>
          </a:xfrm>
          <a:prstGeom prst="rect">
            <a:avLst/>
          </a:prstGeom>
          <a:effectLst>
            <a:outerShdw blurRad="12700" dist="12700" dir="5400000" algn="tl" rotWithShape="0">
              <a:schemeClr val="bg1"/>
            </a:outerShdw>
          </a:effectLst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4800" b="1" baseline="0">
                <a:solidFill>
                  <a:srgbClr val="4B4E4B"/>
                </a:solidFill>
              </a:defRPr>
            </a:lvl1pPr>
          </a:lstStyle>
          <a:p>
            <a:pPr lvl="0"/>
            <a:r>
              <a:rPr lang="en-US" dirty="0" smtClean="0"/>
              <a:t>Click to edit Header title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3227389" y="2185988"/>
            <a:ext cx="5272086" cy="45817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buNone/>
              <a:defRPr sz="1600" i="1">
                <a:solidFill>
                  <a:srgbClr val="4A4A4A"/>
                </a:solidFill>
                <a:effectLst>
                  <a:outerShdw blurRad="12700" dist="12700" dir="5400000" algn="tl" rotWithShape="0">
                    <a:schemeClr val="bg1"/>
                  </a:outerShdw>
                </a:effectLst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78" y="538163"/>
            <a:ext cx="1985433" cy="14997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746377"/>
            <a:ext cx="9144000" cy="4017964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9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767999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ikonet for å legge til et bilde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495" y="6345620"/>
            <a:ext cx="242929" cy="3504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6582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er ut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71499" y="539750"/>
            <a:ext cx="7927975" cy="5697538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ikonet for å legge til et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088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er me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47691"/>
            <a:ext cx="7924362" cy="134461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71499" y="2185988"/>
            <a:ext cx="7927975" cy="4051300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ikonet for å legge til et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136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495" y="6345620"/>
            <a:ext cx="242929" cy="350456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807" y="6347066"/>
            <a:ext cx="252443" cy="35194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71500" y="539750"/>
            <a:ext cx="7927975" cy="5697538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  <a:lvl2pPr marL="457200" indent="0">
              <a:buNone/>
              <a:defRPr sz="7200" b="1">
                <a:solidFill>
                  <a:schemeClr val="bg1"/>
                </a:solidFill>
              </a:defRPr>
            </a:lvl2pPr>
            <a:lvl3pPr marL="914400" indent="0">
              <a:buNone/>
              <a:defRPr sz="7200" b="1">
                <a:solidFill>
                  <a:schemeClr val="bg1"/>
                </a:solidFill>
              </a:defRPr>
            </a:lvl3pPr>
            <a:lvl4pPr marL="1371600" indent="0">
              <a:buNone/>
              <a:defRPr sz="7200" b="1">
                <a:solidFill>
                  <a:schemeClr val="bg1"/>
                </a:solidFill>
              </a:defRPr>
            </a:lvl4pPr>
            <a:lvl5pPr marL="1828800" indent="0">
              <a:buNone/>
              <a:defRPr sz="7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410523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495" y="6345620"/>
            <a:ext cx="242929" cy="350456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6682" y="6347066"/>
            <a:ext cx="252443" cy="351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807" y="6347066"/>
            <a:ext cx="252443" cy="351946"/>
          </a:xfrm>
          <a:prstGeom prst="rect">
            <a:avLst/>
          </a:prstGeom>
        </p:spPr>
      </p:pic>
      <p:sp>
        <p:nvSpPr>
          <p:cNvPr id="13" name="Content Placeholder 9"/>
          <p:cNvSpPr>
            <a:spLocks noGrp="1"/>
          </p:cNvSpPr>
          <p:nvPr>
            <p:ph sz="quarter" idx="10"/>
          </p:nvPr>
        </p:nvSpPr>
        <p:spPr>
          <a:xfrm>
            <a:off x="571500" y="539750"/>
            <a:ext cx="7927975" cy="5697538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  <a:lvl2pPr marL="457200" indent="0">
              <a:buNone/>
              <a:defRPr sz="7200" b="1">
                <a:solidFill>
                  <a:schemeClr val="bg1"/>
                </a:solidFill>
              </a:defRPr>
            </a:lvl2pPr>
            <a:lvl3pPr marL="914400" indent="0">
              <a:buNone/>
              <a:defRPr sz="7200" b="1">
                <a:solidFill>
                  <a:schemeClr val="bg1"/>
                </a:solidFill>
              </a:defRPr>
            </a:lvl3pPr>
            <a:lvl4pPr marL="1371600" indent="0">
              <a:buNone/>
              <a:defRPr sz="7200" b="1">
                <a:solidFill>
                  <a:schemeClr val="bg1"/>
                </a:solidFill>
              </a:defRPr>
            </a:lvl4pPr>
            <a:lvl5pPr marL="1828800" indent="0">
              <a:buNone/>
              <a:defRPr sz="7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33449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rgbClr val="D2CFC9">
                <a:alpha val="52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807" y="6347066"/>
            <a:ext cx="252443" cy="351946"/>
          </a:xfrm>
          <a:prstGeom prst="rect">
            <a:avLst/>
          </a:prstGeom>
        </p:spPr>
      </p:pic>
      <p:sp>
        <p:nvSpPr>
          <p:cNvPr id="7" name="Content Placeholder 9"/>
          <p:cNvSpPr>
            <a:spLocks noGrp="1"/>
          </p:cNvSpPr>
          <p:nvPr>
            <p:ph sz="quarter" idx="10"/>
          </p:nvPr>
        </p:nvSpPr>
        <p:spPr>
          <a:xfrm>
            <a:off x="571500" y="539750"/>
            <a:ext cx="7927975" cy="5697538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  <a:lvl2pPr marL="457200" indent="0">
              <a:buNone/>
              <a:defRPr sz="7200" b="1">
                <a:solidFill>
                  <a:schemeClr val="bg1"/>
                </a:solidFill>
              </a:defRPr>
            </a:lvl2pPr>
            <a:lvl3pPr marL="914400" indent="0">
              <a:buNone/>
              <a:defRPr sz="7200" b="1">
                <a:solidFill>
                  <a:schemeClr val="bg1"/>
                </a:solidFill>
              </a:defRPr>
            </a:lvl3pPr>
            <a:lvl4pPr marL="1371600" indent="0">
              <a:buNone/>
              <a:defRPr sz="7200" b="1">
                <a:solidFill>
                  <a:schemeClr val="bg1"/>
                </a:solidFill>
              </a:defRPr>
            </a:lvl4pPr>
            <a:lvl5pPr marL="1828800" indent="0">
              <a:buNone/>
              <a:defRPr sz="7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412405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3371" y="878592"/>
            <a:ext cx="7379621" cy="413198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3371" y="1291789"/>
            <a:ext cx="7379621" cy="343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cap="none">
                <a:solidFill>
                  <a:srgbClr val="00326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0"/>
          </p:nvPr>
        </p:nvSpPr>
        <p:spPr>
          <a:xfrm>
            <a:off x="1113371" y="1818071"/>
            <a:ext cx="7379621" cy="39413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6702425" y="1873749"/>
            <a:ext cx="1984375" cy="453181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bilde</a:t>
            </a:r>
            <a:endParaRPr lang="nn-NO" noProof="0" smtClean="0"/>
          </a:p>
        </p:txBody>
      </p:sp>
      <p:sp>
        <p:nvSpPr>
          <p:cNvPr id="7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1108464" y="1873749"/>
            <a:ext cx="5554761" cy="453181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bilde</a:t>
            </a:r>
            <a:endParaRPr lang="nn-NO" noProof="0" smtClean="0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08464" y="878592"/>
            <a:ext cx="7349736" cy="413198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08464" y="1291789"/>
            <a:ext cx="7349736" cy="343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cap="none">
                <a:solidFill>
                  <a:srgbClr val="00326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08075" y="1905000"/>
            <a:ext cx="7578725" cy="384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8600" y="82550"/>
            <a:ext cx="8736013" cy="6826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3815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43815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107950" y="6400800"/>
            <a:ext cx="223202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979738" y="6400800"/>
            <a:ext cx="339248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877050" y="6400800"/>
            <a:ext cx="223202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5C993F2-E942-47D9-81E7-DAE511B067C6}" type="slidenum">
              <a:rPr lang="en-US" altLang="en-US" sz="14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8" y="550269"/>
            <a:ext cx="7924799" cy="134190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8" y="2209486"/>
            <a:ext cx="7924799" cy="40278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4A4A4A"/>
                </a:solidFill>
                <a:effectLst>
                  <a:outerShdw blurRad="12700" dist="12700" dir="5400000" algn="tl" rotWithShape="0">
                    <a:schemeClr val="bg1"/>
                  </a:outerShdw>
                </a:effectLst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700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, plass til 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737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538163"/>
            <a:ext cx="7918713" cy="1354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27389" y="2204864"/>
            <a:ext cx="5272086" cy="403242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571500" y="2204864"/>
            <a:ext cx="2487613" cy="403242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258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539750"/>
            <a:ext cx="2484438" cy="135255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88" y="539750"/>
            <a:ext cx="5277341" cy="569753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1500" y="2185989"/>
            <a:ext cx="2487613" cy="40513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748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4675" y="538163"/>
            <a:ext cx="7918713" cy="1354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sp>
        <p:nvSpPr>
          <p:cNvPr id="6" name="Content Placeholder 6"/>
          <p:cNvSpPr>
            <a:spLocks noGrp="1"/>
          </p:cNvSpPr>
          <p:nvPr>
            <p:ph sz="quarter" idx="10"/>
          </p:nvPr>
        </p:nvSpPr>
        <p:spPr>
          <a:xfrm>
            <a:off x="571500" y="2204864"/>
            <a:ext cx="7927975" cy="403242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570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27389" y="2185988"/>
            <a:ext cx="5272086" cy="4051299"/>
          </a:xfrm>
          <a:prstGeom prst="rect">
            <a:avLst/>
          </a:prstGeom>
          <a:ln w="88900" cap="flat">
            <a:gradFill flip="none" rotWithShape="1">
              <a:gsLst>
                <a:gs pos="0">
                  <a:srgbClr val="DADCE0"/>
                </a:gs>
                <a:gs pos="100000">
                  <a:srgbClr val="EBEBEA"/>
                </a:gs>
              </a:gsLst>
              <a:path path="shape">
                <a:fillToRect l="50000" t="50000" r="50000" b="50000"/>
              </a:path>
              <a:tileRect/>
            </a:gradFill>
            <a:miter lim="800000"/>
          </a:ln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buNone/>
              <a:defRPr sz="3200">
                <a:ln>
                  <a:solidFill>
                    <a:srgbClr val="000000"/>
                  </a:solidFill>
                </a:ln>
                <a:latin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                       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1500" y="2185989"/>
            <a:ext cx="2487613" cy="40513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58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28916" y="2185988"/>
            <a:ext cx="5270559" cy="40513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71500" y="2185988"/>
            <a:ext cx="2487613" cy="4051299"/>
          </a:xfrm>
          <a:prstGeom prst="rect">
            <a:avLst/>
          </a:prstGeom>
          <a:ln w="88900" cap="flat">
            <a:gradFill flip="none" rotWithShape="1">
              <a:gsLst>
                <a:gs pos="0">
                  <a:srgbClr val="DADCE0"/>
                </a:gs>
                <a:gs pos="100000">
                  <a:srgbClr val="EBEBEA"/>
                </a:gs>
              </a:gsLst>
              <a:path path="shape">
                <a:fillToRect l="50000" t="50000" r="50000" b="50000"/>
              </a:path>
              <a:tileRect/>
            </a:gradFill>
            <a:miter lim="800000"/>
          </a:ln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buNone/>
              <a:defRPr sz="3200">
                <a:ln>
                  <a:solidFill>
                    <a:srgbClr val="000000"/>
                  </a:solidFill>
                </a:ln>
                <a:latin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329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71500" y="2185988"/>
            <a:ext cx="7927975" cy="4051299"/>
          </a:xfrm>
          <a:prstGeom prst="rect">
            <a:avLst/>
          </a:prstGeom>
          <a:ln w="88900" cap="flat">
            <a:gradFill flip="none" rotWithShape="1">
              <a:gsLst>
                <a:gs pos="0">
                  <a:srgbClr val="DADCE0"/>
                </a:gs>
                <a:gs pos="100000">
                  <a:srgbClr val="EBEBEA"/>
                </a:gs>
              </a:gsLst>
              <a:path path="shape">
                <a:fillToRect l="50000" t="50000" r="50000" b="50000"/>
              </a:path>
              <a:tileRect/>
            </a:gradFill>
            <a:miter lim="800000"/>
          </a:ln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buNone/>
              <a:defRPr sz="3200">
                <a:ln>
                  <a:solidFill>
                    <a:srgbClr val="000000"/>
                  </a:solidFill>
                </a:ln>
                <a:latin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317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43136" y="1"/>
            <a:ext cx="5252726" cy="87585"/>
          </a:xfrm>
          <a:prstGeom prst="rect">
            <a:avLst/>
          </a:prstGeom>
          <a:gradFill flip="none" rotWithShape="1">
            <a:gsLst>
              <a:gs pos="100000">
                <a:srgbClr val="9CC52D"/>
              </a:gs>
              <a:gs pos="0">
                <a:srgbClr val="008B3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Verdana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1" y="6754821"/>
            <a:ext cx="9143999" cy="103179"/>
          </a:xfrm>
          <a:prstGeom prst="rect">
            <a:avLst/>
          </a:prstGeom>
          <a:gradFill flip="none" rotWithShape="1">
            <a:gsLst>
              <a:gs pos="0">
                <a:srgbClr val="0092C9"/>
              </a:gs>
              <a:gs pos="100000">
                <a:srgbClr val="19224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Verdana"/>
            </a:endParaRP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3243136" y="547690"/>
            <a:ext cx="5252726" cy="2027428"/>
          </a:xfrm>
          <a:prstGeom prst="rect">
            <a:avLst/>
          </a:prstGeom>
          <a:ln>
            <a:noFill/>
          </a:ln>
          <a:effectLst>
            <a:outerShdw blurRad="12700" dist="12700" dir="5400000" algn="tl" rotWithShape="0">
              <a:schemeClr val="bg1"/>
            </a:outerShdw>
          </a:effectLst>
        </p:spPr>
        <p:txBody>
          <a:bodyPr vert="horz" lIns="0" tIns="0" rIns="0" bIns="0" numCol="1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43136" y="1"/>
            <a:ext cx="5252726" cy="87585"/>
          </a:xfrm>
          <a:prstGeom prst="rect">
            <a:avLst/>
          </a:prstGeom>
          <a:gradFill flip="none" rotWithShape="1">
            <a:gsLst>
              <a:gs pos="100000">
                <a:srgbClr val="9CC52D"/>
              </a:gs>
              <a:gs pos="0">
                <a:srgbClr val="008B3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" y="6754821"/>
            <a:ext cx="9143999" cy="103179"/>
          </a:xfrm>
          <a:prstGeom prst="rect">
            <a:avLst/>
          </a:prstGeom>
          <a:gradFill flip="none" rotWithShape="1">
            <a:gsLst>
              <a:gs pos="0">
                <a:srgbClr val="0092C9"/>
              </a:gs>
              <a:gs pos="100000">
                <a:srgbClr val="19224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41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3" r:id="rId3"/>
    <p:sldLayoutId id="2147483721" r:id="rId4"/>
    <p:sldLayoutId id="2147483724" r:id="rId5"/>
    <p:sldLayoutId id="2147483730" r:id="rId6"/>
    <p:sldLayoutId id="2147483725" r:id="rId7"/>
    <p:sldLayoutId id="2147483732" r:id="rId8"/>
    <p:sldLayoutId id="2147483731" r:id="rId9"/>
    <p:sldLayoutId id="2147483726" r:id="rId10"/>
    <p:sldLayoutId id="2147483729" r:id="rId11"/>
    <p:sldLayoutId id="2147483734" r:id="rId12"/>
    <p:sldLayoutId id="2147483727" r:id="rId13"/>
    <p:sldLayoutId id="2147483728" r:id="rId14"/>
    <p:sldLayoutId id="2147483733" r:id="rId15"/>
    <p:sldLayoutId id="2147483735" r:id="rId16"/>
    <p:sldLayoutId id="2147483736" r:id="rId17"/>
    <p:sldLayoutId id="2147483737" r:id="rId18"/>
    <p:sldLayoutId id="2147483738" r:id="rId19"/>
    <p:sldLayoutId id="2147483739" r:id="rId20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800" b="1" i="0" kern="1200" spc="-100">
          <a:solidFill>
            <a:srgbClr val="4C4D4A"/>
          </a:solidFill>
          <a:effectLst>
            <a:outerShdw blurRad="12700" dist="12700" dir="5400000" algn="tl" rotWithShape="0">
              <a:schemeClr val="bg1"/>
            </a:outerShdw>
          </a:effectLst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676767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676767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76767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76767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7676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tverket.no/" TargetMode="External"/><Relationship Id="rId2" Type="http://schemas.openxmlformats.org/officeDocument/2006/relationships/hyperlink" Target="http://www.norgedigitalt.no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norgeibilder.no/" TargetMode="External"/><Relationship Id="rId5" Type="http://schemas.openxmlformats.org/officeDocument/2006/relationships/hyperlink" Target="http://www.norgeskart.no/" TargetMode="External"/><Relationship Id="rId4" Type="http://schemas.openxmlformats.org/officeDocument/2006/relationships/hyperlink" Target="http://www.geonorge.no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oleObject" Target="../embeddings/Microsoft_Office_Word_97_-_2003-dokument1.doc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Word_97_-_2003-dokument4.doc"/><Relationship Id="rId11" Type="http://schemas.openxmlformats.org/officeDocument/2006/relationships/image" Target="../media/image18.png"/><Relationship Id="rId5" Type="http://schemas.openxmlformats.org/officeDocument/2006/relationships/oleObject" Target="../embeddings/Microsoft_Office_Word_97_-_2003-dokument3.doc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oleObject" Target="../embeddings/Microsoft_Office_Word_97_-_2003-dokument2.doc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127.0.0.1:4664/redir?url=http://127.0.0.1:4664/cache?event_id=406996&amp;schema_id=2&amp;q=geoportal&amp;s=9tXB9Ueuj_ky4slGEDUmn_MGFXw&amp;src=1&amp;schema=2&amp;start=5&amp;s=7EtVlPYIdi5bqr_DCzxHyVoaxM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tif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tif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07124" y="2585911"/>
            <a:ext cx="5839096" cy="105804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SDI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60060" y="4121624"/>
            <a:ext cx="6445463" cy="1869743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Arctic SDI project, Portland, February 2013</a:t>
            </a:r>
          </a:p>
          <a:p>
            <a:pPr algn="ctr"/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b-NO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Arntsen, </a:t>
            </a:r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 Engineer, </a:t>
            </a:r>
            <a:r>
              <a:rPr lang="nb-NO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</a:t>
            </a:r>
            <a:r>
              <a:rPr lang="nb-NO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</a:t>
            </a:r>
            <a:r>
              <a:rPr lang="nb-NO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Authority</a:t>
            </a:r>
            <a:endParaRPr lang="nb-NO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8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</a:t>
            </a:r>
            <a:r>
              <a:rPr lang="nb-NO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geoportal</a:t>
            </a:r>
            <a:endParaRPr lang="nb-NO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08465" y="1635395"/>
            <a:ext cx="7641836" cy="476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Overview of all available data and services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12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r>
              <a:rPr kumimoji="0" lang="en-US" sz="19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Development</a:t>
            </a:r>
            <a:r>
              <a:rPr kumimoji="0" lang="en-US" sz="1900" b="1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of a new version started up this year.</a:t>
            </a:r>
            <a:endParaRPr kumimoji="0" lang="en-US" sz="1900" b="1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</a:tabLst>
              <a:defRPr/>
            </a:pPr>
            <a:endParaRPr kumimoji="0" lang="en-US" sz="1800" b="0" i="0" u="none" strike="noStrike" kern="1200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327564"/>
            <a:ext cx="3842428" cy="288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849" y="2090132"/>
            <a:ext cx="6978910" cy="370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549" y="491321"/>
            <a:ext cx="6530584" cy="777922"/>
          </a:xfrm>
        </p:spPr>
        <p:txBody>
          <a:bodyPr/>
          <a:lstStyle/>
          <a:p>
            <a:r>
              <a:rPr lang="en-US" sz="2400" dirty="0" smtClean="0"/>
              <a:t>More information: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1484313"/>
            <a:ext cx="6408738" cy="4537075"/>
          </a:xfrm>
        </p:spPr>
        <p:txBody>
          <a:bodyPr/>
          <a:lstStyle/>
          <a:p>
            <a:r>
              <a:rPr lang="nb-NO" dirty="0" err="1" smtClean="0">
                <a:hlinkClick r:id="rId2"/>
              </a:rPr>
              <a:t>www.norgedigitalt.no</a:t>
            </a:r>
            <a:r>
              <a:rPr lang="nb-NO" dirty="0" smtClean="0"/>
              <a:t> </a:t>
            </a:r>
          </a:p>
          <a:p>
            <a:r>
              <a:rPr lang="nb-NO" dirty="0" err="1" smtClean="0">
                <a:hlinkClick r:id="rId3"/>
              </a:rPr>
              <a:t>www.kartverket.no</a:t>
            </a:r>
            <a:r>
              <a:rPr lang="nb-NO" dirty="0" smtClean="0"/>
              <a:t> </a:t>
            </a:r>
          </a:p>
          <a:p>
            <a:r>
              <a:rPr lang="nb-NO" dirty="0" err="1" smtClean="0">
                <a:hlinkClick r:id="rId4"/>
              </a:rPr>
              <a:t>www.geonorge.no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>
                <a:hlinkClick r:id="rId5"/>
              </a:rPr>
              <a:t>http://www.norgeskart.no</a:t>
            </a:r>
            <a:endParaRPr lang="nb-NO" dirty="0" smtClean="0"/>
          </a:p>
          <a:p>
            <a:r>
              <a:rPr lang="nb-NO" dirty="0" smtClean="0">
                <a:hlinkClick r:id="rId6"/>
              </a:rPr>
              <a:t>http://www.norgeibilder.no</a:t>
            </a:r>
            <a:endParaRPr lang="nb-NO" dirty="0" smtClean="0"/>
          </a:p>
          <a:p>
            <a:pPr>
              <a:buNone/>
            </a:pPr>
            <a:r>
              <a:rPr lang="nb-NO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Arctic SDI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National report</a:t>
            </a:r>
            <a:endParaRPr lang="en-US" dirty="0"/>
          </a:p>
        </p:txBody>
      </p:sp>
      <p:sp>
        <p:nvSpPr>
          <p:cNvPr id="8" name="Rektangel 7"/>
          <p:cNvSpPr/>
          <p:nvPr/>
        </p:nvSpPr>
        <p:spPr>
          <a:xfrm>
            <a:off x="436729" y="2129050"/>
            <a:ext cx="839337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u="sng" dirty="0" smtClean="0">
                <a:ea typeface="ＭＳ Ｐゴシック" pitchFamily="-97" charset="-128"/>
              </a:rPr>
              <a:t>General: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Information and status on the project given to my Director General, who would also be in direct contact with Magnus </a:t>
            </a:r>
            <a:r>
              <a:rPr lang="en-GB" sz="1600" dirty="0" err="1" smtClean="0">
                <a:ea typeface="ＭＳ Ｐゴシック" pitchFamily="-97" charset="-128"/>
              </a:rPr>
              <a:t>Gudmundsson</a:t>
            </a:r>
            <a:endParaRPr lang="en-GB" sz="1600" dirty="0" smtClean="0">
              <a:ea typeface="ＭＳ Ｐゴシック" pitchFamily="-97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Direct contact with both the ministry of Foreign Affairs and the ministry of Environment.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Information to the SAO since 2008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Close cooperation with the Norwegian Polar Institute, and other departments with interest in the North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Close cooperation with the technical staff (Trond, Frank, Tom)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1600" dirty="0" smtClean="0">
              <a:ea typeface="ＭＳ Ｐゴシック" pitchFamily="-97" charset="-128"/>
            </a:endParaRPr>
          </a:p>
          <a:p>
            <a:pPr>
              <a:defRPr/>
            </a:pPr>
            <a:r>
              <a:rPr lang="en-GB" sz="1600" u="sng" dirty="0" smtClean="0">
                <a:ea typeface="ＭＳ Ｐゴシック" pitchFamily="-97" charset="-128"/>
              </a:rPr>
              <a:t>During 2012: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SAO meeting Stockholm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Board and SC meetings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International conferences (IPY, GSDI, etc)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Input to the Arctic SDI from Norway 2012 – 100 000 $ from the ministry of Environment/Foreign affairs.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-97" charset="-128"/>
              </a:rPr>
              <a:t>Input from the Norwegian Mapping Authority 2012 – 150 000 $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dirty="0">
              <a:ea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85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4678" y="736979"/>
            <a:ext cx="7924799" cy="1155197"/>
          </a:xfrm>
        </p:spPr>
        <p:txBody>
          <a:bodyPr>
            <a:normAutofit/>
          </a:bodyPr>
          <a:lstStyle/>
          <a:p>
            <a:r>
              <a:rPr lang="nb-NO" sz="2400" dirty="0" err="1" smtClean="0"/>
              <a:t>Content</a:t>
            </a:r>
            <a:endParaRPr lang="nb-NO" sz="24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14750" y="2374710"/>
            <a:ext cx="7924799" cy="2433857"/>
          </a:xfrm>
        </p:spPr>
        <p:txBody>
          <a:bodyPr/>
          <a:lstStyle/>
          <a:p>
            <a:r>
              <a:rPr lang="en-US" dirty="0" smtClean="0"/>
              <a:t>- “</a:t>
            </a:r>
            <a:r>
              <a:rPr lang="en-US" dirty="0" err="1" smtClean="0"/>
              <a:t>Norge</a:t>
            </a:r>
            <a:r>
              <a:rPr lang="en-US" dirty="0" smtClean="0"/>
              <a:t> </a:t>
            </a:r>
            <a:r>
              <a:rPr lang="en-US" dirty="0" err="1" smtClean="0"/>
              <a:t>digitalt</a:t>
            </a:r>
            <a:r>
              <a:rPr lang="en-US" dirty="0" smtClean="0"/>
              <a:t>” – 10 years of cooperation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- INSPIRE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5462" y="197344"/>
            <a:ext cx="2202878" cy="2168957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1185" t="45374" r="48015" b="18683"/>
          <a:stretch>
            <a:fillRect/>
          </a:stretch>
        </p:blipFill>
        <p:spPr bwMode="auto">
          <a:xfrm>
            <a:off x="1614474" y="3993175"/>
            <a:ext cx="2930092" cy="242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51985" t="45374" r="15096" b="18683"/>
          <a:stretch>
            <a:fillRect/>
          </a:stretch>
        </p:blipFill>
        <p:spPr bwMode="auto">
          <a:xfrm>
            <a:off x="4920668" y="3979527"/>
            <a:ext cx="3131667" cy="242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92457" y="260089"/>
            <a:ext cx="3054350" cy="4766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«Norway digital» </a:t>
            </a:r>
            <a:endParaRPr kumimoji="0" lang="en-GB" sz="21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957248" y="1422779"/>
            <a:ext cx="2952750" cy="3631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 and</a:t>
            </a:r>
            <a:b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joint venture funding</a:t>
            </a:r>
          </a:p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Distributed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infrastructure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Unifying reference data and thematic data</a:t>
            </a:r>
          </a:p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Covers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local, regional and national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authorities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722173" y="2843592"/>
            <a:ext cx="1087438" cy="984250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895211" y="3107117"/>
            <a:ext cx="7096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400" b="1"/>
              <a:t>Delivery</a:t>
            </a:r>
          </a:p>
          <a:p>
            <a:pPr eaLnBrk="0" hangingPunct="0"/>
            <a:r>
              <a:rPr lang="en-GB" sz="1400" b="1"/>
              <a:t>services</a:t>
            </a:r>
            <a:endParaRPr lang="en-GB">
              <a:latin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83973" y="514729"/>
            <a:ext cx="3386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public 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have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free access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 variety of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viewservices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69248" y="1243392"/>
            <a:ext cx="3860800" cy="3886200"/>
          </a:xfrm>
          <a:prstGeom prst="ellipse">
            <a:avLst/>
          </a:prstGeom>
          <a:solidFill>
            <a:srgbClr val="FFCC00"/>
          </a:solidFill>
          <a:ln w="53975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547048" y="1422779"/>
            <a:ext cx="3532188" cy="3529013"/>
          </a:xfrm>
          <a:prstGeom prst="ellipse">
            <a:avLst/>
          </a:prstGeom>
          <a:solidFill>
            <a:srgbClr val="FFFFCC"/>
          </a:solidFill>
          <a:ln w="539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32848" y="3099179"/>
            <a:ext cx="2254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 b="1" dirty="0" err="1">
                <a:latin typeface="Times New Roman" pitchFamily="18" charset="0"/>
              </a:rPr>
              <a:t>Norge</a:t>
            </a:r>
            <a:r>
              <a:rPr lang="en-GB" sz="2000" b="1" dirty="0">
                <a:latin typeface="Times New Roman" pitchFamily="18" charset="0"/>
              </a:rPr>
              <a:t> </a:t>
            </a:r>
            <a:r>
              <a:rPr lang="en-GB" sz="2000" b="1" dirty="0" err="1">
                <a:latin typeface="Times New Roman" pitchFamily="18" charset="0"/>
              </a:rPr>
              <a:t>digitalt</a:t>
            </a:r>
            <a:r>
              <a:rPr lang="en-GB" sz="2000" b="1" dirty="0">
                <a:latin typeface="Times New Roman" pitchFamily="18" charset="0"/>
              </a:rPr>
              <a:t> </a:t>
            </a:r>
            <a:r>
              <a:rPr lang="en-GB" sz="2000" b="1" dirty="0" err="1">
                <a:latin typeface="Times New Roman" pitchFamily="18" charset="0"/>
              </a:rPr>
              <a:t>parter</a:t>
            </a:r>
            <a:endParaRPr lang="en-GB" dirty="0">
              <a:latin typeface="Times New Roman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52248" y="3251579"/>
            <a:ext cx="533400" cy="152400"/>
            <a:chOff x="2623" y="2194"/>
            <a:chExt cx="202" cy="87"/>
          </a:xfrm>
        </p:grpSpPr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623" y="2237"/>
              <a:ext cx="1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2738" y="2194"/>
              <a:ext cx="87" cy="87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7" y="43"/>
                </a:cxn>
                <a:cxn ang="0">
                  <a:pos x="0" y="0"/>
                </a:cxn>
                <a:cxn ang="0">
                  <a:pos x="0" y="8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87" y="43"/>
                  </a:lnTo>
                  <a:lnTo>
                    <a:pt x="0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3518848" y="1346579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2528248" y="3556379"/>
            <a:ext cx="1371600" cy="228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2528248" y="3556379"/>
            <a:ext cx="12303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 b="1">
                <a:latin typeface="Times New Roman" pitchFamily="18" charset="0"/>
              </a:rPr>
              <a:t>Kommuner/Fylker</a:t>
            </a:r>
            <a:endParaRPr lang="en-GB">
              <a:latin typeface="Times New Roman" pitchFamily="18" charset="0"/>
            </a:endParaRPr>
          </a:p>
        </p:txBody>
      </p:sp>
      <p:graphicFrame>
        <p:nvGraphicFramePr>
          <p:cNvPr id="21" name="Object 16"/>
          <p:cNvGraphicFramePr>
            <a:graphicFrameLocks noChangeAspect="1"/>
          </p:cNvGraphicFramePr>
          <p:nvPr/>
        </p:nvGraphicFramePr>
        <p:xfrm>
          <a:off x="851848" y="3480179"/>
          <a:ext cx="533400" cy="331788"/>
        </p:xfrm>
        <a:graphic>
          <a:graphicData uri="http://schemas.openxmlformats.org/presentationml/2006/ole">
            <p:oleObj spid="_x0000_s1026" name="Dokument" r:id="rId3" imgW="661680" imgH="409680" progId="Word.Document.8">
              <p:embed/>
            </p:oleObj>
          </a:graphicData>
        </a:graphic>
      </p:graphicFrame>
      <p:graphicFrame>
        <p:nvGraphicFramePr>
          <p:cNvPr id="22" name="Object 17"/>
          <p:cNvGraphicFramePr>
            <a:graphicFrameLocks noChangeAspect="1"/>
          </p:cNvGraphicFramePr>
          <p:nvPr/>
        </p:nvGraphicFramePr>
        <p:xfrm>
          <a:off x="1842448" y="4546979"/>
          <a:ext cx="1135063" cy="219075"/>
        </p:xfrm>
        <a:graphic>
          <a:graphicData uri="http://schemas.openxmlformats.org/presentationml/2006/ole">
            <p:oleObj spid="_x0000_s1027" name="Dokument" r:id="rId4" imgW="1135440" imgH="219240" progId="Word.Document.8">
              <p:embed/>
            </p:oleObj>
          </a:graphicData>
        </a:graphic>
      </p:graphicFrame>
      <p:graphicFrame>
        <p:nvGraphicFramePr>
          <p:cNvPr id="23" name="Object 18"/>
          <p:cNvGraphicFramePr>
            <a:graphicFrameLocks noChangeAspect="1"/>
          </p:cNvGraphicFramePr>
          <p:nvPr/>
        </p:nvGraphicFramePr>
        <p:xfrm>
          <a:off x="1080448" y="4165979"/>
          <a:ext cx="609600" cy="223838"/>
        </p:xfrm>
        <a:graphic>
          <a:graphicData uri="http://schemas.openxmlformats.org/presentationml/2006/ole">
            <p:oleObj spid="_x0000_s1028" name="Dokument" r:id="rId5" imgW="1069920" imgH="393840" progId="Word.Document.8">
              <p:embed/>
            </p:oleObj>
          </a:graphicData>
        </a:graphic>
      </p:graphicFrame>
      <p:graphicFrame>
        <p:nvGraphicFramePr>
          <p:cNvPr id="24" name="Object 19"/>
          <p:cNvGraphicFramePr>
            <a:graphicFrameLocks noChangeAspect="1"/>
          </p:cNvGraphicFramePr>
          <p:nvPr/>
        </p:nvGraphicFramePr>
        <p:xfrm>
          <a:off x="1690048" y="2184779"/>
          <a:ext cx="533400" cy="466725"/>
        </p:xfrm>
        <a:graphic>
          <a:graphicData uri="http://schemas.openxmlformats.org/presentationml/2006/ole">
            <p:oleObj spid="_x0000_s1029" name="Dokument" r:id="rId6" imgW="621000" imgH="542880" progId="Word.Document.8">
              <p:embed/>
            </p:oleObj>
          </a:graphicData>
        </a:graphic>
      </p:graphicFrame>
      <p:pic>
        <p:nvPicPr>
          <p:cNvPr id="25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2048" y="4089779"/>
            <a:ext cx="838200" cy="352425"/>
          </a:xfrm>
          <a:prstGeom prst="rect">
            <a:avLst/>
          </a:prstGeom>
          <a:noFill/>
        </p:spPr>
      </p:pic>
      <p:pic>
        <p:nvPicPr>
          <p:cNvPr id="26" name="Picture 21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248" y="2870579"/>
            <a:ext cx="609600" cy="45402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pic>
      <p:pic>
        <p:nvPicPr>
          <p:cNvPr id="27" name="Picture 22" descr="ny DN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99648" y="1651379"/>
            <a:ext cx="620713" cy="619125"/>
          </a:xfrm>
          <a:prstGeom prst="rect">
            <a:avLst/>
          </a:prstGeom>
          <a:noFill/>
        </p:spPr>
      </p:pic>
      <p:pic>
        <p:nvPicPr>
          <p:cNvPr id="28" name="Picture 23" descr="kom3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66448" y="3937379"/>
            <a:ext cx="234950" cy="3127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9" name="Picture 24" descr="kom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23448" y="3556379"/>
            <a:ext cx="282575" cy="352425"/>
          </a:xfrm>
          <a:prstGeom prst="rect">
            <a:avLst/>
          </a:prstGeom>
          <a:noFill/>
        </p:spPr>
      </p:pic>
      <p:pic>
        <p:nvPicPr>
          <p:cNvPr id="30" name="Picture 25" descr="kom2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18848" y="3175379"/>
            <a:ext cx="2571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1842448" y="2794379"/>
            <a:ext cx="685800" cy="228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pic>
        <p:nvPicPr>
          <p:cNvPr id="32" name="Picture 27" descr="dsb_logo"/>
          <p:cNvPicPr preferRelativeResize="0"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90248" y="2718179"/>
            <a:ext cx="609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8" descr="fiskeridir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99648" y="2641979"/>
            <a:ext cx="295275" cy="400050"/>
          </a:xfrm>
          <a:prstGeom prst="rect">
            <a:avLst/>
          </a:prstGeom>
          <a:noFill/>
        </p:spPr>
      </p:pic>
      <p:pic>
        <p:nvPicPr>
          <p:cNvPr id="34" name="Picture 29" descr="KYSTV_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61648" y="1956179"/>
            <a:ext cx="323850" cy="5238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5" name="Picture 30" descr="REINDRIFT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61448" y="2718179"/>
            <a:ext cx="619125" cy="379413"/>
          </a:xfrm>
          <a:prstGeom prst="rect">
            <a:avLst/>
          </a:prstGeom>
          <a:noFill/>
        </p:spPr>
      </p:pic>
      <p:pic>
        <p:nvPicPr>
          <p:cNvPr id="36" name="Picture 31" descr="vegvesen_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61448" y="3556379"/>
            <a:ext cx="633413" cy="450850"/>
          </a:xfrm>
          <a:prstGeom prst="rect">
            <a:avLst/>
          </a:prstGeom>
          <a:noFill/>
        </p:spPr>
      </p:pic>
      <p:pic>
        <p:nvPicPr>
          <p:cNvPr id="37" name="Picture 32" descr="Riksvaap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756848" y="2489579"/>
            <a:ext cx="438150" cy="600075"/>
          </a:xfrm>
          <a:prstGeom prst="rect">
            <a:avLst/>
          </a:prstGeom>
          <a:noFill/>
        </p:spPr>
      </p:pic>
      <p:pic>
        <p:nvPicPr>
          <p:cNvPr id="38" name="Picture 33" descr="NVE_log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18648" y="4089779"/>
            <a:ext cx="381000" cy="373063"/>
          </a:xfrm>
          <a:prstGeom prst="rect">
            <a:avLst/>
          </a:prstGeom>
          <a:noFill/>
        </p:spPr>
      </p:pic>
      <p:pic>
        <p:nvPicPr>
          <p:cNvPr id="39" name="Picture 34" descr="header_logo_left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9448" y="2522917"/>
            <a:ext cx="990600" cy="217487"/>
          </a:xfrm>
          <a:prstGeom prst="rect">
            <a:avLst/>
          </a:prstGeom>
          <a:noFill/>
        </p:spPr>
      </p:pic>
      <p:pic>
        <p:nvPicPr>
          <p:cNvPr id="40" name="Picture 35" descr="logo_ebl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309048" y="1803779"/>
            <a:ext cx="838200" cy="320675"/>
          </a:xfrm>
          <a:prstGeom prst="rect">
            <a:avLst/>
          </a:prstGeom>
          <a:noFill/>
        </p:spPr>
      </p:pic>
      <p:sp>
        <p:nvSpPr>
          <p:cNvPr id="41" name="Rektangel 40"/>
          <p:cNvSpPr/>
          <p:nvPr/>
        </p:nvSpPr>
        <p:spPr>
          <a:xfrm>
            <a:off x="184244" y="5322626"/>
            <a:ext cx="895975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smtClean="0"/>
              <a:t>Parliamentary white paper – </a:t>
            </a:r>
            <a:r>
              <a:rPr lang="en-US" b="1" dirty="0" err="1" smtClean="0"/>
              <a:t>Norge</a:t>
            </a:r>
            <a:r>
              <a:rPr lang="en-US" b="1" dirty="0" smtClean="0"/>
              <a:t> </a:t>
            </a:r>
            <a:r>
              <a:rPr lang="en-US" b="1" dirty="0" err="1" smtClean="0"/>
              <a:t>digitalt</a:t>
            </a:r>
            <a:r>
              <a:rPr lang="en-US" b="1" dirty="0" smtClean="0"/>
              <a:t> (2003) </a:t>
            </a:r>
          </a:p>
          <a:p>
            <a:pPr>
              <a:buNone/>
            </a:pPr>
            <a:r>
              <a:rPr lang="en-US" sz="2000" dirty="0" smtClean="0"/>
              <a:t>– Operative from 01.01.2005 </a:t>
            </a:r>
          </a:p>
          <a:p>
            <a:pPr>
              <a:buNone/>
            </a:pP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major </a:t>
            </a:r>
            <a:r>
              <a:rPr lang="nb-NO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concept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nb-NO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White Paper is </a:t>
            </a:r>
            <a:r>
              <a:rPr lang="nb-NO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establishment </a:t>
            </a:r>
          </a:p>
          <a:p>
            <a:pPr>
              <a:buNone/>
            </a:pPr>
            <a:r>
              <a:rPr lang="nb-NO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geospatial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infrastructure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8075" y="555812"/>
            <a:ext cx="7578725" cy="1055501"/>
          </a:xfrm>
        </p:spPr>
        <p:txBody>
          <a:bodyPr/>
          <a:lstStyle/>
          <a:p>
            <a:r>
              <a:rPr lang="en-GB" sz="2400" dirty="0" smtClean="0"/>
              <a:t>a system of distributed responsibilities</a:t>
            </a:r>
            <a:br>
              <a:rPr lang="en-GB" sz="2400" dirty="0" smtClean="0"/>
            </a:br>
            <a:r>
              <a:rPr lang="en-GB" sz="2400" dirty="0" smtClean="0"/>
              <a:t>-</a:t>
            </a:r>
            <a:r>
              <a:rPr lang="en-GB" sz="2400" i="1" dirty="0" smtClean="0"/>
              <a:t>  offering harmonised services </a:t>
            </a:r>
            <a:endParaRPr lang="en-GB" sz="2400" dirty="0"/>
          </a:p>
        </p:txBody>
      </p:sp>
      <p:pic>
        <p:nvPicPr>
          <p:cNvPr id="3" name="Bilde 2" descr="infrastructure_R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5651" y="1443318"/>
            <a:ext cx="7255995" cy="487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N95_tran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023" y="1431024"/>
            <a:ext cx="665255" cy="1362803"/>
          </a:xfrm>
          <a:prstGeom prst="rect">
            <a:avLst/>
          </a:prstGeom>
          <a:noFill/>
        </p:spPr>
      </p:pic>
      <p:pic>
        <p:nvPicPr>
          <p:cNvPr id="11" name="Picture 8" descr="http://www.ubergizmo.com/wp-content/uploads/2011/05/Galaxy-tab-10-1-40.jpg"/>
          <p:cNvPicPr>
            <a:picLocks noChangeAspect="1" noChangeArrowheads="1"/>
          </p:cNvPicPr>
          <p:nvPr/>
        </p:nvPicPr>
        <p:blipFill>
          <a:blip r:embed="rId4"/>
          <a:srcRect l="9951" t="9455" r="8518" b="8649"/>
          <a:stretch>
            <a:fillRect/>
          </a:stretch>
        </p:blipFill>
        <p:spPr bwMode="auto">
          <a:xfrm>
            <a:off x="6890634" y="1431024"/>
            <a:ext cx="1276213" cy="855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tel 6"/>
          <p:cNvSpPr>
            <a:spLocks noGrp="1"/>
          </p:cNvSpPr>
          <p:nvPr>
            <p:ph type="ctrTitle"/>
          </p:nvPr>
        </p:nvSpPr>
        <p:spPr bwMode="auto">
          <a:xfrm>
            <a:off x="1112838" y="877888"/>
            <a:ext cx="7380287" cy="414337"/>
          </a:xfrm>
        </p:spPr>
        <p:txBody>
          <a:bodyPr/>
          <a:lstStyle/>
          <a:p>
            <a:pPr eaLnBrk="1" hangingPunct="1"/>
            <a:r>
              <a:rPr lang="en-US" sz="2400" cap="none" dirty="0" smtClean="0">
                <a:latin typeface="Arial" charset="0"/>
                <a:ea typeface="ＭＳ Ｐゴシック" pitchFamily="-107" charset="-128"/>
                <a:cs typeface="Arial" charset="0"/>
              </a:rPr>
              <a:t>INSPIRE</a:t>
            </a:r>
          </a:p>
        </p:txBody>
      </p:sp>
      <p:sp>
        <p:nvSpPr>
          <p:cNvPr id="4100" name="Undertittel 7"/>
          <p:cNvSpPr>
            <a:spLocks noGrp="1"/>
          </p:cNvSpPr>
          <p:nvPr>
            <p:ph type="subTitle" idx="1"/>
          </p:nvPr>
        </p:nvSpPr>
        <p:spPr>
          <a:xfrm>
            <a:off x="1112838" y="1292225"/>
            <a:ext cx="7380287" cy="3429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-107" charset="-128"/>
                <a:cs typeface="Arial" charset="0"/>
              </a:rPr>
              <a:t>New national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-107" charset="-128"/>
                <a:cs typeface="Arial" charset="0"/>
              </a:rPr>
              <a:t>Geodata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-107" charset="-128"/>
                <a:cs typeface="Arial" charset="0"/>
              </a:rPr>
              <a:t> legislation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838" y="2769126"/>
            <a:ext cx="2517466" cy="352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8" name="Picture 7" descr="inspir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15234"/>
            <a:ext cx="860808" cy="76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284663" y="2021613"/>
            <a:ext cx="4278312" cy="4074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Implemented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Norwegian </a:t>
            </a: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law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en-GB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sept</a:t>
            </a: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2010</a:t>
            </a:r>
          </a:p>
          <a:p>
            <a:pPr>
              <a:lnSpc>
                <a:spcPct val="90000"/>
              </a:lnSpc>
            </a:pPr>
            <a:endParaRPr lang="nb-NO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nb-NO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</a:t>
            </a:r>
            <a:r>
              <a:rPr lang="nb-NO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regulation</a:t>
            </a:r>
            <a:r>
              <a:rPr lang="nb-NO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8. august 2012</a:t>
            </a:r>
          </a:p>
          <a:p>
            <a:pPr>
              <a:lnSpc>
                <a:spcPct val="90000"/>
              </a:lnSpc>
            </a:pPr>
            <a:endParaRPr lang="en-GB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GB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GB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GB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Rektangel 6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316" name="AutoShape 2"/>
          <p:cNvSpPr>
            <a:spLocks noChangeArrowheads="1"/>
          </p:cNvSpPr>
          <p:nvPr/>
        </p:nvSpPr>
        <p:spPr bwMode="auto">
          <a:xfrm>
            <a:off x="4970463" y="4768896"/>
            <a:ext cx="431800" cy="64928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000" b="1">
                <a:solidFill>
                  <a:srgbClr val="29496B"/>
                </a:solidFill>
              </a:rPr>
              <a:t>TWG </a:t>
            </a:r>
          </a:p>
        </p:txBody>
      </p:sp>
      <p:sp>
        <p:nvSpPr>
          <p:cNvPr id="317" name="Line 3"/>
          <p:cNvSpPr>
            <a:spLocks noChangeShapeType="1"/>
          </p:cNvSpPr>
          <p:nvPr/>
        </p:nvSpPr>
        <p:spPr bwMode="auto">
          <a:xfrm rot="16200000" flipH="1" flipV="1">
            <a:off x="7387431" y="3040902"/>
            <a:ext cx="287338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diamond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318" name="AutoShape 4"/>
          <p:cNvSpPr>
            <a:spLocks noChangeArrowheads="1"/>
          </p:cNvSpPr>
          <p:nvPr/>
        </p:nvSpPr>
        <p:spPr bwMode="auto">
          <a:xfrm>
            <a:off x="1265238" y="1600246"/>
            <a:ext cx="6553200" cy="360362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12700" cap="sq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Applications and Geoportals</a:t>
            </a:r>
          </a:p>
        </p:txBody>
      </p:sp>
      <p:sp>
        <p:nvSpPr>
          <p:cNvPr id="319" name="AutoShape 5"/>
          <p:cNvSpPr>
            <a:spLocks noChangeArrowheads="1"/>
          </p:cNvSpPr>
          <p:nvPr/>
        </p:nvSpPr>
        <p:spPr bwMode="auto">
          <a:xfrm>
            <a:off x="1262063" y="3846558"/>
            <a:ext cx="1296987" cy="706438"/>
          </a:xfrm>
          <a:prstGeom prst="flowChartMagneticDisk">
            <a:avLst/>
          </a:prstGeom>
          <a:solidFill>
            <a:srgbClr val="FF9900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50000"/>
              </a:spcBef>
            </a:pPr>
            <a:r>
              <a:rPr lang="en-US" sz="1000"/>
              <a:t>Register Data</a:t>
            </a:r>
          </a:p>
        </p:txBody>
      </p:sp>
      <p:sp>
        <p:nvSpPr>
          <p:cNvPr id="320" name="Line 6"/>
          <p:cNvSpPr>
            <a:spLocks noChangeShapeType="1"/>
          </p:cNvSpPr>
          <p:nvPr/>
        </p:nvSpPr>
        <p:spPr bwMode="auto">
          <a:xfrm rot="16200000" flipH="1" flipV="1">
            <a:off x="1371600" y="3436983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74888" y="1187496"/>
            <a:ext cx="863600" cy="630237"/>
            <a:chOff x="11703" y="8967"/>
            <a:chExt cx="1489" cy="929"/>
          </a:xfrm>
        </p:grpSpPr>
        <p:sp>
          <p:nvSpPr>
            <p:cNvPr id="322" name="Freeform 8"/>
            <p:cNvSpPr>
              <a:spLocks/>
            </p:cNvSpPr>
            <p:nvPr/>
          </p:nvSpPr>
          <p:spPr bwMode="auto">
            <a:xfrm>
              <a:off x="11970" y="9692"/>
              <a:ext cx="356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356" y="76"/>
                </a:cxn>
                <a:cxn ang="0">
                  <a:pos x="356" y="0"/>
                </a:cxn>
                <a:cxn ang="0">
                  <a:pos x="13" y="38"/>
                </a:cxn>
                <a:cxn ang="0">
                  <a:pos x="0" y="102"/>
                </a:cxn>
              </a:cxnLst>
              <a:rect l="0" t="0" r="r" b="b"/>
              <a:pathLst>
                <a:path w="356" h="102">
                  <a:moveTo>
                    <a:pt x="0" y="102"/>
                  </a:moveTo>
                  <a:lnTo>
                    <a:pt x="356" y="76"/>
                  </a:lnTo>
                  <a:lnTo>
                    <a:pt x="356" y="0"/>
                  </a:lnTo>
                  <a:lnTo>
                    <a:pt x="13" y="38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A0BA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3" name="Freeform 9"/>
            <p:cNvSpPr>
              <a:spLocks/>
            </p:cNvSpPr>
            <p:nvPr/>
          </p:nvSpPr>
          <p:spPr bwMode="auto">
            <a:xfrm>
              <a:off x="12225" y="9094"/>
              <a:ext cx="967" cy="789"/>
            </a:xfrm>
            <a:custGeom>
              <a:avLst/>
              <a:gdLst/>
              <a:ahLst/>
              <a:cxnLst>
                <a:cxn ang="0">
                  <a:pos x="802" y="140"/>
                </a:cxn>
                <a:cxn ang="0">
                  <a:pos x="954" y="585"/>
                </a:cxn>
                <a:cxn ang="0">
                  <a:pos x="662" y="700"/>
                </a:cxn>
                <a:cxn ang="0">
                  <a:pos x="674" y="713"/>
                </a:cxn>
                <a:cxn ang="0">
                  <a:pos x="674" y="713"/>
                </a:cxn>
                <a:cxn ang="0">
                  <a:pos x="674" y="725"/>
                </a:cxn>
                <a:cxn ang="0">
                  <a:pos x="649" y="738"/>
                </a:cxn>
                <a:cxn ang="0">
                  <a:pos x="623" y="751"/>
                </a:cxn>
                <a:cxn ang="0">
                  <a:pos x="585" y="763"/>
                </a:cxn>
                <a:cxn ang="0">
                  <a:pos x="547" y="776"/>
                </a:cxn>
                <a:cxn ang="0">
                  <a:pos x="509" y="789"/>
                </a:cxn>
                <a:cxn ang="0">
                  <a:pos x="267" y="738"/>
                </a:cxn>
                <a:cxn ang="0">
                  <a:pos x="241" y="738"/>
                </a:cxn>
                <a:cxn ang="0">
                  <a:pos x="216" y="738"/>
                </a:cxn>
                <a:cxn ang="0">
                  <a:pos x="178" y="738"/>
                </a:cxn>
                <a:cxn ang="0">
                  <a:pos x="140" y="738"/>
                </a:cxn>
                <a:cxn ang="0">
                  <a:pos x="114" y="738"/>
                </a:cxn>
                <a:cxn ang="0">
                  <a:pos x="89" y="738"/>
                </a:cxn>
                <a:cxn ang="0">
                  <a:pos x="63" y="725"/>
                </a:cxn>
                <a:cxn ang="0">
                  <a:pos x="50" y="713"/>
                </a:cxn>
                <a:cxn ang="0">
                  <a:pos x="140" y="700"/>
                </a:cxn>
                <a:cxn ang="0">
                  <a:pos x="165" y="674"/>
                </a:cxn>
                <a:cxn ang="0">
                  <a:pos x="140" y="649"/>
                </a:cxn>
                <a:cxn ang="0">
                  <a:pos x="127" y="649"/>
                </a:cxn>
                <a:cxn ang="0">
                  <a:pos x="101" y="649"/>
                </a:cxn>
                <a:cxn ang="0">
                  <a:pos x="89" y="636"/>
                </a:cxn>
                <a:cxn ang="0">
                  <a:pos x="76" y="636"/>
                </a:cxn>
                <a:cxn ang="0">
                  <a:pos x="50" y="636"/>
                </a:cxn>
                <a:cxn ang="0">
                  <a:pos x="38" y="624"/>
                </a:cxn>
                <a:cxn ang="0">
                  <a:pos x="12" y="624"/>
                </a:cxn>
                <a:cxn ang="0">
                  <a:pos x="38" y="560"/>
                </a:cxn>
                <a:cxn ang="0">
                  <a:pos x="76" y="509"/>
                </a:cxn>
                <a:cxn ang="0">
                  <a:pos x="114" y="433"/>
                </a:cxn>
                <a:cxn ang="0">
                  <a:pos x="152" y="356"/>
                </a:cxn>
                <a:cxn ang="0">
                  <a:pos x="191" y="280"/>
                </a:cxn>
                <a:cxn ang="0">
                  <a:pos x="229" y="204"/>
                </a:cxn>
                <a:cxn ang="0">
                  <a:pos x="280" y="127"/>
                </a:cxn>
                <a:cxn ang="0">
                  <a:pos x="331" y="64"/>
                </a:cxn>
                <a:cxn ang="0">
                  <a:pos x="382" y="0"/>
                </a:cxn>
              </a:cxnLst>
              <a:rect l="0" t="0" r="r" b="b"/>
              <a:pathLst>
                <a:path w="967" h="789">
                  <a:moveTo>
                    <a:pt x="534" y="26"/>
                  </a:moveTo>
                  <a:lnTo>
                    <a:pt x="802" y="140"/>
                  </a:lnTo>
                  <a:lnTo>
                    <a:pt x="967" y="280"/>
                  </a:lnTo>
                  <a:lnTo>
                    <a:pt x="954" y="585"/>
                  </a:lnTo>
                  <a:lnTo>
                    <a:pt x="713" y="624"/>
                  </a:lnTo>
                  <a:lnTo>
                    <a:pt x="662" y="700"/>
                  </a:lnTo>
                  <a:lnTo>
                    <a:pt x="674" y="700"/>
                  </a:lnTo>
                  <a:lnTo>
                    <a:pt x="674" y="713"/>
                  </a:lnTo>
                  <a:lnTo>
                    <a:pt x="674" y="713"/>
                  </a:lnTo>
                  <a:lnTo>
                    <a:pt x="674" y="713"/>
                  </a:lnTo>
                  <a:lnTo>
                    <a:pt x="674" y="725"/>
                  </a:lnTo>
                  <a:lnTo>
                    <a:pt x="674" y="725"/>
                  </a:lnTo>
                  <a:lnTo>
                    <a:pt x="662" y="738"/>
                  </a:lnTo>
                  <a:lnTo>
                    <a:pt x="649" y="738"/>
                  </a:lnTo>
                  <a:lnTo>
                    <a:pt x="636" y="751"/>
                  </a:lnTo>
                  <a:lnTo>
                    <a:pt x="623" y="751"/>
                  </a:lnTo>
                  <a:lnTo>
                    <a:pt x="611" y="751"/>
                  </a:lnTo>
                  <a:lnTo>
                    <a:pt x="585" y="763"/>
                  </a:lnTo>
                  <a:lnTo>
                    <a:pt x="573" y="763"/>
                  </a:lnTo>
                  <a:lnTo>
                    <a:pt x="547" y="776"/>
                  </a:lnTo>
                  <a:lnTo>
                    <a:pt x="534" y="776"/>
                  </a:lnTo>
                  <a:lnTo>
                    <a:pt x="509" y="789"/>
                  </a:lnTo>
                  <a:lnTo>
                    <a:pt x="445" y="751"/>
                  </a:lnTo>
                  <a:lnTo>
                    <a:pt x="267" y="738"/>
                  </a:lnTo>
                  <a:lnTo>
                    <a:pt x="254" y="738"/>
                  </a:lnTo>
                  <a:lnTo>
                    <a:pt x="241" y="738"/>
                  </a:lnTo>
                  <a:lnTo>
                    <a:pt x="229" y="738"/>
                  </a:lnTo>
                  <a:lnTo>
                    <a:pt x="216" y="738"/>
                  </a:lnTo>
                  <a:lnTo>
                    <a:pt x="191" y="738"/>
                  </a:lnTo>
                  <a:lnTo>
                    <a:pt x="178" y="738"/>
                  </a:lnTo>
                  <a:lnTo>
                    <a:pt x="165" y="738"/>
                  </a:lnTo>
                  <a:lnTo>
                    <a:pt x="140" y="738"/>
                  </a:lnTo>
                  <a:lnTo>
                    <a:pt x="127" y="738"/>
                  </a:lnTo>
                  <a:lnTo>
                    <a:pt x="114" y="738"/>
                  </a:lnTo>
                  <a:lnTo>
                    <a:pt x="101" y="738"/>
                  </a:lnTo>
                  <a:lnTo>
                    <a:pt x="89" y="738"/>
                  </a:lnTo>
                  <a:lnTo>
                    <a:pt x="76" y="738"/>
                  </a:lnTo>
                  <a:lnTo>
                    <a:pt x="63" y="725"/>
                  </a:lnTo>
                  <a:lnTo>
                    <a:pt x="63" y="725"/>
                  </a:lnTo>
                  <a:lnTo>
                    <a:pt x="50" y="713"/>
                  </a:lnTo>
                  <a:lnTo>
                    <a:pt x="89" y="713"/>
                  </a:lnTo>
                  <a:lnTo>
                    <a:pt x="140" y="700"/>
                  </a:lnTo>
                  <a:lnTo>
                    <a:pt x="178" y="674"/>
                  </a:lnTo>
                  <a:lnTo>
                    <a:pt x="165" y="674"/>
                  </a:lnTo>
                  <a:lnTo>
                    <a:pt x="140" y="649"/>
                  </a:lnTo>
                  <a:lnTo>
                    <a:pt x="140" y="649"/>
                  </a:lnTo>
                  <a:lnTo>
                    <a:pt x="127" y="649"/>
                  </a:lnTo>
                  <a:lnTo>
                    <a:pt x="127" y="649"/>
                  </a:lnTo>
                  <a:lnTo>
                    <a:pt x="114" y="649"/>
                  </a:lnTo>
                  <a:lnTo>
                    <a:pt x="101" y="649"/>
                  </a:lnTo>
                  <a:lnTo>
                    <a:pt x="101" y="649"/>
                  </a:lnTo>
                  <a:lnTo>
                    <a:pt x="89" y="636"/>
                  </a:lnTo>
                  <a:lnTo>
                    <a:pt x="76" y="636"/>
                  </a:lnTo>
                  <a:lnTo>
                    <a:pt x="76" y="636"/>
                  </a:lnTo>
                  <a:lnTo>
                    <a:pt x="63" y="636"/>
                  </a:lnTo>
                  <a:lnTo>
                    <a:pt x="50" y="636"/>
                  </a:lnTo>
                  <a:lnTo>
                    <a:pt x="38" y="624"/>
                  </a:lnTo>
                  <a:lnTo>
                    <a:pt x="38" y="624"/>
                  </a:lnTo>
                  <a:lnTo>
                    <a:pt x="25" y="624"/>
                  </a:lnTo>
                  <a:lnTo>
                    <a:pt x="12" y="624"/>
                  </a:lnTo>
                  <a:lnTo>
                    <a:pt x="0" y="611"/>
                  </a:lnTo>
                  <a:lnTo>
                    <a:pt x="38" y="560"/>
                  </a:lnTo>
                  <a:lnTo>
                    <a:pt x="63" y="534"/>
                  </a:lnTo>
                  <a:lnTo>
                    <a:pt x="76" y="509"/>
                  </a:lnTo>
                  <a:lnTo>
                    <a:pt x="101" y="471"/>
                  </a:lnTo>
                  <a:lnTo>
                    <a:pt x="114" y="433"/>
                  </a:lnTo>
                  <a:lnTo>
                    <a:pt x="127" y="395"/>
                  </a:lnTo>
                  <a:lnTo>
                    <a:pt x="152" y="356"/>
                  </a:lnTo>
                  <a:lnTo>
                    <a:pt x="165" y="318"/>
                  </a:lnTo>
                  <a:lnTo>
                    <a:pt x="191" y="280"/>
                  </a:lnTo>
                  <a:lnTo>
                    <a:pt x="216" y="242"/>
                  </a:lnTo>
                  <a:lnTo>
                    <a:pt x="229" y="204"/>
                  </a:lnTo>
                  <a:lnTo>
                    <a:pt x="254" y="166"/>
                  </a:lnTo>
                  <a:lnTo>
                    <a:pt x="280" y="127"/>
                  </a:lnTo>
                  <a:lnTo>
                    <a:pt x="305" y="89"/>
                  </a:lnTo>
                  <a:lnTo>
                    <a:pt x="331" y="64"/>
                  </a:lnTo>
                  <a:lnTo>
                    <a:pt x="356" y="26"/>
                  </a:lnTo>
                  <a:lnTo>
                    <a:pt x="382" y="0"/>
                  </a:lnTo>
                  <a:lnTo>
                    <a:pt x="534" y="26"/>
                  </a:lnTo>
                  <a:close/>
                </a:path>
              </a:pathLst>
            </a:custGeom>
            <a:solidFill>
              <a:srgbClr val="A0BA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4" name="Freeform 10"/>
            <p:cNvSpPr>
              <a:spLocks/>
            </p:cNvSpPr>
            <p:nvPr/>
          </p:nvSpPr>
          <p:spPr bwMode="auto">
            <a:xfrm>
              <a:off x="11703" y="9501"/>
              <a:ext cx="165" cy="26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6" y="0"/>
                </a:cxn>
                <a:cxn ang="0">
                  <a:pos x="140" y="0"/>
                </a:cxn>
                <a:cxn ang="0">
                  <a:pos x="152" y="26"/>
                </a:cxn>
                <a:cxn ang="0">
                  <a:pos x="152" y="64"/>
                </a:cxn>
                <a:cxn ang="0">
                  <a:pos x="165" y="89"/>
                </a:cxn>
                <a:cxn ang="0">
                  <a:pos x="165" y="115"/>
                </a:cxn>
                <a:cxn ang="0">
                  <a:pos x="165" y="153"/>
                </a:cxn>
                <a:cxn ang="0">
                  <a:pos x="165" y="178"/>
                </a:cxn>
                <a:cxn ang="0">
                  <a:pos x="165" y="204"/>
                </a:cxn>
                <a:cxn ang="0">
                  <a:pos x="165" y="242"/>
                </a:cxn>
                <a:cxn ang="0">
                  <a:pos x="101" y="267"/>
                </a:cxn>
                <a:cxn ang="0">
                  <a:pos x="0" y="242"/>
                </a:cxn>
                <a:cxn ang="0">
                  <a:pos x="0" y="178"/>
                </a:cxn>
                <a:cxn ang="0">
                  <a:pos x="0" y="51"/>
                </a:cxn>
                <a:cxn ang="0">
                  <a:pos x="12" y="0"/>
                </a:cxn>
              </a:cxnLst>
              <a:rect l="0" t="0" r="r" b="b"/>
              <a:pathLst>
                <a:path w="165" h="267">
                  <a:moveTo>
                    <a:pt x="12" y="0"/>
                  </a:moveTo>
                  <a:lnTo>
                    <a:pt x="76" y="0"/>
                  </a:lnTo>
                  <a:lnTo>
                    <a:pt x="140" y="0"/>
                  </a:lnTo>
                  <a:lnTo>
                    <a:pt x="152" y="26"/>
                  </a:lnTo>
                  <a:lnTo>
                    <a:pt x="152" y="64"/>
                  </a:lnTo>
                  <a:lnTo>
                    <a:pt x="165" y="89"/>
                  </a:lnTo>
                  <a:lnTo>
                    <a:pt x="165" y="115"/>
                  </a:lnTo>
                  <a:lnTo>
                    <a:pt x="165" y="153"/>
                  </a:lnTo>
                  <a:lnTo>
                    <a:pt x="165" y="178"/>
                  </a:lnTo>
                  <a:lnTo>
                    <a:pt x="165" y="204"/>
                  </a:lnTo>
                  <a:lnTo>
                    <a:pt x="165" y="242"/>
                  </a:lnTo>
                  <a:lnTo>
                    <a:pt x="101" y="267"/>
                  </a:lnTo>
                  <a:lnTo>
                    <a:pt x="0" y="242"/>
                  </a:lnTo>
                  <a:lnTo>
                    <a:pt x="0" y="178"/>
                  </a:lnTo>
                  <a:lnTo>
                    <a:pt x="0" y="5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A44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5" name="Freeform 11"/>
            <p:cNvSpPr>
              <a:spLocks/>
            </p:cNvSpPr>
            <p:nvPr/>
          </p:nvSpPr>
          <p:spPr bwMode="auto">
            <a:xfrm>
              <a:off x="11703" y="9527"/>
              <a:ext cx="101" cy="20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50" y="0"/>
                </a:cxn>
                <a:cxn ang="0">
                  <a:pos x="101" y="0"/>
                </a:cxn>
                <a:cxn ang="0">
                  <a:pos x="101" y="51"/>
                </a:cxn>
                <a:cxn ang="0">
                  <a:pos x="101" y="101"/>
                </a:cxn>
                <a:cxn ang="0">
                  <a:pos x="101" y="165"/>
                </a:cxn>
                <a:cxn ang="0">
                  <a:pos x="101" y="203"/>
                </a:cxn>
                <a:cxn ang="0">
                  <a:pos x="89" y="203"/>
                </a:cxn>
                <a:cxn ang="0">
                  <a:pos x="76" y="203"/>
                </a:cxn>
                <a:cxn ang="0">
                  <a:pos x="63" y="203"/>
                </a:cxn>
                <a:cxn ang="0">
                  <a:pos x="50" y="203"/>
                </a:cxn>
                <a:cxn ang="0">
                  <a:pos x="25" y="203"/>
                </a:cxn>
                <a:cxn ang="0">
                  <a:pos x="25" y="203"/>
                </a:cxn>
                <a:cxn ang="0">
                  <a:pos x="12" y="203"/>
                </a:cxn>
                <a:cxn ang="0">
                  <a:pos x="0" y="203"/>
                </a:cxn>
                <a:cxn ang="0">
                  <a:pos x="0" y="152"/>
                </a:cxn>
                <a:cxn ang="0">
                  <a:pos x="0" y="101"/>
                </a:cxn>
                <a:cxn ang="0">
                  <a:pos x="0" y="51"/>
                </a:cxn>
                <a:cxn ang="0">
                  <a:pos x="12" y="0"/>
                </a:cxn>
              </a:cxnLst>
              <a:rect l="0" t="0" r="r" b="b"/>
              <a:pathLst>
                <a:path w="101" h="203">
                  <a:moveTo>
                    <a:pt x="12" y="0"/>
                  </a:moveTo>
                  <a:lnTo>
                    <a:pt x="50" y="0"/>
                  </a:lnTo>
                  <a:lnTo>
                    <a:pt x="101" y="0"/>
                  </a:lnTo>
                  <a:lnTo>
                    <a:pt x="101" y="51"/>
                  </a:lnTo>
                  <a:lnTo>
                    <a:pt x="101" y="101"/>
                  </a:lnTo>
                  <a:lnTo>
                    <a:pt x="101" y="165"/>
                  </a:lnTo>
                  <a:lnTo>
                    <a:pt x="101" y="203"/>
                  </a:lnTo>
                  <a:lnTo>
                    <a:pt x="89" y="203"/>
                  </a:lnTo>
                  <a:lnTo>
                    <a:pt x="76" y="203"/>
                  </a:lnTo>
                  <a:lnTo>
                    <a:pt x="63" y="203"/>
                  </a:lnTo>
                  <a:lnTo>
                    <a:pt x="50" y="203"/>
                  </a:lnTo>
                  <a:lnTo>
                    <a:pt x="25" y="203"/>
                  </a:lnTo>
                  <a:lnTo>
                    <a:pt x="25" y="203"/>
                  </a:lnTo>
                  <a:lnTo>
                    <a:pt x="12" y="203"/>
                  </a:lnTo>
                  <a:lnTo>
                    <a:pt x="0" y="203"/>
                  </a:lnTo>
                  <a:lnTo>
                    <a:pt x="0" y="152"/>
                  </a:lnTo>
                  <a:lnTo>
                    <a:pt x="0" y="101"/>
                  </a:lnTo>
                  <a:lnTo>
                    <a:pt x="0" y="5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6" name="Freeform 12"/>
            <p:cNvSpPr>
              <a:spLocks/>
            </p:cNvSpPr>
            <p:nvPr/>
          </p:nvSpPr>
          <p:spPr bwMode="auto">
            <a:xfrm>
              <a:off x="11703" y="9527"/>
              <a:ext cx="101" cy="19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101" y="51"/>
                </a:cxn>
                <a:cxn ang="0">
                  <a:pos x="101" y="101"/>
                </a:cxn>
                <a:cxn ang="0">
                  <a:pos x="101" y="152"/>
                </a:cxn>
                <a:cxn ang="0">
                  <a:pos x="89" y="191"/>
                </a:cxn>
                <a:cxn ang="0">
                  <a:pos x="76" y="191"/>
                </a:cxn>
                <a:cxn ang="0">
                  <a:pos x="76" y="191"/>
                </a:cxn>
                <a:cxn ang="0">
                  <a:pos x="63" y="191"/>
                </a:cxn>
                <a:cxn ang="0">
                  <a:pos x="38" y="191"/>
                </a:cxn>
                <a:cxn ang="0">
                  <a:pos x="38" y="191"/>
                </a:cxn>
                <a:cxn ang="0">
                  <a:pos x="25" y="191"/>
                </a:cxn>
                <a:cxn ang="0">
                  <a:pos x="12" y="191"/>
                </a:cxn>
                <a:cxn ang="0">
                  <a:pos x="0" y="191"/>
                </a:cxn>
                <a:cxn ang="0">
                  <a:pos x="0" y="140"/>
                </a:cxn>
                <a:cxn ang="0">
                  <a:pos x="0" y="89"/>
                </a:cxn>
                <a:cxn ang="0">
                  <a:pos x="0" y="51"/>
                </a:cxn>
                <a:cxn ang="0">
                  <a:pos x="12" y="0"/>
                </a:cxn>
              </a:cxnLst>
              <a:rect l="0" t="0" r="r" b="b"/>
              <a:pathLst>
                <a:path w="101" h="191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101" y="51"/>
                  </a:lnTo>
                  <a:lnTo>
                    <a:pt x="101" y="101"/>
                  </a:lnTo>
                  <a:lnTo>
                    <a:pt x="101" y="152"/>
                  </a:lnTo>
                  <a:lnTo>
                    <a:pt x="89" y="191"/>
                  </a:lnTo>
                  <a:lnTo>
                    <a:pt x="76" y="191"/>
                  </a:lnTo>
                  <a:lnTo>
                    <a:pt x="76" y="191"/>
                  </a:lnTo>
                  <a:lnTo>
                    <a:pt x="63" y="191"/>
                  </a:lnTo>
                  <a:lnTo>
                    <a:pt x="38" y="191"/>
                  </a:lnTo>
                  <a:lnTo>
                    <a:pt x="38" y="191"/>
                  </a:lnTo>
                  <a:lnTo>
                    <a:pt x="25" y="191"/>
                  </a:lnTo>
                  <a:lnTo>
                    <a:pt x="12" y="191"/>
                  </a:lnTo>
                  <a:lnTo>
                    <a:pt x="0" y="191"/>
                  </a:lnTo>
                  <a:lnTo>
                    <a:pt x="0" y="140"/>
                  </a:lnTo>
                  <a:lnTo>
                    <a:pt x="0" y="89"/>
                  </a:lnTo>
                  <a:lnTo>
                    <a:pt x="0" y="5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B77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7" name="Freeform 13"/>
            <p:cNvSpPr>
              <a:spLocks/>
            </p:cNvSpPr>
            <p:nvPr/>
          </p:nvSpPr>
          <p:spPr bwMode="auto">
            <a:xfrm>
              <a:off x="11703" y="9527"/>
              <a:ext cx="101" cy="17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51"/>
                </a:cxn>
                <a:cxn ang="0">
                  <a:pos x="101" y="89"/>
                </a:cxn>
                <a:cxn ang="0">
                  <a:pos x="89" y="140"/>
                </a:cxn>
                <a:cxn ang="0">
                  <a:pos x="89" y="178"/>
                </a:cxn>
                <a:cxn ang="0">
                  <a:pos x="76" y="178"/>
                </a:cxn>
                <a:cxn ang="0">
                  <a:pos x="63" y="178"/>
                </a:cxn>
                <a:cxn ang="0">
                  <a:pos x="50" y="178"/>
                </a:cxn>
                <a:cxn ang="0">
                  <a:pos x="38" y="178"/>
                </a:cxn>
                <a:cxn ang="0">
                  <a:pos x="25" y="178"/>
                </a:cxn>
                <a:cxn ang="0">
                  <a:pos x="25" y="178"/>
                </a:cxn>
                <a:cxn ang="0">
                  <a:pos x="12" y="178"/>
                </a:cxn>
                <a:cxn ang="0">
                  <a:pos x="0" y="178"/>
                </a:cxn>
                <a:cxn ang="0">
                  <a:pos x="0" y="127"/>
                </a:cxn>
                <a:cxn ang="0">
                  <a:pos x="0" y="89"/>
                </a:cxn>
                <a:cxn ang="0">
                  <a:pos x="0" y="51"/>
                </a:cxn>
                <a:cxn ang="0">
                  <a:pos x="12" y="0"/>
                </a:cxn>
              </a:cxnLst>
              <a:rect l="0" t="0" r="r" b="b"/>
              <a:pathLst>
                <a:path w="101" h="178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101" y="89"/>
                  </a:lnTo>
                  <a:lnTo>
                    <a:pt x="89" y="140"/>
                  </a:lnTo>
                  <a:lnTo>
                    <a:pt x="89" y="178"/>
                  </a:lnTo>
                  <a:lnTo>
                    <a:pt x="76" y="178"/>
                  </a:lnTo>
                  <a:lnTo>
                    <a:pt x="63" y="178"/>
                  </a:lnTo>
                  <a:lnTo>
                    <a:pt x="50" y="178"/>
                  </a:lnTo>
                  <a:lnTo>
                    <a:pt x="38" y="178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12" y="178"/>
                  </a:lnTo>
                  <a:lnTo>
                    <a:pt x="0" y="178"/>
                  </a:lnTo>
                  <a:lnTo>
                    <a:pt x="0" y="127"/>
                  </a:lnTo>
                  <a:lnTo>
                    <a:pt x="0" y="89"/>
                  </a:lnTo>
                  <a:lnTo>
                    <a:pt x="0" y="5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07F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8" name="Freeform 14"/>
            <p:cNvSpPr>
              <a:spLocks/>
            </p:cNvSpPr>
            <p:nvPr/>
          </p:nvSpPr>
          <p:spPr bwMode="auto">
            <a:xfrm>
              <a:off x="11703" y="9527"/>
              <a:ext cx="89" cy="16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38"/>
                </a:cxn>
                <a:cxn ang="0">
                  <a:pos x="89" y="89"/>
                </a:cxn>
                <a:cxn ang="0">
                  <a:pos x="89" y="127"/>
                </a:cxn>
                <a:cxn ang="0">
                  <a:pos x="89" y="165"/>
                </a:cxn>
                <a:cxn ang="0">
                  <a:pos x="76" y="165"/>
                </a:cxn>
                <a:cxn ang="0">
                  <a:pos x="63" y="165"/>
                </a:cxn>
                <a:cxn ang="0">
                  <a:pos x="50" y="165"/>
                </a:cxn>
                <a:cxn ang="0">
                  <a:pos x="38" y="165"/>
                </a:cxn>
                <a:cxn ang="0">
                  <a:pos x="38" y="165"/>
                </a:cxn>
                <a:cxn ang="0">
                  <a:pos x="25" y="165"/>
                </a:cxn>
                <a:cxn ang="0">
                  <a:pos x="12" y="165"/>
                </a:cxn>
                <a:cxn ang="0">
                  <a:pos x="0" y="165"/>
                </a:cxn>
                <a:cxn ang="0">
                  <a:pos x="0" y="114"/>
                </a:cxn>
                <a:cxn ang="0">
                  <a:pos x="0" y="76"/>
                </a:cxn>
                <a:cxn ang="0">
                  <a:pos x="0" y="38"/>
                </a:cxn>
                <a:cxn ang="0">
                  <a:pos x="12" y="0"/>
                </a:cxn>
              </a:cxnLst>
              <a:rect l="0" t="0" r="r" b="b"/>
              <a:pathLst>
                <a:path w="89" h="165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38"/>
                  </a:lnTo>
                  <a:lnTo>
                    <a:pt x="89" y="89"/>
                  </a:lnTo>
                  <a:lnTo>
                    <a:pt x="89" y="127"/>
                  </a:lnTo>
                  <a:lnTo>
                    <a:pt x="89" y="165"/>
                  </a:lnTo>
                  <a:lnTo>
                    <a:pt x="76" y="165"/>
                  </a:lnTo>
                  <a:lnTo>
                    <a:pt x="63" y="165"/>
                  </a:lnTo>
                  <a:lnTo>
                    <a:pt x="50" y="165"/>
                  </a:lnTo>
                  <a:lnTo>
                    <a:pt x="38" y="165"/>
                  </a:lnTo>
                  <a:lnTo>
                    <a:pt x="38" y="165"/>
                  </a:lnTo>
                  <a:lnTo>
                    <a:pt x="25" y="165"/>
                  </a:lnTo>
                  <a:lnTo>
                    <a:pt x="12" y="165"/>
                  </a:lnTo>
                  <a:lnTo>
                    <a:pt x="0" y="165"/>
                  </a:lnTo>
                  <a:lnTo>
                    <a:pt x="0" y="114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58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9" name="Freeform 15"/>
            <p:cNvSpPr>
              <a:spLocks/>
            </p:cNvSpPr>
            <p:nvPr/>
          </p:nvSpPr>
          <p:spPr bwMode="auto">
            <a:xfrm>
              <a:off x="11703" y="9527"/>
              <a:ext cx="89" cy="15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38"/>
                </a:cxn>
                <a:cxn ang="0">
                  <a:pos x="89" y="76"/>
                </a:cxn>
                <a:cxn ang="0">
                  <a:pos x="89" y="114"/>
                </a:cxn>
                <a:cxn ang="0">
                  <a:pos x="89" y="152"/>
                </a:cxn>
                <a:cxn ang="0">
                  <a:pos x="76" y="152"/>
                </a:cxn>
                <a:cxn ang="0">
                  <a:pos x="63" y="152"/>
                </a:cxn>
                <a:cxn ang="0">
                  <a:pos x="50" y="152"/>
                </a:cxn>
                <a:cxn ang="0">
                  <a:pos x="38" y="152"/>
                </a:cxn>
                <a:cxn ang="0">
                  <a:pos x="25" y="152"/>
                </a:cxn>
                <a:cxn ang="0">
                  <a:pos x="25" y="152"/>
                </a:cxn>
                <a:cxn ang="0">
                  <a:pos x="12" y="152"/>
                </a:cxn>
                <a:cxn ang="0">
                  <a:pos x="0" y="152"/>
                </a:cxn>
                <a:cxn ang="0">
                  <a:pos x="0" y="114"/>
                </a:cxn>
                <a:cxn ang="0">
                  <a:pos x="0" y="76"/>
                </a:cxn>
                <a:cxn ang="0">
                  <a:pos x="0" y="38"/>
                </a:cxn>
                <a:cxn ang="0">
                  <a:pos x="12" y="0"/>
                </a:cxn>
              </a:cxnLst>
              <a:rect l="0" t="0" r="r" b="b"/>
              <a:pathLst>
                <a:path w="89" h="152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38"/>
                  </a:lnTo>
                  <a:lnTo>
                    <a:pt x="89" y="76"/>
                  </a:lnTo>
                  <a:lnTo>
                    <a:pt x="89" y="114"/>
                  </a:lnTo>
                  <a:lnTo>
                    <a:pt x="89" y="152"/>
                  </a:lnTo>
                  <a:lnTo>
                    <a:pt x="76" y="152"/>
                  </a:lnTo>
                  <a:lnTo>
                    <a:pt x="63" y="152"/>
                  </a:lnTo>
                  <a:lnTo>
                    <a:pt x="50" y="152"/>
                  </a:lnTo>
                  <a:lnTo>
                    <a:pt x="38" y="152"/>
                  </a:lnTo>
                  <a:lnTo>
                    <a:pt x="25" y="152"/>
                  </a:lnTo>
                  <a:lnTo>
                    <a:pt x="25" y="152"/>
                  </a:lnTo>
                  <a:lnTo>
                    <a:pt x="12" y="152"/>
                  </a:lnTo>
                  <a:lnTo>
                    <a:pt x="0" y="152"/>
                  </a:lnTo>
                  <a:lnTo>
                    <a:pt x="0" y="114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A91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0" name="Freeform 16"/>
            <p:cNvSpPr>
              <a:spLocks/>
            </p:cNvSpPr>
            <p:nvPr/>
          </p:nvSpPr>
          <p:spPr bwMode="auto">
            <a:xfrm>
              <a:off x="11703" y="9527"/>
              <a:ext cx="89" cy="14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38"/>
                </a:cxn>
                <a:cxn ang="0">
                  <a:pos x="89" y="76"/>
                </a:cxn>
                <a:cxn ang="0">
                  <a:pos x="89" y="114"/>
                </a:cxn>
                <a:cxn ang="0">
                  <a:pos x="89" y="140"/>
                </a:cxn>
                <a:cxn ang="0">
                  <a:pos x="76" y="140"/>
                </a:cxn>
                <a:cxn ang="0">
                  <a:pos x="63" y="140"/>
                </a:cxn>
                <a:cxn ang="0">
                  <a:pos x="50" y="140"/>
                </a:cxn>
                <a:cxn ang="0">
                  <a:pos x="38" y="140"/>
                </a:cxn>
                <a:cxn ang="0">
                  <a:pos x="38" y="140"/>
                </a:cxn>
                <a:cxn ang="0">
                  <a:pos x="25" y="140"/>
                </a:cxn>
                <a:cxn ang="0">
                  <a:pos x="12" y="140"/>
                </a:cxn>
                <a:cxn ang="0">
                  <a:pos x="0" y="140"/>
                </a:cxn>
                <a:cxn ang="0">
                  <a:pos x="0" y="101"/>
                </a:cxn>
                <a:cxn ang="0">
                  <a:pos x="0" y="63"/>
                </a:cxn>
                <a:cxn ang="0">
                  <a:pos x="0" y="38"/>
                </a:cxn>
                <a:cxn ang="0">
                  <a:pos x="12" y="0"/>
                </a:cxn>
              </a:cxnLst>
              <a:rect l="0" t="0" r="r" b="b"/>
              <a:pathLst>
                <a:path w="89" h="140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38"/>
                  </a:lnTo>
                  <a:lnTo>
                    <a:pt x="89" y="76"/>
                  </a:lnTo>
                  <a:lnTo>
                    <a:pt x="89" y="114"/>
                  </a:lnTo>
                  <a:lnTo>
                    <a:pt x="89" y="140"/>
                  </a:lnTo>
                  <a:lnTo>
                    <a:pt x="76" y="140"/>
                  </a:lnTo>
                  <a:lnTo>
                    <a:pt x="63" y="140"/>
                  </a:lnTo>
                  <a:lnTo>
                    <a:pt x="50" y="140"/>
                  </a:lnTo>
                  <a:lnTo>
                    <a:pt x="38" y="140"/>
                  </a:lnTo>
                  <a:lnTo>
                    <a:pt x="38" y="140"/>
                  </a:lnTo>
                  <a:lnTo>
                    <a:pt x="25" y="140"/>
                  </a:lnTo>
                  <a:lnTo>
                    <a:pt x="12" y="140"/>
                  </a:lnTo>
                  <a:lnTo>
                    <a:pt x="0" y="140"/>
                  </a:lnTo>
                  <a:lnTo>
                    <a:pt x="0" y="101"/>
                  </a:lnTo>
                  <a:lnTo>
                    <a:pt x="0" y="63"/>
                  </a:lnTo>
                  <a:lnTo>
                    <a:pt x="0" y="3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F99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1" name="Freeform 17"/>
            <p:cNvSpPr>
              <a:spLocks/>
            </p:cNvSpPr>
            <p:nvPr/>
          </p:nvSpPr>
          <p:spPr bwMode="auto">
            <a:xfrm>
              <a:off x="11703" y="9527"/>
              <a:ext cx="89" cy="12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38"/>
                </a:cxn>
                <a:cxn ang="0">
                  <a:pos x="89" y="63"/>
                </a:cxn>
                <a:cxn ang="0">
                  <a:pos x="89" y="101"/>
                </a:cxn>
                <a:cxn ang="0">
                  <a:pos x="76" y="127"/>
                </a:cxn>
                <a:cxn ang="0">
                  <a:pos x="76" y="127"/>
                </a:cxn>
                <a:cxn ang="0">
                  <a:pos x="63" y="127"/>
                </a:cxn>
                <a:cxn ang="0">
                  <a:pos x="50" y="127"/>
                </a:cxn>
                <a:cxn ang="0">
                  <a:pos x="38" y="127"/>
                </a:cxn>
                <a:cxn ang="0">
                  <a:pos x="25" y="127"/>
                </a:cxn>
                <a:cxn ang="0">
                  <a:pos x="25" y="127"/>
                </a:cxn>
                <a:cxn ang="0">
                  <a:pos x="12" y="127"/>
                </a:cxn>
                <a:cxn ang="0">
                  <a:pos x="0" y="127"/>
                </a:cxn>
                <a:cxn ang="0">
                  <a:pos x="0" y="89"/>
                </a:cxn>
                <a:cxn ang="0">
                  <a:pos x="0" y="63"/>
                </a:cxn>
                <a:cxn ang="0">
                  <a:pos x="12" y="38"/>
                </a:cxn>
                <a:cxn ang="0">
                  <a:pos x="12" y="0"/>
                </a:cxn>
              </a:cxnLst>
              <a:rect l="0" t="0" r="r" b="b"/>
              <a:pathLst>
                <a:path w="89" h="127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38"/>
                  </a:lnTo>
                  <a:lnTo>
                    <a:pt x="89" y="63"/>
                  </a:lnTo>
                  <a:lnTo>
                    <a:pt x="89" y="101"/>
                  </a:lnTo>
                  <a:lnTo>
                    <a:pt x="76" y="127"/>
                  </a:lnTo>
                  <a:lnTo>
                    <a:pt x="76" y="127"/>
                  </a:lnTo>
                  <a:lnTo>
                    <a:pt x="63" y="127"/>
                  </a:lnTo>
                  <a:lnTo>
                    <a:pt x="50" y="127"/>
                  </a:lnTo>
                  <a:lnTo>
                    <a:pt x="38" y="127"/>
                  </a:lnTo>
                  <a:lnTo>
                    <a:pt x="25" y="127"/>
                  </a:lnTo>
                  <a:lnTo>
                    <a:pt x="25" y="127"/>
                  </a:lnTo>
                  <a:lnTo>
                    <a:pt x="12" y="127"/>
                  </a:lnTo>
                  <a:lnTo>
                    <a:pt x="0" y="127"/>
                  </a:lnTo>
                  <a:lnTo>
                    <a:pt x="0" y="89"/>
                  </a:lnTo>
                  <a:lnTo>
                    <a:pt x="0" y="63"/>
                  </a:lnTo>
                  <a:lnTo>
                    <a:pt x="12" y="3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59E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2" name="Freeform 18"/>
            <p:cNvSpPr>
              <a:spLocks/>
            </p:cNvSpPr>
            <p:nvPr/>
          </p:nvSpPr>
          <p:spPr bwMode="auto">
            <a:xfrm>
              <a:off x="11703" y="9527"/>
              <a:ext cx="76" cy="11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25"/>
                </a:cxn>
                <a:cxn ang="0">
                  <a:pos x="76" y="63"/>
                </a:cxn>
                <a:cxn ang="0">
                  <a:pos x="76" y="89"/>
                </a:cxn>
                <a:cxn ang="0">
                  <a:pos x="76" y="114"/>
                </a:cxn>
                <a:cxn ang="0">
                  <a:pos x="76" y="114"/>
                </a:cxn>
                <a:cxn ang="0">
                  <a:pos x="63" y="114"/>
                </a:cxn>
                <a:cxn ang="0">
                  <a:pos x="50" y="114"/>
                </a:cxn>
                <a:cxn ang="0">
                  <a:pos x="38" y="114"/>
                </a:cxn>
                <a:cxn ang="0">
                  <a:pos x="38" y="114"/>
                </a:cxn>
                <a:cxn ang="0">
                  <a:pos x="25" y="114"/>
                </a:cxn>
                <a:cxn ang="0">
                  <a:pos x="12" y="114"/>
                </a:cxn>
                <a:cxn ang="0">
                  <a:pos x="0" y="114"/>
                </a:cxn>
                <a:cxn ang="0">
                  <a:pos x="0" y="89"/>
                </a:cxn>
                <a:cxn ang="0">
                  <a:pos x="0" y="51"/>
                </a:cxn>
                <a:cxn ang="0">
                  <a:pos x="12" y="25"/>
                </a:cxn>
                <a:cxn ang="0">
                  <a:pos x="12" y="0"/>
                </a:cxn>
              </a:cxnLst>
              <a:rect l="0" t="0" r="r" b="b"/>
              <a:pathLst>
                <a:path w="76" h="114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25"/>
                  </a:lnTo>
                  <a:lnTo>
                    <a:pt x="76" y="63"/>
                  </a:lnTo>
                  <a:lnTo>
                    <a:pt x="76" y="89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63" y="114"/>
                  </a:lnTo>
                  <a:lnTo>
                    <a:pt x="50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25" y="11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89"/>
                  </a:lnTo>
                  <a:lnTo>
                    <a:pt x="0" y="51"/>
                  </a:lnTo>
                  <a:lnTo>
                    <a:pt x="12" y="2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AA5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3" name="Freeform 19"/>
            <p:cNvSpPr>
              <a:spLocks/>
            </p:cNvSpPr>
            <p:nvPr/>
          </p:nvSpPr>
          <p:spPr bwMode="auto">
            <a:xfrm>
              <a:off x="11703" y="9527"/>
              <a:ext cx="76" cy="10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25"/>
                </a:cxn>
                <a:cxn ang="0">
                  <a:pos x="76" y="51"/>
                </a:cxn>
                <a:cxn ang="0">
                  <a:pos x="76" y="76"/>
                </a:cxn>
                <a:cxn ang="0">
                  <a:pos x="76" y="101"/>
                </a:cxn>
                <a:cxn ang="0">
                  <a:pos x="63" y="101"/>
                </a:cxn>
                <a:cxn ang="0">
                  <a:pos x="63" y="101"/>
                </a:cxn>
                <a:cxn ang="0">
                  <a:pos x="50" y="101"/>
                </a:cxn>
                <a:cxn ang="0">
                  <a:pos x="38" y="101"/>
                </a:cxn>
                <a:cxn ang="0">
                  <a:pos x="38" y="101"/>
                </a:cxn>
                <a:cxn ang="0">
                  <a:pos x="25" y="101"/>
                </a:cxn>
                <a:cxn ang="0">
                  <a:pos x="12" y="101"/>
                </a:cxn>
                <a:cxn ang="0">
                  <a:pos x="0" y="101"/>
                </a:cxn>
                <a:cxn ang="0">
                  <a:pos x="0" y="76"/>
                </a:cxn>
                <a:cxn ang="0">
                  <a:pos x="12" y="51"/>
                </a:cxn>
                <a:cxn ang="0">
                  <a:pos x="12" y="25"/>
                </a:cxn>
                <a:cxn ang="0">
                  <a:pos x="12" y="0"/>
                </a:cxn>
              </a:cxnLst>
              <a:rect l="0" t="0" r="r" b="b"/>
              <a:pathLst>
                <a:path w="76" h="101">
                  <a:moveTo>
                    <a:pt x="12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25"/>
                  </a:lnTo>
                  <a:lnTo>
                    <a:pt x="76" y="51"/>
                  </a:lnTo>
                  <a:lnTo>
                    <a:pt x="76" y="76"/>
                  </a:lnTo>
                  <a:lnTo>
                    <a:pt x="76" y="101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50" y="101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25" y="101"/>
                  </a:lnTo>
                  <a:lnTo>
                    <a:pt x="12" y="101"/>
                  </a:lnTo>
                  <a:lnTo>
                    <a:pt x="0" y="101"/>
                  </a:lnTo>
                  <a:lnTo>
                    <a:pt x="0" y="76"/>
                  </a:lnTo>
                  <a:lnTo>
                    <a:pt x="12" y="51"/>
                  </a:lnTo>
                  <a:lnTo>
                    <a:pt x="12" y="2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FAD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4" name="Freeform 20"/>
            <p:cNvSpPr>
              <a:spLocks/>
            </p:cNvSpPr>
            <p:nvPr/>
          </p:nvSpPr>
          <p:spPr bwMode="auto">
            <a:xfrm>
              <a:off x="11715" y="9527"/>
              <a:ext cx="64" cy="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25"/>
                </a:cxn>
                <a:cxn ang="0">
                  <a:pos x="64" y="51"/>
                </a:cxn>
                <a:cxn ang="0">
                  <a:pos x="64" y="63"/>
                </a:cxn>
                <a:cxn ang="0">
                  <a:pos x="64" y="89"/>
                </a:cxn>
                <a:cxn ang="0">
                  <a:pos x="51" y="89"/>
                </a:cxn>
                <a:cxn ang="0">
                  <a:pos x="51" y="89"/>
                </a:cxn>
                <a:cxn ang="0">
                  <a:pos x="38" y="89"/>
                </a:cxn>
                <a:cxn ang="0">
                  <a:pos x="26" y="89"/>
                </a:cxn>
                <a:cxn ang="0">
                  <a:pos x="26" y="89"/>
                </a:cxn>
                <a:cxn ang="0">
                  <a:pos x="13" y="89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63"/>
                </a:cxn>
                <a:cxn ang="0">
                  <a:pos x="0" y="51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64" h="89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25"/>
                  </a:lnTo>
                  <a:lnTo>
                    <a:pt x="64" y="51"/>
                  </a:lnTo>
                  <a:lnTo>
                    <a:pt x="64" y="63"/>
                  </a:lnTo>
                  <a:lnTo>
                    <a:pt x="64" y="89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38" y="89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13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63"/>
                  </a:lnTo>
                  <a:lnTo>
                    <a:pt x="0" y="51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B7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5" name="Freeform 21"/>
            <p:cNvSpPr>
              <a:spLocks/>
            </p:cNvSpPr>
            <p:nvPr/>
          </p:nvSpPr>
          <p:spPr bwMode="auto">
            <a:xfrm>
              <a:off x="11715" y="9527"/>
              <a:ext cx="64" cy="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12"/>
                </a:cxn>
                <a:cxn ang="0">
                  <a:pos x="64" y="38"/>
                </a:cxn>
                <a:cxn ang="0">
                  <a:pos x="64" y="63"/>
                </a:cxn>
                <a:cxn ang="0">
                  <a:pos x="64" y="76"/>
                </a:cxn>
                <a:cxn ang="0">
                  <a:pos x="51" y="76"/>
                </a:cxn>
                <a:cxn ang="0">
                  <a:pos x="38" y="76"/>
                </a:cxn>
                <a:cxn ang="0">
                  <a:pos x="38" y="76"/>
                </a:cxn>
                <a:cxn ang="0">
                  <a:pos x="26" y="76"/>
                </a:cxn>
                <a:cxn ang="0">
                  <a:pos x="26" y="76"/>
                </a:cxn>
                <a:cxn ang="0">
                  <a:pos x="13" y="7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63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64" h="76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12"/>
                  </a:lnTo>
                  <a:lnTo>
                    <a:pt x="64" y="38"/>
                  </a:lnTo>
                  <a:lnTo>
                    <a:pt x="64" y="63"/>
                  </a:lnTo>
                  <a:lnTo>
                    <a:pt x="64" y="76"/>
                  </a:lnTo>
                  <a:lnTo>
                    <a:pt x="51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13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BF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6" name="Freeform 22"/>
            <p:cNvSpPr>
              <a:spLocks/>
            </p:cNvSpPr>
            <p:nvPr/>
          </p:nvSpPr>
          <p:spPr bwMode="auto">
            <a:xfrm>
              <a:off x="11715" y="9527"/>
              <a:ext cx="64" cy="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64" y="0"/>
                </a:cxn>
                <a:cxn ang="0">
                  <a:pos x="64" y="12"/>
                </a:cxn>
                <a:cxn ang="0">
                  <a:pos x="64" y="25"/>
                </a:cxn>
                <a:cxn ang="0">
                  <a:pos x="64" y="51"/>
                </a:cxn>
                <a:cxn ang="0">
                  <a:pos x="64" y="63"/>
                </a:cxn>
                <a:cxn ang="0">
                  <a:pos x="51" y="63"/>
                </a:cxn>
                <a:cxn ang="0">
                  <a:pos x="38" y="63"/>
                </a:cxn>
                <a:cxn ang="0">
                  <a:pos x="38" y="63"/>
                </a:cxn>
                <a:cxn ang="0">
                  <a:pos x="26" y="63"/>
                </a:cxn>
                <a:cxn ang="0">
                  <a:pos x="26" y="63"/>
                </a:cxn>
                <a:cxn ang="0">
                  <a:pos x="13" y="63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51"/>
                </a:cxn>
                <a:cxn ang="0">
                  <a:pos x="0" y="38"/>
                </a:cxn>
                <a:cxn ang="0">
                  <a:pos x="0" y="12"/>
                </a:cxn>
                <a:cxn ang="0">
                  <a:pos x="0" y="0"/>
                </a:cxn>
              </a:cxnLst>
              <a:rect l="0" t="0" r="r" b="b"/>
              <a:pathLst>
                <a:path w="64" h="63">
                  <a:moveTo>
                    <a:pt x="0" y="0"/>
                  </a:moveTo>
                  <a:lnTo>
                    <a:pt x="26" y="0"/>
                  </a:lnTo>
                  <a:lnTo>
                    <a:pt x="64" y="0"/>
                  </a:lnTo>
                  <a:lnTo>
                    <a:pt x="64" y="12"/>
                  </a:lnTo>
                  <a:lnTo>
                    <a:pt x="64" y="25"/>
                  </a:lnTo>
                  <a:lnTo>
                    <a:pt x="64" y="51"/>
                  </a:lnTo>
                  <a:lnTo>
                    <a:pt x="64" y="63"/>
                  </a:lnTo>
                  <a:lnTo>
                    <a:pt x="51" y="63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13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6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7" name="Freeform 23"/>
            <p:cNvSpPr>
              <a:spLocks/>
            </p:cNvSpPr>
            <p:nvPr/>
          </p:nvSpPr>
          <p:spPr bwMode="auto">
            <a:xfrm>
              <a:off x="11715" y="9501"/>
              <a:ext cx="89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13" y="13"/>
                </a:cxn>
                <a:cxn ang="0">
                  <a:pos x="26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7" y="26"/>
                </a:cxn>
                <a:cxn ang="0">
                  <a:pos x="89" y="26"/>
                </a:cxn>
                <a:cxn ang="0">
                  <a:pos x="89" y="0"/>
                </a:cxn>
                <a:cxn ang="0">
                  <a:pos x="51" y="0"/>
                </a:cxn>
                <a:cxn ang="0">
                  <a:pos x="0" y="0"/>
                </a:cxn>
              </a:cxnLst>
              <a:rect l="0" t="0" r="r" b="b"/>
              <a:pathLst>
                <a:path w="89" h="26">
                  <a:moveTo>
                    <a:pt x="0" y="0"/>
                  </a:moveTo>
                  <a:lnTo>
                    <a:pt x="0" y="13"/>
                  </a:lnTo>
                  <a:lnTo>
                    <a:pt x="13" y="13"/>
                  </a:lnTo>
                  <a:lnTo>
                    <a:pt x="26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7" y="26"/>
                  </a:lnTo>
                  <a:lnTo>
                    <a:pt x="89" y="26"/>
                  </a:lnTo>
                  <a:lnTo>
                    <a:pt x="89" y="0"/>
                  </a:ln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8" name="Freeform 24"/>
            <p:cNvSpPr>
              <a:spLocks/>
            </p:cNvSpPr>
            <p:nvPr/>
          </p:nvSpPr>
          <p:spPr bwMode="auto">
            <a:xfrm>
              <a:off x="11703" y="9730"/>
              <a:ext cx="101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" y="13"/>
                </a:cxn>
                <a:cxn ang="0">
                  <a:pos x="101" y="38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101" h="38">
                  <a:moveTo>
                    <a:pt x="0" y="0"/>
                  </a:moveTo>
                  <a:lnTo>
                    <a:pt x="101" y="13"/>
                  </a:lnTo>
                  <a:lnTo>
                    <a:pt x="101" y="38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9" name="Freeform 25"/>
            <p:cNvSpPr>
              <a:spLocks/>
            </p:cNvSpPr>
            <p:nvPr/>
          </p:nvSpPr>
          <p:spPr bwMode="auto">
            <a:xfrm>
              <a:off x="11728" y="9743"/>
              <a:ext cx="38" cy="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</a:cxnLst>
              <a:rect l="0" t="0" r="r" b="b"/>
              <a:pathLst>
                <a:path w="38" h="13">
                  <a:moveTo>
                    <a:pt x="25" y="0"/>
                  </a:move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355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0" name="Freeform 26"/>
            <p:cNvSpPr>
              <a:spLocks/>
            </p:cNvSpPr>
            <p:nvPr/>
          </p:nvSpPr>
          <p:spPr bwMode="auto">
            <a:xfrm>
              <a:off x="11728" y="9743"/>
              <a:ext cx="25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13"/>
                </a:cxn>
                <a:cxn ang="0">
                  <a:pos x="13" y="13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5" h="13">
                  <a:moveTo>
                    <a:pt x="13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876B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1" name="Freeform 27"/>
            <p:cNvSpPr>
              <a:spLocks/>
            </p:cNvSpPr>
            <p:nvPr/>
          </p:nvSpPr>
          <p:spPr bwMode="auto">
            <a:xfrm>
              <a:off x="11728" y="9743"/>
              <a:ext cx="25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5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6B5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2" name="Freeform 28"/>
            <p:cNvSpPr>
              <a:spLocks/>
            </p:cNvSpPr>
            <p:nvPr/>
          </p:nvSpPr>
          <p:spPr bwMode="auto">
            <a:xfrm>
              <a:off x="11804" y="9730"/>
              <a:ext cx="64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64" y="0"/>
                </a:cxn>
                <a:cxn ang="0">
                  <a:pos x="64" y="13"/>
                </a:cxn>
                <a:cxn ang="0">
                  <a:pos x="51" y="13"/>
                </a:cxn>
                <a:cxn ang="0">
                  <a:pos x="0" y="26"/>
                </a:cxn>
                <a:cxn ang="0">
                  <a:pos x="0" y="13"/>
                </a:cxn>
              </a:cxnLst>
              <a:rect l="0" t="0" r="r" b="b"/>
              <a:pathLst>
                <a:path w="64" h="26">
                  <a:moveTo>
                    <a:pt x="0" y="13"/>
                  </a:moveTo>
                  <a:lnTo>
                    <a:pt x="64" y="0"/>
                  </a:lnTo>
                  <a:lnTo>
                    <a:pt x="64" y="13"/>
                  </a:lnTo>
                  <a:lnTo>
                    <a:pt x="51" y="13"/>
                  </a:lnTo>
                  <a:lnTo>
                    <a:pt x="0" y="2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3A44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3" name="Freeform 29"/>
            <p:cNvSpPr>
              <a:spLocks/>
            </p:cNvSpPr>
            <p:nvPr/>
          </p:nvSpPr>
          <p:spPr bwMode="auto">
            <a:xfrm>
              <a:off x="11804" y="9730"/>
              <a:ext cx="64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6" y="13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13"/>
                </a:cxn>
                <a:cxn ang="0">
                  <a:pos x="64" y="13"/>
                </a:cxn>
                <a:cxn ang="0">
                  <a:pos x="64" y="13"/>
                </a:cxn>
                <a:cxn ang="0">
                  <a:pos x="64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39" y="13"/>
                </a:cxn>
                <a:cxn ang="0">
                  <a:pos x="39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64" h="26">
                  <a:moveTo>
                    <a:pt x="0" y="13"/>
                  </a:moveTo>
                  <a:lnTo>
                    <a:pt x="13" y="13"/>
                  </a:lnTo>
                  <a:lnTo>
                    <a:pt x="26" y="13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39" y="13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244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4" name="Freeform 30"/>
            <p:cNvSpPr>
              <a:spLocks/>
            </p:cNvSpPr>
            <p:nvPr/>
          </p:nvSpPr>
          <p:spPr bwMode="auto">
            <a:xfrm>
              <a:off x="11804" y="9730"/>
              <a:ext cx="64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6" y="13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13"/>
                </a:cxn>
                <a:cxn ang="0">
                  <a:pos x="64" y="13"/>
                </a:cxn>
                <a:cxn ang="0">
                  <a:pos x="64" y="13"/>
                </a:cxn>
                <a:cxn ang="0">
                  <a:pos x="64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39" y="13"/>
                </a:cxn>
                <a:cxn ang="0">
                  <a:pos x="39" y="26"/>
                </a:cxn>
                <a:cxn ang="0">
                  <a:pos x="39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64" h="26">
                  <a:moveTo>
                    <a:pt x="0" y="13"/>
                  </a:moveTo>
                  <a:lnTo>
                    <a:pt x="13" y="13"/>
                  </a:lnTo>
                  <a:lnTo>
                    <a:pt x="26" y="13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39" y="13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442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5" name="Freeform 31"/>
            <p:cNvSpPr>
              <a:spLocks/>
            </p:cNvSpPr>
            <p:nvPr/>
          </p:nvSpPr>
          <p:spPr bwMode="auto">
            <a:xfrm>
              <a:off x="11817" y="9730"/>
              <a:ext cx="51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13" y="13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51" h="26">
                  <a:moveTo>
                    <a:pt x="0" y="13"/>
                  </a:move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C44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6" name="Freeform 32"/>
            <p:cNvSpPr>
              <a:spLocks/>
            </p:cNvSpPr>
            <p:nvPr/>
          </p:nvSpPr>
          <p:spPr bwMode="auto">
            <a:xfrm>
              <a:off x="11817" y="9730"/>
              <a:ext cx="51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51" h="26">
                  <a:moveTo>
                    <a:pt x="0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444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7" name="Freeform 33"/>
            <p:cNvSpPr>
              <a:spLocks/>
            </p:cNvSpPr>
            <p:nvPr/>
          </p:nvSpPr>
          <p:spPr bwMode="auto">
            <a:xfrm>
              <a:off x="11817" y="9730"/>
              <a:ext cx="51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51" h="26">
                  <a:moveTo>
                    <a:pt x="0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944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8" name="Freeform 34"/>
            <p:cNvSpPr>
              <a:spLocks/>
            </p:cNvSpPr>
            <p:nvPr/>
          </p:nvSpPr>
          <p:spPr bwMode="auto">
            <a:xfrm>
              <a:off x="11830" y="9730"/>
              <a:ext cx="38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38" h="26">
                  <a:moveTo>
                    <a:pt x="0" y="13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E422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9" name="Freeform 35"/>
            <p:cNvSpPr>
              <a:spLocks/>
            </p:cNvSpPr>
            <p:nvPr/>
          </p:nvSpPr>
          <p:spPr bwMode="auto">
            <a:xfrm>
              <a:off x="11830" y="9730"/>
              <a:ext cx="38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13" y="13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38" h="26">
                  <a:moveTo>
                    <a:pt x="0" y="13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6342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0" name="Freeform 36"/>
            <p:cNvSpPr>
              <a:spLocks/>
            </p:cNvSpPr>
            <p:nvPr/>
          </p:nvSpPr>
          <p:spPr bwMode="auto">
            <a:xfrm>
              <a:off x="11830" y="9730"/>
              <a:ext cx="38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38" h="26">
                  <a:moveTo>
                    <a:pt x="0" y="13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6B42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1" name="Freeform 37"/>
            <p:cNvSpPr>
              <a:spLocks/>
            </p:cNvSpPr>
            <p:nvPr/>
          </p:nvSpPr>
          <p:spPr bwMode="auto">
            <a:xfrm>
              <a:off x="11830" y="9730"/>
              <a:ext cx="38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44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2" name="Freeform 38"/>
            <p:cNvSpPr>
              <a:spLocks/>
            </p:cNvSpPr>
            <p:nvPr/>
          </p:nvSpPr>
          <p:spPr bwMode="auto">
            <a:xfrm>
              <a:off x="11843" y="9730"/>
              <a:ext cx="25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12" y="13"/>
                </a:cxn>
                <a:cxn ang="0">
                  <a:pos x="12" y="13"/>
                </a:cxn>
                <a:cxn ang="0">
                  <a:pos x="12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w="25" h="2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3" name="Freeform 39"/>
            <p:cNvSpPr>
              <a:spLocks/>
            </p:cNvSpPr>
            <p:nvPr/>
          </p:nvSpPr>
          <p:spPr bwMode="auto">
            <a:xfrm>
              <a:off x="11843" y="9730"/>
              <a:ext cx="25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13"/>
                </a:cxn>
                <a:cxn ang="0">
                  <a:pos x="12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25" h="26">
                  <a:moveTo>
                    <a:pt x="0" y="0"/>
                  </a:moveTo>
                  <a:lnTo>
                    <a:pt x="25" y="0"/>
                  </a:lnTo>
                  <a:lnTo>
                    <a:pt x="25" y="13"/>
                  </a:lnTo>
                  <a:lnTo>
                    <a:pt x="12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4" name="Freeform 40"/>
            <p:cNvSpPr>
              <a:spLocks/>
            </p:cNvSpPr>
            <p:nvPr/>
          </p:nvSpPr>
          <p:spPr bwMode="auto">
            <a:xfrm>
              <a:off x="11804" y="9501"/>
              <a:ext cx="5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51" y="13"/>
                </a:cxn>
                <a:cxn ang="0">
                  <a:pos x="51" y="0"/>
                </a:cxn>
                <a:cxn ang="0">
                  <a:pos x="0" y="0"/>
                </a:cxn>
              </a:cxnLst>
              <a:rect l="0" t="0" r="r" b="b"/>
              <a:pathLst>
                <a:path w="51" h="26">
                  <a:moveTo>
                    <a:pt x="0" y="0"/>
                  </a:moveTo>
                  <a:lnTo>
                    <a:pt x="0" y="26"/>
                  </a:lnTo>
                  <a:lnTo>
                    <a:pt x="13" y="26"/>
                  </a:lnTo>
                  <a:lnTo>
                    <a:pt x="51" y="13"/>
                  </a:ln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44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5" name="Freeform 41"/>
            <p:cNvSpPr>
              <a:spLocks/>
            </p:cNvSpPr>
            <p:nvPr/>
          </p:nvSpPr>
          <p:spPr bwMode="auto">
            <a:xfrm>
              <a:off x="11804" y="9501"/>
              <a:ext cx="5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39" y="26"/>
                </a:cxn>
                <a:cxn ang="0">
                  <a:pos x="39" y="26"/>
                </a:cxn>
                <a:cxn ang="0">
                  <a:pos x="39" y="26"/>
                </a:cxn>
                <a:cxn ang="0">
                  <a:pos x="39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51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9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4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6" name="Freeform 42"/>
            <p:cNvSpPr>
              <a:spLocks/>
            </p:cNvSpPr>
            <p:nvPr/>
          </p:nvSpPr>
          <p:spPr bwMode="auto">
            <a:xfrm>
              <a:off x="11817" y="9501"/>
              <a:ext cx="38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42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7" name="Freeform 43"/>
            <p:cNvSpPr>
              <a:spLocks/>
            </p:cNvSpPr>
            <p:nvPr/>
          </p:nvSpPr>
          <p:spPr bwMode="auto">
            <a:xfrm>
              <a:off x="11817" y="9501"/>
              <a:ext cx="38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4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8" name="Freeform 44"/>
            <p:cNvSpPr>
              <a:spLocks/>
            </p:cNvSpPr>
            <p:nvPr/>
          </p:nvSpPr>
          <p:spPr bwMode="auto">
            <a:xfrm>
              <a:off x="11817" y="9501"/>
              <a:ext cx="38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4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9" name="Freeform 45"/>
            <p:cNvSpPr>
              <a:spLocks/>
            </p:cNvSpPr>
            <p:nvPr/>
          </p:nvSpPr>
          <p:spPr bwMode="auto">
            <a:xfrm>
              <a:off x="11817" y="9501"/>
              <a:ext cx="38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44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0" name="Freeform 46"/>
            <p:cNvSpPr>
              <a:spLocks/>
            </p:cNvSpPr>
            <p:nvPr/>
          </p:nvSpPr>
          <p:spPr bwMode="auto">
            <a:xfrm>
              <a:off x="11817" y="9501"/>
              <a:ext cx="38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422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1" name="Freeform 47"/>
            <p:cNvSpPr>
              <a:spLocks/>
            </p:cNvSpPr>
            <p:nvPr/>
          </p:nvSpPr>
          <p:spPr bwMode="auto">
            <a:xfrm>
              <a:off x="11830" y="9501"/>
              <a:ext cx="25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42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2" name="Freeform 48"/>
            <p:cNvSpPr>
              <a:spLocks/>
            </p:cNvSpPr>
            <p:nvPr/>
          </p:nvSpPr>
          <p:spPr bwMode="auto">
            <a:xfrm>
              <a:off x="11830" y="9501"/>
              <a:ext cx="25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2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3" name="Freeform 49"/>
            <p:cNvSpPr>
              <a:spLocks/>
            </p:cNvSpPr>
            <p:nvPr/>
          </p:nvSpPr>
          <p:spPr bwMode="auto">
            <a:xfrm>
              <a:off x="11830" y="9501"/>
              <a:ext cx="25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44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4" name="Freeform 50"/>
            <p:cNvSpPr>
              <a:spLocks/>
            </p:cNvSpPr>
            <p:nvPr/>
          </p:nvSpPr>
          <p:spPr bwMode="auto">
            <a:xfrm>
              <a:off x="11830" y="9501"/>
              <a:ext cx="25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25" y="26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25" h="26">
                  <a:moveTo>
                    <a:pt x="0" y="0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25" y="26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5" name="Freeform 51"/>
            <p:cNvSpPr>
              <a:spLocks/>
            </p:cNvSpPr>
            <p:nvPr/>
          </p:nvSpPr>
          <p:spPr bwMode="auto">
            <a:xfrm>
              <a:off x="11830" y="9501"/>
              <a:ext cx="25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6"/>
                </a:cxn>
                <a:cxn ang="0">
                  <a:pos x="13" y="26"/>
                </a:cxn>
                <a:cxn ang="0">
                  <a:pos x="25" y="13"/>
                </a:cxn>
                <a:cxn ang="0">
                  <a:pos x="25" y="0"/>
                </a:cxn>
                <a:cxn ang="0">
                  <a:pos x="0" y="0"/>
                </a:cxn>
              </a:cxnLst>
              <a:rect l="0" t="0" r="r" b="b"/>
              <a:pathLst>
                <a:path w="25" h="26">
                  <a:moveTo>
                    <a:pt x="0" y="0"/>
                  </a:moveTo>
                  <a:lnTo>
                    <a:pt x="0" y="26"/>
                  </a:lnTo>
                  <a:lnTo>
                    <a:pt x="13" y="26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6" name="Freeform 52"/>
            <p:cNvSpPr>
              <a:spLocks/>
            </p:cNvSpPr>
            <p:nvPr/>
          </p:nvSpPr>
          <p:spPr bwMode="auto">
            <a:xfrm>
              <a:off x="11843" y="9527"/>
              <a:ext cx="25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51"/>
                </a:cxn>
                <a:cxn ang="0">
                  <a:pos x="25" y="101"/>
                </a:cxn>
                <a:cxn ang="0">
                  <a:pos x="25" y="140"/>
                </a:cxn>
                <a:cxn ang="0">
                  <a:pos x="25" y="191"/>
                </a:cxn>
                <a:cxn ang="0">
                  <a:pos x="12" y="191"/>
                </a:cxn>
                <a:cxn ang="0">
                  <a:pos x="12" y="152"/>
                </a:cxn>
                <a:cxn ang="0">
                  <a:pos x="12" y="101"/>
                </a:cxn>
                <a:cxn ang="0">
                  <a:pos x="0" y="51"/>
                </a:cxn>
                <a:cxn ang="0">
                  <a:pos x="0" y="0"/>
                </a:cxn>
              </a:cxnLst>
              <a:rect l="0" t="0" r="r" b="b"/>
              <a:pathLst>
                <a:path w="25" h="191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51"/>
                  </a:lnTo>
                  <a:lnTo>
                    <a:pt x="25" y="101"/>
                  </a:lnTo>
                  <a:lnTo>
                    <a:pt x="25" y="140"/>
                  </a:lnTo>
                  <a:lnTo>
                    <a:pt x="25" y="191"/>
                  </a:lnTo>
                  <a:lnTo>
                    <a:pt x="12" y="191"/>
                  </a:lnTo>
                  <a:lnTo>
                    <a:pt x="12" y="152"/>
                  </a:lnTo>
                  <a:lnTo>
                    <a:pt x="12" y="10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7" name="Freeform 53"/>
            <p:cNvSpPr>
              <a:spLocks/>
            </p:cNvSpPr>
            <p:nvPr/>
          </p:nvSpPr>
          <p:spPr bwMode="auto">
            <a:xfrm>
              <a:off x="11830" y="9527"/>
              <a:ext cx="38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51"/>
                </a:cxn>
                <a:cxn ang="0">
                  <a:pos x="38" y="101"/>
                </a:cxn>
                <a:cxn ang="0">
                  <a:pos x="38" y="140"/>
                </a:cxn>
                <a:cxn ang="0">
                  <a:pos x="38" y="191"/>
                </a:cxn>
                <a:cxn ang="0">
                  <a:pos x="38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52"/>
                </a:cxn>
                <a:cxn ang="0">
                  <a:pos x="25" y="101"/>
                </a:cxn>
                <a:cxn ang="0">
                  <a:pos x="13" y="51"/>
                </a:cxn>
                <a:cxn ang="0">
                  <a:pos x="0" y="0"/>
                </a:cxn>
              </a:cxnLst>
              <a:rect l="0" t="0" r="r" b="b"/>
              <a:pathLst>
                <a:path w="38" h="191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51"/>
                  </a:lnTo>
                  <a:lnTo>
                    <a:pt x="38" y="101"/>
                  </a:lnTo>
                  <a:lnTo>
                    <a:pt x="38" y="140"/>
                  </a:lnTo>
                  <a:lnTo>
                    <a:pt x="38" y="191"/>
                  </a:lnTo>
                  <a:lnTo>
                    <a:pt x="38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52"/>
                  </a:lnTo>
                  <a:lnTo>
                    <a:pt x="25" y="101"/>
                  </a:lnTo>
                  <a:lnTo>
                    <a:pt x="13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8" name="Freeform 54"/>
            <p:cNvSpPr>
              <a:spLocks/>
            </p:cNvSpPr>
            <p:nvPr/>
          </p:nvSpPr>
          <p:spPr bwMode="auto">
            <a:xfrm>
              <a:off x="11830" y="9527"/>
              <a:ext cx="38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51"/>
                </a:cxn>
                <a:cxn ang="0">
                  <a:pos x="25" y="101"/>
                </a:cxn>
                <a:cxn ang="0">
                  <a:pos x="38" y="140"/>
                </a:cxn>
                <a:cxn ang="0">
                  <a:pos x="38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52"/>
                </a:cxn>
                <a:cxn ang="0">
                  <a:pos x="13" y="101"/>
                </a:cxn>
                <a:cxn ang="0">
                  <a:pos x="13" y="51"/>
                </a:cxn>
                <a:cxn ang="0">
                  <a:pos x="0" y="0"/>
                </a:cxn>
              </a:cxnLst>
              <a:rect l="0" t="0" r="r" b="b"/>
              <a:pathLst>
                <a:path w="38" h="191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51"/>
                  </a:lnTo>
                  <a:lnTo>
                    <a:pt x="25" y="101"/>
                  </a:lnTo>
                  <a:lnTo>
                    <a:pt x="38" y="140"/>
                  </a:lnTo>
                  <a:lnTo>
                    <a:pt x="38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52"/>
                  </a:lnTo>
                  <a:lnTo>
                    <a:pt x="13" y="101"/>
                  </a:lnTo>
                  <a:lnTo>
                    <a:pt x="13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44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9" name="Freeform 55"/>
            <p:cNvSpPr>
              <a:spLocks/>
            </p:cNvSpPr>
            <p:nvPr/>
          </p:nvSpPr>
          <p:spPr bwMode="auto">
            <a:xfrm>
              <a:off x="11830" y="9527"/>
              <a:ext cx="38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51"/>
                </a:cxn>
                <a:cxn ang="0">
                  <a:pos x="25" y="101"/>
                </a:cxn>
                <a:cxn ang="0">
                  <a:pos x="25" y="140"/>
                </a:cxn>
                <a:cxn ang="0">
                  <a:pos x="38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13" y="191"/>
                </a:cxn>
                <a:cxn ang="0">
                  <a:pos x="13" y="152"/>
                </a:cxn>
                <a:cxn ang="0">
                  <a:pos x="13" y="101"/>
                </a:cxn>
                <a:cxn ang="0">
                  <a:pos x="13" y="51"/>
                </a:cxn>
                <a:cxn ang="0">
                  <a:pos x="0" y="0"/>
                </a:cxn>
              </a:cxnLst>
              <a:rect l="0" t="0" r="r" b="b"/>
              <a:pathLst>
                <a:path w="38" h="19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51"/>
                  </a:lnTo>
                  <a:lnTo>
                    <a:pt x="25" y="101"/>
                  </a:lnTo>
                  <a:lnTo>
                    <a:pt x="25" y="140"/>
                  </a:lnTo>
                  <a:lnTo>
                    <a:pt x="38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13" y="191"/>
                  </a:lnTo>
                  <a:lnTo>
                    <a:pt x="13" y="152"/>
                  </a:lnTo>
                  <a:lnTo>
                    <a:pt x="13" y="101"/>
                  </a:lnTo>
                  <a:lnTo>
                    <a:pt x="13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2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0" name="Freeform 56"/>
            <p:cNvSpPr>
              <a:spLocks/>
            </p:cNvSpPr>
            <p:nvPr/>
          </p:nvSpPr>
          <p:spPr bwMode="auto">
            <a:xfrm>
              <a:off x="11830" y="9527"/>
              <a:ext cx="25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51"/>
                </a:cxn>
                <a:cxn ang="0">
                  <a:pos x="25" y="101"/>
                </a:cxn>
                <a:cxn ang="0">
                  <a:pos x="25" y="140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13" y="191"/>
                </a:cxn>
                <a:cxn ang="0">
                  <a:pos x="13" y="152"/>
                </a:cxn>
                <a:cxn ang="0">
                  <a:pos x="13" y="101"/>
                </a:cxn>
                <a:cxn ang="0">
                  <a:pos x="0" y="51"/>
                </a:cxn>
                <a:cxn ang="0">
                  <a:pos x="0" y="0"/>
                </a:cxn>
              </a:cxnLst>
              <a:rect l="0" t="0" r="r" b="b"/>
              <a:pathLst>
                <a:path w="25" h="19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51"/>
                  </a:lnTo>
                  <a:lnTo>
                    <a:pt x="25" y="101"/>
                  </a:lnTo>
                  <a:lnTo>
                    <a:pt x="25" y="140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13" y="191"/>
                  </a:lnTo>
                  <a:lnTo>
                    <a:pt x="13" y="152"/>
                  </a:lnTo>
                  <a:lnTo>
                    <a:pt x="13" y="10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422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1" name="Freeform 57"/>
            <p:cNvSpPr>
              <a:spLocks/>
            </p:cNvSpPr>
            <p:nvPr/>
          </p:nvSpPr>
          <p:spPr bwMode="auto">
            <a:xfrm>
              <a:off x="11830" y="9527"/>
              <a:ext cx="25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51"/>
                </a:cxn>
                <a:cxn ang="0">
                  <a:pos x="25" y="101"/>
                </a:cxn>
                <a:cxn ang="0">
                  <a:pos x="25" y="140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25" y="191"/>
                </a:cxn>
                <a:cxn ang="0">
                  <a:pos x="13" y="191"/>
                </a:cxn>
                <a:cxn ang="0">
                  <a:pos x="13" y="191"/>
                </a:cxn>
                <a:cxn ang="0">
                  <a:pos x="13" y="152"/>
                </a:cxn>
                <a:cxn ang="0">
                  <a:pos x="13" y="101"/>
                </a:cxn>
                <a:cxn ang="0">
                  <a:pos x="0" y="51"/>
                </a:cxn>
                <a:cxn ang="0">
                  <a:pos x="0" y="0"/>
                </a:cxn>
              </a:cxnLst>
              <a:rect l="0" t="0" r="r" b="b"/>
              <a:pathLst>
                <a:path w="25" h="19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51"/>
                  </a:lnTo>
                  <a:lnTo>
                    <a:pt x="25" y="101"/>
                  </a:lnTo>
                  <a:lnTo>
                    <a:pt x="25" y="140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13" y="191"/>
                  </a:lnTo>
                  <a:lnTo>
                    <a:pt x="13" y="191"/>
                  </a:lnTo>
                  <a:lnTo>
                    <a:pt x="13" y="152"/>
                  </a:lnTo>
                  <a:lnTo>
                    <a:pt x="13" y="10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422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2" name="Freeform 58"/>
            <p:cNvSpPr>
              <a:spLocks/>
            </p:cNvSpPr>
            <p:nvPr/>
          </p:nvSpPr>
          <p:spPr bwMode="auto">
            <a:xfrm>
              <a:off x="11817" y="9527"/>
              <a:ext cx="38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51"/>
                </a:cxn>
                <a:cxn ang="0">
                  <a:pos x="38" y="101"/>
                </a:cxn>
                <a:cxn ang="0">
                  <a:pos x="38" y="140"/>
                </a:cxn>
                <a:cxn ang="0">
                  <a:pos x="38" y="191"/>
                </a:cxn>
                <a:cxn ang="0">
                  <a:pos x="38" y="191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26" y="152"/>
                </a:cxn>
                <a:cxn ang="0">
                  <a:pos x="13" y="101"/>
                </a:cxn>
                <a:cxn ang="0">
                  <a:pos x="13" y="51"/>
                </a:cxn>
                <a:cxn ang="0">
                  <a:pos x="0" y="0"/>
                </a:cxn>
              </a:cxnLst>
              <a:rect l="0" t="0" r="r" b="b"/>
              <a:pathLst>
                <a:path w="38" h="191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51"/>
                  </a:lnTo>
                  <a:lnTo>
                    <a:pt x="38" y="101"/>
                  </a:lnTo>
                  <a:lnTo>
                    <a:pt x="38" y="140"/>
                  </a:lnTo>
                  <a:lnTo>
                    <a:pt x="38" y="191"/>
                  </a:lnTo>
                  <a:lnTo>
                    <a:pt x="38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52"/>
                  </a:lnTo>
                  <a:lnTo>
                    <a:pt x="13" y="101"/>
                  </a:lnTo>
                  <a:lnTo>
                    <a:pt x="13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44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3" name="Freeform 59"/>
            <p:cNvSpPr>
              <a:spLocks/>
            </p:cNvSpPr>
            <p:nvPr/>
          </p:nvSpPr>
          <p:spPr bwMode="auto">
            <a:xfrm>
              <a:off x="11817" y="9527"/>
              <a:ext cx="38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51"/>
                </a:cxn>
                <a:cxn ang="0">
                  <a:pos x="26" y="101"/>
                </a:cxn>
                <a:cxn ang="0">
                  <a:pos x="38" y="140"/>
                </a:cxn>
                <a:cxn ang="0">
                  <a:pos x="38" y="191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26" y="152"/>
                </a:cxn>
                <a:cxn ang="0">
                  <a:pos x="13" y="101"/>
                </a:cxn>
                <a:cxn ang="0">
                  <a:pos x="13" y="51"/>
                </a:cxn>
                <a:cxn ang="0">
                  <a:pos x="0" y="0"/>
                </a:cxn>
              </a:cxnLst>
              <a:rect l="0" t="0" r="r" b="b"/>
              <a:pathLst>
                <a:path w="38" h="19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51"/>
                  </a:lnTo>
                  <a:lnTo>
                    <a:pt x="26" y="101"/>
                  </a:lnTo>
                  <a:lnTo>
                    <a:pt x="38" y="140"/>
                  </a:lnTo>
                  <a:lnTo>
                    <a:pt x="38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52"/>
                  </a:lnTo>
                  <a:lnTo>
                    <a:pt x="13" y="101"/>
                  </a:lnTo>
                  <a:lnTo>
                    <a:pt x="13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4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4" name="Freeform 60"/>
            <p:cNvSpPr>
              <a:spLocks/>
            </p:cNvSpPr>
            <p:nvPr/>
          </p:nvSpPr>
          <p:spPr bwMode="auto">
            <a:xfrm>
              <a:off x="11817" y="9527"/>
              <a:ext cx="26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51"/>
                </a:cxn>
                <a:cxn ang="0">
                  <a:pos x="26" y="101"/>
                </a:cxn>
                <a:cxn ang="0">
                  <a:pos x="26" y="140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13" y="191"/>
                </a:cxn>
                <a:cxn ang="0">
                  <a:pos x="13" y="152"/>
                </a:cxn>
                <a:cxn ang="0">
                  <a:pos x="13" y="101"/>
                </a:cxn>
                <a:cxn ang="0">
                  <a:pos x="13" y="51"/>
                </a:cxn>
                <a:cxn ang="0">
                  <a:pos x="0" y="0"/>
                </a:cxn>
              </a:cxnLst>
              <a:rect l="0" t="0" r="r" b="b"/>
              <a:pathLst>
                <a:path w="26" h="19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51"/>
                  </a:lnTo>
                  <a:lnTo>
                    <a:pt x="26" y="101"/>
                  </a:lnTo>
                  <a:lnTo>
                    <a:pt x="26" y="140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13" y="191"/>
                  </a:lnTo>
                  <a:lnTo>
                    <a:pt x="13" y="152"/>
                  </a:lnTo>
                  <a:lnTo>
                    <a:pt x="13" y="101"/>
                  </a:lnTo>
                  <a:lnTo>
                    <a:pt x="13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4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5" name="Freeform 61"/>
            <p:cNvSpPr>
              <a:spLocks/>
            </p:cNvSpPr>
            <p:nvPr/>
          </p:nvSpPr>
          <p:spPr bwMode="auto">
            <a:xfrm>
              <a:off x="11817" y="9527"/>
              <a:ext cx="26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51"/>
                </a:cxn>
                <a:cxn ang="0">
                  <a:pos x="26" y="101"/>
                </a:cxn>
                <a:cxn ang="0">
                  <a:pos x="26" y="140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13" y="191"/>
                </a:cxn>
                <a:cxn ang="0">
                  <a:pos x="13" y="191"/>
                </a:cxn>
                <a:cxn ang="0">
                  <a:pos x="13" y="152"/>
                </a:cxn>
                <a:cxn ang="0">
                  <a:pos x="13" y="101"/>
                </a:cxn>
                <a:cxn ang="0">
                  <a:pos x="0" y="51"/>
                </a:cxn>
                <a:cxn ang="0">
                  <a:pos x="0" y="0"/>
                </a:cxn>
              </a:cxnLst>
              <a:rect l="0" t="0" r="r" b="b"/>
              <a:pathLst>
                <a:path w="26" h="19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51"/>
                  </a:lnTo>
                  <a:lnTo>
                    <a:pt x="26" y="101"/>
                  </a:lnTo>
                  <a:lnTo>
                    <a:pt x="26" y="140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13" y="191"/>
                  </a:lnTo>
                  <a:lnTo>
                    <a:pt x="13" y="191"/>
                  </a:lnTo>
                  <a:lnTo>
                    <a:pt x="13" y="152"/>
                  </a:lnTo>
                  <a:lnTo>
                    <a:pt x="13" y="10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42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6" name="Freeform 62"/>
            <p:cNvSpPr>
              <a:spLocks/>
            </p:cNvSpPr>
            <p:nvPr/>
          </p:nvSpPr>
          <p:spPr bwMode="auto">
            <a:xfrm>
              <a:off x="11817" y="9527"/>
              <a:ext cx="26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51"/>
                </a:cxn>
                <a:cxn ang="0">
                  <a:pos x="26" y="101"/>
                </a:cxn>
                <a:cxn ang="0">
                  <a:pos x="26" y="140"/>
                </a:cxn>
                <a:cxn ang="0">
                  <a:pos x="26" y="191"/>
                </a:cxn>
                <a:cxn ang="0">
                  <a:pos x="26" y="191"/>
                </a:cxn>
                <a:cxn ang="0">
                  <a:pos x="13" y="191"/>
                </a:cxn>
                <a:cxn ang="0">
                  <a:pos x="13" y="191"/>
                </a:cxn>
                <a:cxn ang="0">
                  <a:pos x="13" y="191"/>
                </a:cxn>
                <a:cxn ang="0">
                  <a:pos x="13" y="152"/>
                </a:cxn>
                <a:cxn ang="0">
                  <a:pos x="13" y="101"/>
                </a:cxn>
                <a:cxn ang="0">
                  <a:pos x="0" y="51"/>
                </a:cxn>
                <a:cxn ang="0">
                  <a:pos x="0" y="0"/>
                </a:cxn>
              </a:cxnLst>
              <a:rect l="0" t="0" r="r" b="b"/>
              <a:pathLst>
                <a:path w="26" h="19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51"/>
                  </a:lnTo>
                  <a:lnTo>
                    <a:pt x="26" y="101"/>
                  </a:lnTo>
                  <a:lnTo>
                    <a:pt x="26" y="140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13" y="191"/>
                  </a:lnTo>
                  <a:lnTo>
                    <a:pt x="13" y="191"/>
                  </a:lnTo>
                  <a:lnTo>
                    <a:pt x="13" y="191"/>
                  </a:lnTo>
                  <a:lnTo>
                    <a:pt x="13" y="152"/>
                  </a:lnTo>
                  <a:lnTo>
                    <a:pt x="13" y="10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4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7" name="Freeform 63"/>
            <p:cNvSpPr>
              <a:spLocks/>
            </p:cNvSpPr>
            <p:nvPr/>
          </p:nvSpPr>
          <p:spPr bwMode="auto">
            <a:xfrm>
              <a:off x="11804" y="9527"/>
              <a:ext cx="39" cy="1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51"/>
                </a:cxn>
                <a:cxn ang="0">
                  <a:pos x="39" y="101"/>
                </a:cxn>
                <a:cxn ang="0">
                  <a:pos x="39" y="140"/>
                </a:cxn>
                <a:cxn ang="0">
                  <a:pos x="39" y="191"/>
                </a:cxn>
                <a:cxn ang="0">
                  <a:pos x="26" y="191"/>
                </a:cxn>
                <a:cxn ang="0">
                  <a:pos x="26" y="152"/>
                </a:cxn>
                <a:cxn ang="0">
                  <a:pos x="13" y="101"/>
                </a:cxn>
                <a:cxn ang="0">
                  <a:pos x="13" y="51"/>
                </a:cxn>
                <a:cxn ang="0">
                  <a:pos x="0" y="0"/>
                </a:cxn>
              </a:cxnLst>
              <a:rect l="0" t="0" r="r" b="b"/>
              <a:pathLst>
                <a:path w="39" h="191">
                  <a:moveTo>
                    <a:pt x="0" y="0"/>
                  </a:moveTo>
                  <a:lnTo>
                    <a:pt x="13" y="0"/>
                  </a:lnTo>
                  <a:lnTo>
                    <a:pt x="26" y="0"/>
                  </a:lnTo>
                  <a:lnTo>
                    <a:pt x="26" y="51"/>
                  </a:lnTo>
                  <a:lnTo>
                    <a:pt x="39" y="101"/>
                  </a:lnTo>
                  <a:lnTo>
                    <a:pt x="39" y="140"/>
                  </a:lnTo>
                  <a:lnTo>
                    <a:pt x="39" y="191"/>
                  </a:lnTo>
                  <a:lnTo>
                    <a:pt x="26" y="191"/>
                  </a:lnTo>
                  <a:lnTo>
                    <a:pt x="26" y="152"/>
                  </a:lnTo>
                  <a:lnTo>
                    <a:pt x="13" y="101"/>
                  </a:lnTo>
                  <a:lnTo>
                    <a:pt x="13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44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8" name="Freeform 64"/>
            <p:cNvSpPr>
              <a:spLocks/>
            </p:cNvSpPr>
            <p:nvPr/>
          </p:nvSpPr>
          <p:spPr bwMode="auto">
            <a:xfrm>
              <a:off x="11843" y="9107"/>
              <a:ext cx="611" cy="67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40" y="0"/>
                </a:cxn>
                <a:cxn ang="0">
                  <a:pos x="598" y="38"/>
                </a:cxn>
                <a:cxn ang="0">
                  <a:pos x="611" y="623"/>
                </a:cxn>
                <a:cxn ang="0">
                  <a:pos x="534" y="623"/>
                </a:cxn>
                <a:cxn ang="0">
                  <a:pos x="140" y="674"/>
                </a:cxn>
                <a:cxn ang="0">
                  <a:pos x="25" y="649"/>
                </a:cxn>
                <a:cxn ang="0">
                  <a:pos x="25" y="623"/>
                </a:cxn>
                <a:cxn ang="0">
                  <a:pos x="0" y="623"/>
                </a:cxn>
                <a:cxn ang="0">
                  <a:pos x="0" y="13"/>
                </a:cxn>
              </a:cxnLst>
              <a:rect l="0" t="0" r="r" b="b"/>
              <a:pathLst>
                <a:path w="611" h="674">
                  <a:moveTo>
                    <a:pt x="0" y="13"/>
                  </a:moveTo>
                  <a:lnTo>
                    <a:pt x="140" y="0"/>
                  </a:lnTo>
                  <a:lnTo>
                    <a:pt x="598" y="38"/>
                  </a:lnTo>
                  <a:lnTo>
                    <a:pt x="611" y="623"/>
                  </a:lnTo>
                  <a:lnTo>
                    <a:pt x="534" y="623"/>
                  </a:lnTo>
                  <a:lnTo>
                    <a:pt x="140" y="674"/>
                  </a:lnTo>
                  <a:lnTo>
                    <a:pt x="25" y="649"/>
                  </a:lnTo>
                  <a:lnTo>
                    <a:pt x="25" y="623"/>
                  </a:lnTo>
                  <a:lnTo>
                    <a:pt x="0" y="62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3A44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79" name="Freeform 65"/>
            <p:cNvSpPr>
              <a:spLocks/>
            </p:cNvSpPr>
            <p:nvPr/>
          </p:nvSpPr>
          <p:spPr bwMode="auto">
            <a:xfrm>
              <a:off x="12021" y="8967"/>
              <a:ext cx="942" cy="878"/>
            </a:xfrm>
            <a:custGeom>
              <a:avLst/>
              <a:gdLst/>
              <a:ahLst/>
              <a:cxnLst>
                <a:cxn ang="0">
                  <a:pos x="547" y="13"/>
                </a:cxn>
                <a:cxn ang="0">
                  <a:pos x="573" y="26"/>
                </a:cxn>
                <a:cxn ang="0">
                  <a:pos x="611" y="26"/>
                </a:cxn>
                <a:cxn ang="0">
                  <a:pos x="636" y="38"/>
                </a:cxn>
                <a:cxn ang="0">
                  <a:pos x="662" y="51"/>
                </a:cxn>
                <a:cxn ang="0">
                  <a:pos x="675" y="76"/>
                </a:cxn>
                <a:cxn ang="0">
                  <a:pos x="700" y="102"/>
                </a:cxn>
                <a:cxn ang="0">
                  <a:pos x="713" y="127"/>
                </a:cxn>
                <a:cxn ang="0">
                  <a:pos x="929" y="267"/>
                </a:cxn>
                <a:cxn ang="0">
                  <a:pos x="942" y="369"/>
                </a:cxn>
                <a:cxn ang="0">
                  <a:pos x="942" y="483"/>
                </a:cxn>
                <a:cxn ang="0">
                  <a:pos x="929" y="585"/>
                </a:cxn>
                <a:cxn ang="0">
                  <a:pos x="929" y="674"/>
                </a:cxn>
                <a:cxn ang="0">
                  <a:pos x="636" y="751"/>
                </a:cxn>
                <a:cxn ang="0">
                  <a:pos x="662" y="751"/>
                </a:cxn>
                <a:cxn ang="0">
                  <a:pos x="687" y="763"/>
                </a:cxn>
                <a:cxn ang="0">
                  <a:pos x="700" y="776"/>
                </a:cxn>
                <a:cxn ang="0">
                  <a:pos x="713" y="789"/>
                </a:cxn>
                <a:cxn ang="0">
                  <a:pos x="726" y="801"/>
                </a:cxn>
                <a:cxn ang="0">
                  <a:pos x="713" y="814"/>
                </a:cxn>
                <a:cxn ang="0">
                  <a:pos x="700" y="840"/>
                </a:cxn>
                <a:cxn ang="0">
                  <a:pos x="675" y="852"/>
                </a:cxn>
                <a:cxn ang="0">
                  <a:pos x="395" y="865"/>
                </a:cxn>
                <a:cxn ang="0">
                  <a:pos x="369" y="865"/>
                </a:cxn>
                <a:cxn ang="0">
                  <a:pos x="331" y="865"/>
                </a:cxn>
                <a:cxn ang="0">
                  <a:pos x="305" y="865"/>
                </a:cxn>
                <a:cxn ang="0">
                  <a:pos x="267" y="865"/>
                </a:cxn>
                <a:cxn ang="0">
                  <a:pos x="229" y="865"/>
                </a:cxn>
                <a:cxn ang="0">
                  <a:pos x="204" y="852"/>
                </a:cxn>
                <a:cxn ang="0">
                  <a:pos x="178" y="840"/>
                </a:cxn>
                <a:cxn ang="0">
                  <a:pos x="153" y="827"/>
                </a:cxn>
                <a:cxn ang="0">
                  <a:pos x="216" y="801"/>
                </a:cxn>
                <a:cxn ang="0">
                  <a:pos x="229" y="763"/>
                </a:cxn>
                <a:cxn ang="0">
                  <a:pos x="178" y="738"/>
                </a:cxn>
                <a:cxn ang="0">
                  <a:pos x="165" y="725"/>
                </a:cxn>
                <a:cxn ang="0">
                  <a:pos x="140" y="725"/>
                </a:cxn>
                <a:cxn ang="0">
                  <a:pos x="127" y="725"/>
                </a:cxn>
                <a:cxn ang="0">
                  <a:pos x="102" y="712"/>
                </a:cxn>
                <a:cxn ang="0">
                  <a:pos x="76" y="712"/>
                </a:cxn>
                <a:cxn ang="0">
                  <a:pos x="51" y="700"/>
                </a:cxn>
                <a:cxn ang="0">
                  <a:pos x="25" y="687"/>
                </a:cxn>
                <a:cxn ang="0">
                  <a:pos x="0" y="611"/>
                </a:cxn>
                <a:cxn ang="0">
                  <a:pos x="0" y="483"/>
                </a:cxn>
                <a:cxn ang="0">
                  <a:pos x="0" y="356"/>
                </a:cxn>
                <a:cxn ang="0">
                  <a:pos x="13" y="229"/>
                </a:cxn>
                <a:cxn ang="0">
                  <a:pos x="25" y="89"/>
                </a:cxn>
                <a:cxn ang="0">
                  <a:pos x="63" y="89"/>
                </a:cxn>
                <a:cxn ang="0">
                  <a:pos x="89" y="76"/>
                </a:cxn>
                <a:cxn ang="0">
                  <a:pos x="114" y="76"/>
                </a:cxn>
                <a:cxn ang="0">
                  <a:pos x="153" y="64"/>
                </a:cxn>
                <a:cxn ang="0">
                  <a:pos x="178" y="64"/>
                </a:cxn>
                <a:cxn ang="0">
                  <a:pos x="216" y="51"/>
                </a:cxn>
                <a:cxn ang="0">
                  <a:pos x="242" y="51"/>
                </a:cxn>
                <a:cxn ang="0">
                  <a:pos x="280" y="51"/>
                </a:cxn>
                <a:cxn ang="0">
                  <a:pos x="305" y="38"/>
                </a:cxn>
                <a:cxn ang="0">
                  <a:pos x="331" y="38"/>
                </a:cxn>
                <a:cxn ang="0">
                  <a:pos x="369" y="26"/>
                </a:cxn>
                <a:cxn ang="0">
                  <a:pos x="395" y="26"/>
                </a:cxn>
                <a:cxn ang="0">
                  <a:pos x="433" y="26"/>
                </a:cxn>
                <a:cxn ang="0">
                  <a:pos x="458" y="13"/>
                </a:cxn>
                <a:cxn ang="0">
                  <a:pos x="484" y="13"/>
                </a:cxn>
                <a:cxn ang="0">
                  <a:pos x="522" y="0"/>
                </a:cxn>
              </a:cxnLst>
              <a:rect l="0" t="0" r="r" b="b"/>
              <a:pathLst>
                <a:path w="942" h="878">
                  <a:moveTo>
                    <a:pt x="522" y="0"/>
                  </a:moveTo>
                  <a:lnTo>
                    <a:pt x="547" y="13"/>
                  </a:lnTo>
                  <a:lnTo>
                    <a:pt x="560" y="13"/>
                  </a:lnTo>
                  <a:lnTo>
                    <a:pt x="573" y="26"/>
                  </a:lnTo>
                  <a:lnTo>
                    <a:pt x="598" y="26"/>
                  </a:lnTo>
                  <a:lnTo>
                    <a:pt x="611" y="26"/>
                  </a:lnTo>
                  <a:lnTo>
                    <a:pt x="624" y="38"/>
                  </a:lnTo>
                  <a:lnTo>
                    <a:pt x="636" y="38"/>
                  </a:lnTo>
                  <a:lnTo>
                    <a:pt x="649" y="51"/>
                  </a:lnTo>
                  <a:lnTo>
                    <a:pt x="662" y="51"/>
                  </a:lnTo>
                  <a:lnTo>
                    <a:pt x="675" y="64"/>
                  </a:lnTo>
                  <a:lnTo>
                    <a:pt x="675" y="76"/>
                  </a:lnTo>
                  <a:lnTo>
                    <a:pt x="687" y="89"/>
                  </a:lnTo>
                  <a:lnTo>
                    <a:pt x="700" y="102"/>
                  </a:lnTo>
                  <a:lnTo>
                    <a:pt x="713" y="115"/>
                  </a:lnTo>
                  <a:lnTo>
                    <a:pt x="713" y="127"/>
                  </a:lnTo>
                  <a:lnTo>
                    <a:pt x="726" y="153"/>
                  </a:lnTo>
                  <a:lnTo>
                    <a:pt x="929" y="267"/>
                  </a:lnTo>
                  <a:lnTo>
                    <a:pt x="942" y="318"/>
                  </a:lnTo>
                  <a:lnTo>
                    <a:pt x="942" y="369"/>
                  </a:lnTo>
                  <a:lnTo>
                    <a:pt x="942" y="420"/>
                  </a:lnTo>
                  <a:lnTo>
                    <a:pt x="942" y="483"/>
                  </a:lnTo>
                  <a:lnTo>
                    <a:pt x="942" y="534"/>
                  </a:lnTo>
                  <a:lnTo>
                    <a:pt x="929" y="585"/>
                  </a:lnTo>
                  <a:lnTo>
                    <a:pt x="929" y="623"/>
                  </a:lnTo>
                  <a:lnTo>
                    <a:pt x="929" y="674"/>
                  </a:lnTo>
                  <a:lnTo>
                    <a:pt x="738" y="700"/>
                  </a:lnTo>
                  <a:lnTo>
                    <a:pt x="636" y="751"/>
                  </a:lnTo>
                  <a:lnTo>
                    <a:pt x="649" y="751"/>
                  </a:lnTo>
                  <a:lnTo>
                    <a:pt x="662" y="751"/>
                  </a:lnTo>
                  <a:lnTo>
                    <a:pt x="675" y="763"/>
                  </a:lnTo>
                  <a:lnTo>
                    <a:pt x="687" y="763"/>
                  </a:lnTo>
                  <a:lnTo>
                    <a:pt x="700" y="776"/>
                  </a:lnTo>
                  <a:lnTo>
                    <a:pt x="700" y="776"/>
                  </a:lnTo>
                  <a:lnTo>
                    <a:pt x="713" y="789"/>
                  </a:lnTo>
                  <a:lnTo>
                    <a:pt x="713" y="789"/>
                  </a:lnTo>
                  <a:lnTo>
                    <a:pt x="726" y="801"/>
                  </a:lnTo>
                  <a:lnTo>
                    <a:pt x="726" y="801"/>
                  </a:lnTo>
                  <a:lnTo>
                    <a:pt x="713" y="814"/>
                  </a:lnTo>
                  <a:lnTo>
                    <a:pt x="713" y="814"/>
                  </a:lnTo>
                  <a:lnTo>
                    <a:pt x="713" y="827"/>
                  </a:lnTo>
                  <a:lnTo>
                    <a:pt x="700" y="840"/>
                  </a:lnTo>
                  <a:lnTo>
                    <a:pt x="687" y="840"/>
                  </a:lnTo>
                  <a:lnTo>
                    <a:pt x="675" y="852"/>
                  </a:lnTo>
                  <a:lnTo>
                    <a:pt x="573" y="878"/>
                  </a:lnTo>
                  <a:lnTo>
                    <a:pt x="395" y="865"/>
                  </a:lnTo>
                  <a:lnTo>
                    <a:pt x="382" y="865"/>
                  </a:lnTo>
                  <a:lnTo>
                    <a:pt x="369" y="865"/>
                  </a:lnTo>
                  <a:lnTo>
                    <a:pt x="356" y="865"/>
                  </a:lnTo>
                  <a:lnTo>
                    <a:pt x="331" y="865"/>
                  </a:lnTo>
                  <a:lnTo>
                    <a:pt x="318" y="865"/>
                  </a:lnTo>
                  <a:lnTo>
                    <a:pt x="305" y="865"/>
                  </a:lnTo>
                  <a:lnTo>
                    <a:pt x="280" y="865"/>
                  </a:lnTo>
                  <a:lnTo>
                    <a:pt x="267" y="865"/>
                  </a:lnTo>
                  <a:lnTo>
                    <a:pt x="254" y="865"/>
                  </a:lnTo>
                  <a:lnTo>
                    <a:pt x="229" y="865"/>
                  </a:lnTo>
                  <a:lnTo>
                    <a:pt x="216" y="865"/>
                  </a:lnTo>
                  <a:lnTo>
                    <a:pt x="204" y="852"/>
                  </a:lnTo>
                  <a:lnTo>
                    <a:pt x="191" y="852"/>
                  </a:lnTo>
                  <a:lnTo>
                    <a:pt x="178" y="840"/>
                  </a:lnTo>
                  <a:lnTo>
                    <a:pt x="165" y="840"/>
                  </a:lnTo>
                  <a:lnTo>
                    <a:pt x="153" y="827"/>
                  </a:lnTo>
                  <a:lnTo>
                    <a:pt x="178" y="814"/>
                  </a:lnTo>
                  <a:lnTo>
                    <a:pt x="216" y="801"/>
                  </a:lnTo>
                  <a:lnTo>
                    <a:pt x="254" y="776"/>
                  </a:lnTo>
                  <a:lnTo>
                    <a:pt x="229" y="763"/>
                  </a:lnTo>
                  <a:lnTo>
                    <a:pt x="191" y="738"/>
                  </a:lnTo>
                  <a:lnTo>
                    <a:pt x="178" y="738"/>
                  </a:lnTo>
                  <a:lnTo>
                    <a:pt x="165" y="738"/>
                  </a:lnTo>
                  <a:lnTo>
                    <a:pt x="165" y="725"/>
                  </a:lnTo>
                  <a:lnTo>
                    <a:pt x="153" y="725"/>
                  </a:lnTo>
                  <a:lnTo>
                    <a:pt x="140" y="725"/>
                  </a:lnTo>
                  <a:lnTo>
                    <a:pt x="127" y="725"/>
                  </a:lnTo>
                  <a:lnTo>
                    <a:pt x="127" y="725"/>
                  </a:lnTo>
                  <a:lnTo>
                    <a:pt x="114" y="725"/>
                  </a:lnTo>
                  <a:lnTo>
                    <a:pt x="102" y="712"/>
                  </a:lnTo>
                  <a:lnTo>
                    <a:pt x="89" y="712"/>
                  </a:lnTo>
                  <a:lnTo>
                    <a:pt x="76" y="712"/>
                  </a:lnTo>
                  <a:lnTo>
                    <a:pt x="63" y="712"/>
                  </a:lnTo>
                  <a:lnTo>
                    <a:pt x="51" y="700"/>
                  </a:lnTo>
                  <a:lnTo>
                    <a:pt x="38" y="700"/>
                  </a:lnTo>
                  <a:lnTo>
                    <a:pt x="25" y="687"/>
                  </a:lnTo>
                  <a:lnTo>
                    <a:pt x="13" y="687"/>
                  </a:lnTo>
                  <a:lnTo>
                    <a:pt x="0" y="611"/>
                  </a:lnTo>
                  <a:lnTo>
                    <a:pt x="0" y="547"/>
                  </a:lnTo>
                  <a:lnTo>
                    <a:pt x="0" y="483"/>
                  </a:lnTo>
                  <a:lnTo>
                    <a:pt x="0" y="420"/>
                  </a:lnTo>
                  <a:lnTo>
                    <a:pt x="0" y="356"/>
                  </a:lnTo>
                  <a:lnTo>
                    <a:pt x="0" y="293"/>
                  </a:lnTo>
                  <a:lnTo>
                    <a:pt x="13" y="229"/>
                  </a:lnTo>
                  <a:lnTo>
                    <a:pt x="13" y="165"/>
                  </a:lnTo>
                  <a:lnTo>
                    <a:pt x="25" y="89"/>
                  </a:lnTo>
                  <a:lnTo>
                    <a:pt x="38" y="89"/>
                  </a:lnTo>
                  <a:lnTo>
                    <a:pt x="63" y="89"/>
                  </a:lnTo>
                  <a:lnTo>
                    <a:pt x="76" y="89"/>
                  </a:lnTo>
                  <a:lnTo>
                    <a:pt x="89" y="76"/>
                  </a:lnTo>
                  <a:lnTo>
                    <a:pt x="102" y="76"/>
                  </a:lnTo>
                  <a:lnTo>
                    <a:pt x="114" y="76"/>
                  </a:lnTo>
                  <a:lnTo>
                    <a:pt x="140" y="76"/>
                  </a:lnTo>
                  <a:lnTo>
                    <a:pt x="153" y="64"/>
                  </a:lnTo>
                  <a:lnTo>
                    <a:pt x="165" y="64"/>
                  </a:lnTo>
                  <a:lnTo>
                    <a:pt x="178" y="64"/>
                  </a:lnTo>
                  <a:lnTo>
                    <a:pt x="191" y="64"/>
                  </a:lnTo>
                  <a:lnTo>
                    <a:pt x="216" y="51"/>
                  </a:lnTo>
                  <a:lnTo>
                    <a:pt x="229" y="51"/>
                  </a:lnTo>
                  <a:lnTo>
                    <a:pt x="242" y="51"/>
                  </a:lnTo>
                  <a:lnTo>
                    <a:pt x="254" y="51"/>
                  </a:lnTo>
                  <a:lnTo>
                    <a:pt x="280" y="51"/>
                  </a:lnTo>
                  <a:lnTo>
                    <a:pt x="293" y="38"/>
                  </a:lnTo>
                  <a:lnTo>
                    <a:pt x="305" y="38"/>
                  </a:lnTo>
                  <a:lnTo>
                    <a:pt x="318" y="38"/>
                  </a:lnTo>
                  <a:lnTo>
                    <a:pt x="331" y="38"/>
                  </a:lnTo>
                  <a:lnTo>
                    <a:pt x="356" y="38"/>
                  </a:lnTo>
                  <a:lnTo>
                    <a:pt x="369" y="26"/>
                  </a:lnTo>
                  <a:lnTo>
                    <a:pt x="382" y="26"/>
                  </a:lnTo>
                  <a:lnTo>
                    <a:pt x="395" y="26"/>
                  </a:lnTo>
                  <a:lnTo>
                    <a:pt x="407" y="26"/>
                  </a:lnTo>
                  <a:lnTo>
                    <a:pt x="433" y="26"/>
                  </a:lnTo>
                  <a:lnTo>
                    <a:pt x="445" y="13"/>
                  </a:lnTo>
                  <a:lnTo>
                    <a:pt x="458" y="13"/>
                  </a:lnTo>
                  <a:lnTo>
                    <a:pt x="471" y="13"/>
                  </a:lnTo>
                  <a:lnTo>
                    <a:pt x="484" y="13"/>
                  </a:lnTo>
                  <a:lnTo>
                    <a:pt x="509" y="13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473A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0" name="Freeform 66"/>
            <p:cNvSpPr>
              <a:spLocks/>
            </p:cNvSpPr>
            <p:nvPr/>
          </p:nvSpPr>
          <p:spPr bwMode="auto">
            <a:xfrm>
              <a:off x="12594" y="8993"/>
              <a:ext cx="13" cy="66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01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13" y="661"/>
                </a:cxn>
                <a:cxn ang="0">
                  <a:pos x="13" y="508"/>
                </a:cxn>
                <a:cxn ang="0">
                  <a:pos x="13" y="368"/>
                </a:cxn>
                <a:cxn ang="0">
                  <a:pos x="13" y="203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3" h="661">
                  <a:moveTo>
                    <a:pt x="13" y="0"/>
                  </a:moveTo>
                  <a:lnTo>
                    <a:pt x="0" y="101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13" y="661"/>
                  </a:lnTo>
                  <a:lnTo>
                    <a:pt x="13" y="508"/>
                  </a:lnTo>
                  <a:lnTo>
                    <a:pt x="13" y="368"/>
                  </a:lnTo>
                  <a:lnTo>
                    <a:pt x="13" y="203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1" name="Freeform 67"/>
            <p:cNvSpPr>
              <a:spLocks/>
            </p:cNvSpPr>
            <p:nvPr/>
          </p:nvSpPr>
          <p:spPr bwMode="auto">
            <a:xfrm>
              <a:off x="12594" y="8993"/>
              <a:ext cx="13" cy="6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1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508"/>
                </a:cxn>
                <a:cxn ang="0">
                  <a:pos x="13" y="368"/>
                </a:cxn>
                <a:cxn ang="0">
                  <a:pos x="13" y="20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661">
                  <a:moveTo>
                    <a:pt x="0" y="0"/>
                  </a:moveTo>
                  <a:lnTo>
                    <a:pt x="0" y="101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508"/>
                  </a:lnTo>
                  <a:lnTo>
                    <a:pt x="13" y="368"/>
                  </a:lnTo>
                  <a:lnTo>
                    <a:pt x="13" y="20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4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2" name="Freeform 68"/>
            <p:cNvSpPr>
              <a:spLocks/>
            </p:cNvSpPr>
            <p:nvPr/>
          </p:nvSpPr>
          <p:spPr bwMode="auto">
            <a:xfrm>
              <a:off x="12594" y="8993"/>
              <a:ext cx="13" cy="6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1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13" y="661"/>
                </a:cxn>
                <a:cxn ang="0">
                  <a:pos x="0" y="508"/>
                </a:cxn>
                <a:cxn ang="0">
                  <a:pos x="0" y="368"/>
                </a:cxn>
                <a:cxn ang="0">
                  <a:pos x="0" y="203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661">
                  <a:moveTo>
                    <a:pt x="0" y="0"/>
                  </a:moveTo>
                  <a:lnTo>
                    <a:pt x="0" y="101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13" y="661"/>
                  </a:lnTo>
                  <a:lnTo>
                    <a:pt x="0" y="508"/>
                  </a:lnTo>
                  <a:lnTo>
                    <a:pt x="0" y="368"/>
                  </a:lnTo>
                  <a:lnTo>
                    <a:pt x="0" y="20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3F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3" name="Freeform 69"/>
            <p:cNvSpPr>
              <a:spLocks/>
            </p:cNvSpPr>
            <p:nvPr/>
          </p:nvSpPr>
          <p:spPr bwMode="auto">
            <a:xfrm>
              <a:off x="12581" y="8993"/>
              <a:ext cx="13" cy="66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01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508"/>
                </a:cxn>
                <a:cxn ang="0">
                  <a:pos x="13" y="368"/>
                </a:cxn>
                <a:cxn ang="0">
                  <a:pos x="13" y="20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3" h="661">
                  <a:moveTo>
                    <a:pt x="13" y="0"/>
                  </a:moveTo>
                  <a:lnTo>
                    <a:pt x="0" y="101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508"/>
                  </a:lnTo>
                  <a:lnTo>
                    <a:pt x="13" y="368"/>
                  </a:lnTo>
                  <a:lnTo>
                    <a:pt x="13" y="20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D3F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4" name="Freeform 70"/>
            <p:cNvSpPr>
              <a:spLocks/>
            </p:cNvSpPr>
            <p:nvPr/>
          </p:nvSpPr>
          <p:spPr bwMode="auto">
            <a:xfrm>
              <a:off x="12581" y="8993"/>
              <a:ext cx="13" cy="6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1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508"/>
                </a:cxn>
                <a:cxn ang="0">
                  <a:pos x="13" y="368"/>
                </a:cxn>
                <a:cxn ang="0">
                  <a:pos x="13" y="20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661">
                  <a:moveTo>
                    <a:pt x="0" y="0"/>
                  </a:moveTo>
                  <a:lnTo>
                    <a:pt x="0" y="101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508"/>
                  </a:lnTo>
                  <a:lnTo>
                    <a:pt x="13" y="368"/>
                  </a:lnTo>
                  <a:lnTo>
                    <a:pt x="13" y="20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3F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5" name="Freeform 71"/>
            <p:cNvSpPr>
              <a:spLocks/>
            </p:cNvSpPr>
            <p:nvPr/>
          </p:nvSpPr>
          <p:spPr bwMode="auto">
            <a:xfrm>
              <a:off x="12581" y="8980"/>
              <a:ext cx="13" cy="6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4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74"/>
                </a:cxn>
                <a:cxn ang="0">
                  <a:pos x="0" y="674"/>
                </a:cxn>
                <a:cxn ang="0">
                  <a:pos x="0" y="674"/>
                </a:cxn>
                <a:cxn ang="0">
                  <a:pos x="0" y="674"/>
                </a:cxn>
                <a:cxn ang="0">
                  <a:pos x="13" y="674"/>
                </a:cxn>
                <a:cxn ang="0">
                  <a:pos x="0" y="521"/>
                </a:cxn>
                <a:cxn ang="0">
                  <a:pos x="0" y="369"/>
                </a:cxn>
                <a:cxn ang="0">
                  <a:pos x="0" y="216"/>
                </a:cxn>
                <a:cxn ang="0">
                  <a:pos x="13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w="13" h="674">
                  <a:moveTo>
                    <a:pt x="0" y="0"/>
                  </a:moveTo>
                  <a:lnTo>
                    <a:pt x="0" y="114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13" y="674"/>
                  </a:lnTo>
                  <a:lnTo>
                    <a:pt x="0" y="521"/>
                  </a:lnTo>
                  <a:lnTo>
                    <a:pt x="0" y="369"/>
                  </a:lnTo>
                  <a:lnTo>
                    <a:pt x="0" y="216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F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6" name="Freeform 72"/>
            <p:cNvSpPr>
              <a:spLocks/>
            </p:cNvSpPr>
            <p:nvPr/>
          </p:nvSpPr>
          <p:spPr bwMode="auto">
            <a:xfrm>
              <a:off x="12568" y="8980"/>
              <a:ext cx="13" cy="67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114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13" y="674"/>
                </a:cxn>
                <a:cxn ang="0">
                  <a:pos x="13" y="674"/>
                </a:cxn>
                <a:cxn ang="0">
                  <a:pos x="13" y="674"/>
                </a:cxn>
                <a:cxn ang="0">
                  <a:pos x="13" y="674"/>
                </a:cxn>
                <a:cxn ang="0">
                  <a:pos x="13" y="661"/>
                </a:cxn>
                <a:cxn ang="0">
                  <a:pos x="13" y="521"/>
                </a:cxn>
                <a:cxn ang="0">
                  <a:pos x="13" y="369"/>
                </a:cxn>
                <a:cxn ang="0">
                  <a:pos x="13" y="216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3" h="674">
                  <a:moveTo>
                    <a:pt x="13" y="0"/>
                  </a:moveTo>
                  <a:lnTo>
                    <a:pt x="13" y="114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13" y="674"/>
                  </a:lnTo>
                  <a:lnTo>
                    <a:pt x="13" y="674"/>
                  </a:lnTo>
                  <a:lnTo>
                    <a:pt x="13" y="674"/>
                  </a:lnTo>
                  <a:lnTo>
                    <a:pt x="13" y="674"/>
                  </a:lnTo>
                  <a:lnTo>
                    <a:pt x="13" y="661"/>
                  </a:lnTo>
                  <a:lnTo>
                    <a:pt x="13" y="521"/>
                  </a:lnTo>
                  <a:lnTo>
                    <a:pt x="13" y="369"/>
                  </a:lnTo>
                  <a:lnTo>
                    <a:pt x="13" y="21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E3D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7" name="Freeform 73"/>
            <p:cNvSpPr>
              <a:spLocks/>
            </p:cNvSpPr>
            <p:nvPr/>
          </p:nvSpPr>
          <p:spPr bwMode="auto">
            <a:xfrm>
              <a:off x="12568" y="8980"/>
              <a:ext cx="13" cy="6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13" y="521"/>
                </a:cxn>
                <a:cxn ang="0">
                  <a:pos x="13" y="369"/>
                </a:cxn>
                <a:cxn ang="0">
                  <a:pos x="13" y="216"/>
                </a:cxn>
                <a:cxn ang="0">
                  <a:pos x="13" y="13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 h="661">
                  <a:moveTo>
                    <a:pt x="0" y="0"/>
                  </a:moveTo>
                  <a:lnTo>
                    <a:pt x="0" y="102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13" y="521"/>
                  </a:lnTo>
                  <a:lnTo>
                    <a:pt x="13" y="369"/>
                  </a:lnTo>
                  <a:lnTo>
                    <a:pt x="13" y="216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3D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8" name="Freeform 74"/>
            <p:cNvSpPr>
              <a:spLocks/>
            </p:cNvSpPr>
            <p:nvPr/>
          </p:nvSpPr>
          <p:spPr bwMode="auto">
            <a:xfrm>
              <a:off x="12568" y="8980"/>
              <a:ext cx="13" cy="6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13" y="661"/>
                </a:cxn>
                <a:cxn ang="0">
                  <a:pos x="13" y="661"/>
                </a:cxn>
                <a:cxn ang="0">
                  <a:pos x="0" y="521"/>
                </a:cxn>
                <a:cxn ang="0">
                  <a:pos x="0" y="369"/>
                </a:cxn>
                <a:cxn ang="0">
                  <a:pos x="13" y="216"/>
                </a:cxn>
                <a:cxn ang="0">
                  <a:pos x="13" y="13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661">
                  <a:moveTo>
                    <a:pt x="0" y="0"/>
                  </a:moveTo>
                  <a:lnTo>
                    <a:pt x="0" y="102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13" y="661"/>
                  </a:lnTo>
                  <a:lnTo>
                    <a:pt x="13" y="661"/>
                  </a:lnTo>
                  <a:lnTo>
                    <a:pt x="0" y="521"/>
                  </a:lnTo>
                  <a:lnTo>
                    <a:pt x="0" y="369"/>
                  </a:lnTo>
                  <a:lnTo>
                    <a:pt x="13" y="216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3D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89" name="Freeform 75"/>
            <p:cNvSpPr>
              <a:spLocks/>
            </p:cNvSpPr>
            <p:nvPr/>
          </p:nvSpPr>
          <p:spPr bwMode="auto">
            <a:xfrm>
              <a:off x="12568" y="8980"/>
              <a:ext cx="1" cy="6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0" y="661"/>
                </a:cxn>
                <a:cxn ang="0">
                  <a:pos x="0" y="521"/>
                </a:cxn>
                <a:cxn ang="0">
                  <a:pos x="0" y="369"/>
                </a:cxn>
                <a:cxn ang="0">
                  <a:pos x="0" y="20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661">
                  <a:moveTo>
                    <a:pt x="0" y="0"/>
                  </a:moveTo>
                  <a:lnTo>
                    <a:pt x="0" y="102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521"/>
                  </a:lnTo>
                  <a:lnTo>
                    <a:pt x="0" y="369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D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0" name="Freeform 76"/>
            <p:cNvSpPr>
              <a:spLocks/>
            </p:cNvSpPr>
            <p:nvPr/>
          </p:nvSpPr>
          <p:spPr bwMode="auto">
            <a:xfrm>
              <a:off x="12556" y="8980"/>
              <a:ext cx="12" cy="66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02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12" y="661"/>
                </a:cxn>
                <a:cxn ang="0">
                  <a:pos x="12" y="661"/>
                </a:cxn>
                <a:cxn ang="0">
                  <a:pos x="12" y="661"/>
                </a:cxn>
                <a:cxn ang="0">
                  <a:pos x="12" y="661"/>
                </a:cxn>
                <a:cxn ang="0">
                  <a:pos x="12" y="509"/>
                </a:cxn>
                <a:cxn ang="0">
                  <a:pos x="12" y="369"/>
                </a:cxn>
                <a:cxn ang="0">
                  <a:pos x="12" y="203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661">
                  <a:moveTo>
                    <a:pt x="12" y="0"/>
                  </a:moveTo>
                  <a:lnTo>
                    <a:pt x="0" y="102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12" y="661"/>
                  </a:lnTo>
                  <a:lnTo>
                    <a:pt x="12" y="661"/>
                  </a:lnTo>
                  <a:lnTo>
                    <a:pt x="12" y="661"/>
                  </a:lnTo>
                  <a:lnTo>
                    <a:pt x="12" y="661"/>
                  </a:lnTo>
                  <a:lnTo>
                    <a:pt x="12" y="509"/>
                  </a:lnTo>
                  <a:lnTo>
                    <a:pt x="12" y="369"/>
                  </a:lnTo>
                  <a:lnTo>
                    <a:pt x="12" y="20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C3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1" name="Freeform 77"/>
            <p:cNvSpPr>
              <a:spLocks/>
            </p:cNvSpPr>
            <p:nvPr/>
          </p:nvSpPr>
          <p:spPr bwMode="auto">
            <a:xfrm>
              <a:off x="12556" y="8980"/>
              <a:ext cx="12" cy="6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12" y="661"/>
                </a:cxn>
                <a:cxn ang="0">
                  <a:pos x="12" y="509"/>
                </a:cxn>
                <a:cxn ang="0">
                  <a:pos x="12" y="369"/>
                </a:cxn>
                <a:cxn ang="0">
                  <a:pos x="12" y="203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12" h="661">
                  <a:moveTo>
                    <a:pt x="0" y="0"/>
                  </a:moveTo>
                  <a:lnTo>
                    <a:pt x="0" y="102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12" y="661"/>
                  </a:lnTo>
                  <a:lnTo>
                    <a:pt x="12" y="509"/>
                  </a:lnTo>
                  <a:lnTo>
                    <a:pt x="12" y="369"/>
                  </a:lnTo>
                  <a:lnTo>
                    <a:pt x="12" y="20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3A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2" name="Freeform 78"/>
            <p:cNvSpPr>
              <a:spLocks/>
            </p:cNvSpPr>
            <p:nvPr/>
          </p:nvSpPr>
          <p:spPr bwMode="auto">
            <a:xfrm>
              <a:off x="12607" y="8993"/>
              <a:ext cx="12" cy="6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1"/>
                </a:cxn>
                <a:cxn ang="0">
                  <a:pos x="0" y="330"/>
                </a:cxn>
                <a:cxn ang="0">
                  <a:pos x="0" y="559"/>
                </a:cxn>
                <a:cxn ang="0">
                  <a:pos x="0" y="661"/>
                </a:cxn>
                <a:cxn ang="0">
                  <a:pos x="12" y="661"/>
                </a:cxn>
                <a:cxn ang="0">
                  <a:pos x="0" y="508"/>
                </a:cxn>
                <a:cxn ang="0">
                  <a:pos x="0" y="368"/>
                </a:cxn>
                <a:cxn ang="0">
                  <a:pos x="12" y="203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12" h="661">
                  <a:moveTo>
                    <a:pt x="0" y="0"/>
                  </a:moveTo>
                  <a:lnTo>
                    <a:pt x="0" y="101"/>
                  </a:lnTo>
                  <a:lnTo>
                    <a:pt x="0" y="330"/>
                  </a:lnTo>
                  <a:lnTo>
                    <a:pt x="0" y="559"/>
                  </a:lnTo>
                  <a:lnTo>
                    <a:pt x="0" y="661"/>
                  </a:lnTo>
                  <a:lnTo>
                    <a:pt x="12" y="661"/>
                  </a:lnTo>
                  <a:lnTo>
                    <a:pt x="0" y="508"/>
                  </a:lnTo>
                  <a:lnTo>
                    <a:pt x="0" y="368"/>
                  </a:lnTo>
                  <a:lnTo>
                    <a:pt x="12" y="20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D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3" name="Freeform 79"/>
            <p:cNvSpPr>
              <a:spLocks/>
            </p:cNvSpPr>
            <p:nvPr/>
          </p:nvSpPr>
          <p:spPr bwMode="auto">
            <a:xfrm>
              <a:off x="11830" y="9107"/>
              <a:ext cx="153" cy="66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3" y="0"/>
                </a:cxn>
                <a:cxn ang="0">
                  <a:pos x="153" y="649"/>
                </a:cxn>
                <a:cxn ang="0">
                  <a:pos x="153" y="661"/>
                </a:cxn>
                <a:cxn ang="0">
                  <a:pos x="38" y="661"/>
                </a:cxn>
                <a:cxn ang="0">
                  <a:pos x="38" y="636"/>
                </a:cxn>
                <a:cxn ang="0">
                  <a:pos x="13" y="636"/>
                </a:cxn>
                <a:cxn ang="0">
                  <a:pos x="0" y="13"/>
                </a:cxn>
              </a:cxnLst>
              <a:rect l="0" t="0" r="r" b="b"/>
              <a:pathLst>
                <a:path w="153" h="661">
                  <a:moveTo>
                    <a:pt x="0" y="13"/>
                  </a:moveTo>
                  <a:lnTo>
                    <a:pt x="153" y="0"/>
                  </a:lnTo>
                  <a:lnTo>
                    <a:pt x="153" y="649"/>
                  </a:lnTo>
                  <a:lnTo>
                    <a:pt x="153" y="661"/>
                  </a:lnTo>
                  <a:lnTo>
                    <a:pt x="38" y="661"/>
                  </a:lnTo>
                  <a:lnTo>
                    <a:pt x="38" y="636"/>
                  </a:lnTo>
                  <a:lnTo>
                    <a:pt x="13" y="63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AA8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4" name="Freeform 80"/>
            <p:cNvSpPr>
              <a:spLocks/>
            </p:cNvSpPr>
            <p:nvPr/>
          </p:nvSpPr>
          <p:spPr bwMode="auto">
            <a:xfrm>
              <a:off x="11830" y="9107"/>
              <a:ext cx="153" cy="61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153"/>
                </a:cxn>
                <a:cxn ang="0">
                  <a:pos x="153" y="305"/>
                </a:cxn>
                <a:cxn ang="0">
                  <a:pos x="153" y="458"/>
                </a:cxn>
                <a:cxn ang="0">
                  <a:pos x="153" y="598"/>
                </a:cxn>
                <a:cxn ang="0">
                  <a:pos x="153" y="611"/>
                </a:cxn>
                <a:cxn ang="0">
                  <a:pos x="153" y="611"/>
                </a:cxn>
                <a:cxn ang="0">
                  <a:pos x="153" y="611"/>
                </a:cxn>
                <a:cxn ang="0">
                  <a:pos x="153" y="611"/>
                </a:cxn>
                <a:cxn ang="0">
                  <a:pos x="153" y="611"/>
                </a:cxn>
                <a:cxn ang="0">
                  <a:pos x="140" y="611"/>
                </a:cxn>
                <a:cxn ang="0">
                  <a:pos x="140" y="611"/>
                </a:cxn>
                <a:cxn ang="0">
                  <a:pos x="127" y="611"/>
                </a:cxn>
                <a:cxn ang="0">
                  <a:pos x="114" y="611"/>
                </a:cxn>
                <a:cxn ang="0">
                  <a:pos x="114" y="611"/>
                </a:cxn>
                <a:cxn ang="0">
                  <a:pos x="102" y="611"/>
                </a:cxn>
                <a:cxn ang="0">
                  <a:pos x="102" y="611"/>
                </a:cxn>
                <a:cxn ang="0">
                  <a:pos x="89" y="611"/>
                </a:cxn>
                <a:cxn ang="0">
                  <a:pos x="76" y="611"/>
                </a:cxn>
                <a:cxn ang="0">
                  <a:pos x="76" y="611"/>
                </a:cxn>
                <a:cxn ang="0">
                  <a:pos x="64" y="611"/>
                </a:cxn>
                <a:cxn ang="0">
                  <a:pos x="64" y="611"/>
                </a:cxn>
                <a:cxn ang="0">
                  <a:pos x="51" y="611"/>
                </a:cxn>
                <a:cxn ang="0">
                  <a:pos x="38" y="611"/>
                </a:cxn>
                <a:cxn ang="0">
                  <a:pos x="38" y="611"/>
                </a:cxn>
                <a:cxn ang="0">
                  <a:pos x="38" y="611"/>
                </a:cxn>
                <a:cxn ang="0">
                  <a:pos x="38" y="598"/>
                </a:cxn>
                <a:cxn ang="0">
                  <a:pos x="38" y="598"/>
                </a:cxn>
                <a:cxn ang="0">
                  <a:pos x="38" y="585"/>
                </a:cxn>
                <a:cxn ang="0">
                  <a:pos x="25" y="585"/>
                </a:cxn>
                <a:cxn ang="0">
                  <a:pos x="25" y="585"/>
                </a:cxn>
                <a:cxn ang="0">
                  <a:pos x="25" y="585"/>
                </a:cxn>
                <a:cxn ang="0">
                  <a:pos x="25" y="585"/>
                </a:cxn>
                <a:cxn ang="0">
                  <a:pos x="13" y="585"/>
                </a:cxn>
                <a:cxn ang="0">
                  <a:pos x="13" y="585"/>
                </a:cxn>
                <a:cxn ang="0">
                  <a:pos x="13" y="585"/>
                </a:cxn>
                <a:cxn ang="0">
                  <a:pos x="13" y="585"/>
                </a:cxn>
                <a:cxn ang="0">
                  <a:pos x="13" y="445"/>
                </a:cxn>
                <a:cxn ang="0">
                  <a:pos x="13" y="305"/>
                </a:cxn>
                <a:cxn ang="0">
                  <a:pos x="13" y="153"/>
                </a:cxn>
                <a:cxn ang="0">
                  <a:pos x="0" y="13"/>
                </a:cxn>
              </a:cxnLst>
              <a:rect l="0" t="0" r="r" b="b"/>
              <a:pathLst>
                <a:path w="153" h="611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153"/>
                  </a:lnTo>
                  <a:lnTo>
                    <a:pt x="153" y="305"/>
                  </a:lnTo>
                  <a:lnTo>
                    <a:pt x="153" y="458"/>
                  </a:lnTo>
                  <a:lnTo>
                    <a:pt x="153" y="598"/>
                  </a:lnTo>
                  <a:lnTo>
                    <a:pt x="153" y="611"/>
                  </a:lnTo>
                  <a:lnTo>
                    <a:pt x="153" y="611"/>
                  </a:lnTo>
                  <a:lnTo>
                    <a:pt x="153" y="611"/>
                  </a:lnTo>
                  <a:lnTo>
                    <a:pt x="153" y="611"/>
                  </a:lnTo>
                  <a:lnTo>
                    <a:pt x="153" y="611"/>
                  </a:lnTo>
                  <a:lnTo>
                    <a:pt x="140" y="611"/>
                  </a:lnTo>
                  <a:lnTo>
                    <a:pt x="140" y="611"/>
                  </a:lnTo>
                  <a:lnTo>
                    <a:pt x="127" y="611"/>
                  </a:lnTo>
                  <a:lnTo>
                    <a:pt x="114" y="611"/>
                  </a:lnTo>
                  <a:lnTo>
                    <a:pt x="114" y="611"/>
                  </a:lnTo>
                  <a:lnTo>
                    <a:pt x="102" y="611"/>
                  </a:lnTo>
                  <a:lnTo>
                    <a:pt x="102" y="611"/>
                  </a:lnTo>
                  <a:lnTo>
                    <a:pt x="89" y="611"/>
                  </a:lnTo>
                  <a:lnTo>
                    <a:pt x="76" y="611"/>
                  </a:lnTo>
                  <a:lnTo>
                    <a:pt x="76" y="611"/>
                  </a:lnTo>
                  <a:lnTo>
                    <a:pt x="64" y="611"/>
                  </a:lnTo>
                  <a:lnTo>
                    <a:pt x="64" y="611"/>
                  </a:lnTo>
                  <a:lnTo>
                    <a:pt x="51" y="611"/>
                  </a:lnTo>
                  <a:lnTo>
                    <a:pt x="38" y="611"/>
                  </a:lnTo>
                  <a:lnTo>
                    <a:pt x="38" y="611"/>
                  </a:lnTo>
                  <a:lnTo>
                    <a:pt x="38" y="611"/>
                  </a:lnTo>
                  <a:lnTo>
                    <a:pt x="38" y="598"/>
                  </a:lnTo>
                  <a:lnTo>
                    <a:pt x="38" y="598"/>
                  </a:lnTo>
                  <a:lnTo>
                    <a:pt x="38" y="585"/>
                  </a:lnTo>
                  <a:lnTo>
                    <a:pt x="25" y="585"/>
                  </a:lnTo>
                  <a:lnTo>
                    <a:pt x="25" y="585"/>
                  </a:lnTo>
                  <a:lnTo>
                    <a:pt x="25" y="585"/>
                  </a:lnTo>
                  <a:lnTo>
                    <a:pt x="25" y="585"/>
                  </a:lnTo>
                  <a:lnTo>
                    <a:pt x="13" y="585"/>
                  </a:lnTo>
                  <a:lnTo>
                    <a:pt x="13" y="585"/>
                  </a:lnTo>
                  <a:lnTo>
                    <a:pt x="13" y="585"/>
                  </a:lnTo>
                  <a:lnTo>
                    <a:pt x="13" y="585"/>
                  </a:lnTo>
                  <a:lnTo>
                    <a:pt x="13" y="445"/>
                  </a:lnTo>
                  <a:lnTo>
                    <a:pt x="13" y="305"/>
                  </a:lnTo>
                  <a:lnTo>
                    <a:pt x="13" y="15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AF96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5" name="Freeform 81"/>
            <p:cNvSpPr>
              <a:spLocks/>
            </p:cNvSpPr>
            <p:nvPr/>
          </p:nvSpPr>
          <p:spPr bwMode="auto">
            <a:xfrm>
              <a:off x="11830" y="9107"/>
              <a:ext cx="153" cy="572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140"/>
                </a:cxn>
                <a:cxn ang="0">
                  <a:pos x="153" y="280"/>
                </a:cxn>
                <a:cxn ang="0">
                  <a:pos x="153" y="420"/>
                </a:cxn>
                <a:cxn ang="0">
                  <a:pos x="153" y="560"/>
                </a:cxn>
                <a:cxn ang="0">
                  <a:pos x="153" y="560"/>
                </a:cxn>
                <a:cxn ang="0">
                  <a:pos x="153" y="560"/>
                </a:cxn>
                <a:cxn ang="0">
                  <a:pos x="153" y="560"/>
                </a:cxn>
                <a:cxn ang="0">
                  <a:pos x="153" y="572"/>
                </a:cxn>
                <a:cxn ang="0">
                  <a:pos x="153" y="572"/>
                </a:cxn>
                <a:cxn ang="0">
                  <a:pos x="140" y="572"/>
                </a:cxn>
                <a:cxn ang="0">
                  <a:pos x="140" y="572"/>
                </a:cxn>
                <a:cxn ang="0">
                  <a:pos x="127" y="572"/>
                </a:cxn>
                <a:cxn ang="0">
                  <a:pos x="114" y="572"/>
                </a:cxn>
                <a:cxn ang="0">
                  <a:pos x="114" y="572"/>
                </a:cxn>
                <a:cxn ang="0">
                  <a:pos x="102" y="572"/>
                </a:cxn>
                <a:cxn ang="0">
                  <a:pos x="102" y="560"/>
                </a:cxn>
                <a:cxn ang="0">
                  <a:pos x="89" y="560"/>
                </a:cxn>
                <a:cxn ang="0">
                  <a:pos x="76" y="560"/>
                </a:cxn>
                <a:cxn ang="0">
                  <a:pos x="76" y="560"/>
                </a:cxn>
                <a:cxn ang="0">
                  <a:pos x="64" y="560"/>
                </a:cxn>
                <a:cxn ang="0">
                  <a:pos x="64" y="560"/>
                </a:cxn>
                <a:cxn ang="0">
                  <a:pos x="51" y="560"/>
                </a:cxn>
                <a:cxn ang="0">
                  <a:pos x="38" y="560"/>
                </a:cxn>
                <a:cxn ang="0">
                  <a:pos x="38" y="560"/>
                </a:cxn>
                <a:cxn ang="0">
                  <a:pos x="38" y="560"/>
                </a:cxn>
                <a:cxn ang="0">
                  <a:pos x="38" y="560"/>
                </a:cxn>
                <a:cxn ang="0">
                  <a:pos x="38" y="547"/>
                </a:cxn>
                <a:cxn ang="0">
                  <a:pos x="38" y="547"/>
                </a:cxn>
                <a:cxn ang="0">
                  <a:pos x="25" y="547"/>
                </a:cxn>
                <a:cxn ang="0">
                  <a:pos x="25" y="547"/>
                </a:cxn>
                <a:cxn ang="0">
                  <a:pos x="25" y="547"/>
                </a:cxn>
                <a:cxn ang="0">
                  <a:pos x="25" y="547"/>
                </a:cxn>
                <a:cxn ang="0">
                  <a:pos x="13" y="547"/>
                </a:cxn>
                <a:cxn ang="0">
                  <a:pos x="13" y="547"/>
                </a:cxn>
                <a:cxn ang="0">
                  <a:pos x="13" y="547"/>
                </a:cxn>
                <a:cxn ang="0">
                  <a:pos x="13" y="547"/>
                </a:cxn>
                <a:cxn ang="0">
                  <a:pos x="13" y="407"/>
                </a:cxn>
                <a:cxn ang="0">
                  <a:pos x="13" y="280"/>
                </a:cxn>
                <a:cxn ang="0">
                  <a:pos x="13" y="140"/>
                </a:cxn>
                <a:cxn ang="0">
                  <a:pos x="0" y="13"/>
                </a:cxn>
              </a:cxnLst>
              <a:rect l="0" t="0" r="r" b="b"/>
              <a:pathLst>
                <a:path w="153" h="572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140"/>
                  </a:lnTo>
                  <a:lnTo>
                    <a:pt x="153" y="280"/>
                  </a:lnTo>
                  <a:lnTo>
                    <a:pt x="153" y="420"/>
                  </a:lnTo>
                  <a:lnTo>
                    <a:pt x="153" y="560"/>
                  </a:lnTo>
                  <a:lnTo>
                    <a:pt x="153" y="560"/>
                  </a:lnTo>
                  <a:lnTo>
                    <a:pt x="153" y="560"/>
                  </a:lnTo>
                  <a:lnTo>
                    <a:pt x="153" y="560"/>
                  </a:lnTo>
                  <a:lnTo>
                    <a:pt x="153" y="572"/>
                  </a:lnTo>
                  <a:lnTo>
                    <a:pt x="153" y="572"/>
                  </a:lnTo>
                  <a:lnTo>
                    <a:pt x="140" y="572"/>
                  </a:lnTo>
                  <a:lnTo>
                    <a:pt x="140" y="572"/>
                  </a:lnTo>
                  <a:lnTo>
                    <a:pt x="127" y="572"/>
                  </a:lnTo>
                  <a:lnTo>
                    <a:pt x="114" y="572"/>
                  </a:lnTo>
                  <a:lnTo>
                    <a:pt x="114" y="572"/>
                  </a:lnTo>
                  <a:lnTo>
                    <a:pt x="102" y="572"/>
                  </a:lnTo>
                  <a:lnTo>
                    <a:pt x="102" y="560"/>
                  </a:lnTo>
                  <a:lnTo>
                    <a:pt x="89" y="560"/>
                  </a:lnTo>
                  <a:lnTo>
                    <a:pt x="76" y="560"/>
                  </a:lnTo>
                  <a:lnTo>
                    <a:pt x="76" y="560"/>
                  </a:lnTo>
                  <a:lnTo>
                    <a:pt x="64" y="560"/>
                  </a:lnTo>
                  <a:lnTo>
                    <a:pt x="64" y="560"/>
                  </a:lnTo>
                  <a:lnTo>
                    <a:pt x="51" y="560"/>
                  </a:lnTo>
                  <a:lnTo>
                    <a:pt x="38" y="560"/>
                  </a:lnTo>
                  <a:lnTo>
                    <a:pt x="38" y="560"/>
                  </a:lnTo>
                  <a:lnTo>
                    <a:pt x="38" y="560"/>
                  </a:lnTo>
                  <a:lnTo>
                    <a:pt x="38" y="560"/>
                  </a:lnTo>
                  <a:lnTo>
                    <a:pt x="38" y="547"/>
                  </a:lnTo>
                  <a:lnTo>
                    <a:pt x="38" y="547"/>
                  </a:lnTo>
                  <a:lnTo>
                    <a:pt x="25" y="547"/>
                  </a:lnTo>
                  <a:lnTo>
                    <a:pt x="25" y="547"/>
                  </a:lnTo>
                  <a:lnTo>
                    <a:pt x="25" y="547"/>
                  </a:lnTo>
                  <a:lnTo>
                    <a:pt x="25" y="547"/>
                  </a:lnTo>
                  <a:lnTo>
                    <a:pt x="13" y="547"/>
                  </a:lnTo>
                  <a:lnTo>
                    <a:pt x="13" y="547"/>
                  </a:lnTo>
                  <a:lnTo>
                    <a:pt x="13" y="547"/>
                  </a:lnTo>
                  <a:lnTo>
                    <a:pt x="13" y="547"/>
                  </a:lnTo>
                  <a:lnTo>
                    <a:pt x="13" y="407"/>
                  </a:lnTo>
                  <a:lnTo>
                    <a:pt x="13" y="280"/>
                  </a:lnTo>
                  <a:lnTo>
                    <a:pt x="13" y="14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79E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6" name="Freeform 82"/>
            <p:cNvSpPr>
              <a:spLocks/>
            </p:cNvSpPr>
            <p:nvPr/>
          </p:nvSpPr>
          <p:spPr bwMode="auto">
            <a:xfrm>
              <a:off x="11830" y="9107"/>
              <a:ext cx="153" cy="52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127"/>
                </a:cxn>
                <a:cxn ang="0">
                  <a:pos x="153" y="254"/>
                </a:cxn>
                <a:cxn ang="0">
                  <a:pos x="153" y="382"/>
                </a:cxn>
                <a:cxn ang="0">
                  <a:pos x="153" y="509"/>
                </a:cxn>
                <a:cxn ang="0">
                  <a:pos x="153" y="509"/>
                </a:cxn>
                <a:cxn ang="0">
                  <a:pos x="153" y="509"/>
                </a:cxn>
                <a:cxn ang="0">
                  <a:pos x="153" y="521"/>
                </a:cxn>
                <a:cxn ang="0">
                  <a:pos x="153" y="521"/>
                </a:cxn>
                <a:cxn ang="0">
                  <a:pos x="153" y="521"/>
                </a:cxn>
                <a:cxn ang="0">
                  <a:pos x="140" y="521"/>
                </a:cxn>
                <a:cxn ang="0">
                  <a:pos x="140" y="521"/>
                </a:cxn>
                <a:cxn ang="0">
                  <a:pos x="127" y="521"/>
                </a:cxn>
                <a:cxn ang="0">
                  <a:pos x="114" y="521"/>
                </a:cxn>
                <a:cxn ang="0">
                  <a:pos x="114" y="521"/>
                </a:cxn>
                <a:cxn ang="0">
                  <a:pos x="102" y="521"/>
                </a:cxn>
                <a:cxn ang="0">
                  <a:pos x="102" y="521"/>
                </a:cxn>
                <a:cxn ang="0">
                  <a:pos x="89" y="521"/>
                </a:cxn>
                <a:cxn ang="0">
                  <a:pos x="76" y="521"/>
                </a:cxn>
                <a:cxn ang="0">
                  <a:pos x="76" y="521"/>
                </a:cxn>
                <a:cxn ang="0">
                  <a:pos x="64" y="521"/>
                </a:cxn>
                <a:cxn ang="0">
                  <a:pos x="64" y="521"/>
                </a:cxn>
                <a:cxn ang="0">
                  <a:pos x="51" y="521"/>
                </a:cxn>
                <a:cxn ang="0">
                  <a:pos x="38" y="521"/>
                </a:cxn>
                <a:cxn ang="0">
                  <a:pos x="38" y="521"/>
                </a:cxn>
                <a:cxn ang="0">
                  <a:pos x="38" y="509"/>
                </a:cxn>
                <a:cxn ang="0">
                  <a:pos x="38" y="509"/>
                </a:cxn>
                <a:cxn ang="0">
                  <a:pos x="38" y="509"/>
                </a:cxn>
                <a:cxn ang="0">
                  <a:pos x="38" y="496"/>
                </a:cxn>
                <a:cxn ang="0">
                  <a:pos x="25" y="496"/>
                </a:cxn>
                <a:cxn ang="0">
                  <a:pos x="25" y="496"/>
                </a:cxn>
                <a:cxn ang="0">
                  <a:pos x="25" y="496"/>
                </a:cxn>
                <a:cxn ang="0">
                  <a:pos x="25" y="496"/>
                </a:cxn>
                <a:cxn ang="0">
                  <a:pos x="13" y="496"/>
                </a:cxn>
                <a:cxn ang="0">
                  <a:pos x="13" y="496"/>
                </a:cxn>
                <a:cxn ang="0">
                  <a:pos x="13" y="496"/>
                </a:cxn>
                <a:cxn ang="0">
                  <a:pos x="13" y="496"/>
                </a:cxn>
                <a:cxn ang="0">
                  <a:pos x="13" y="369"/>
                </a:cxn>
                <a:cxn ang="0">
                  <a:pos x="13" y="254"/>
                </a:cxn>
                <a:cxn ang="0">
                  <a:pos x="13" y="127"/>
                </a:cxn>
                <a:cxn ang="0">
                  <a:pos x="0" y="13"/>
                </a:cxn>
              </a:cxnLst>
              <a:rect l="0" t="0" r="r" b="b"/>
              <a:pathLst>
                <a:path w="153" h="521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127"/>
                  </a:lnTo>
                  <a:lnTo>
                    <a:pt x="153" y="254"/>
                  </a:lnTo>
                  <a:lnTo>
                    <a:pt x="153" y="382"/>
                  </a:lnTo>
                  <a:lnTo>
                    <a:pt x="153" y="509"/>
                  </a:lnTo>
                  <a:lnTo>
                    <a:pt x="153" y="509"/>
                  </a:lnTo>
                  <a:lnTo>
                    <a:pt x="153" y="509"/>
                  </a:lnTo>
                  <a:lnTo>
                    <a:pt x="153" y="521"/>
                  </a:lnTo>
                  <a:lnTo>
                    <a:pt x="153" y="521"/>
                  </a:lnTo>
                  <a:lnTo>
                    <a:pt x="153" y="521"/>
                  </a:lnTo>
                  <a:lnTo>
                    <a:pt x="140" y="521"/>
                  </a:lnTo>
                  <a:lnTo>
                    <a:pt x="140" y="521"/>
                  </a:lnTo>
                  <a:lnTo>
                    <a:pt x="127" y="521"/>
                  </a:lnTo>
                  <a:lnTo>
                    <a:pt x="114" y="521"/>
                  </a:lnTo>
                  <a:lnTo>
                    <a:pt x="114" y="521"/>
                  </a:lnTo>
                  <a:lnTo>
                    <a:pt x="102" y="521"/>
                  </a:lnTo>
                  <a:lnTo>
                    <a:pt x="102" y="521"/>
                  </a:lnTo>
                  <a:lnTo>
                    <a:pt x="89" y="521"/>
                  </a:lnTo>
                  <a:lnTo>
                    <a:pt x="76" y="521"/>
                  </a:lnTo>
                  <a:lnTo>
                    <a:pt x="76" y="521"/>
                  </a:lnTo>
                  <a:lnTo>
                    <a:pt x="64" y="521"/>
                  </a:lnTo>
                  <a:lnTo>
                    <a:pt x="64" y="521"/>
                  </a:lnTo>
                  <a:lnTo>
                    <a:pt x="51" y="521"/>
                  </a:lnTo>
                  <a:lnTo>
                    <a:pt x="38" y="521"/>
                  </a:lnTo>
                  <a:lnTo>
                    <a:pt x="38" y="521"/>
                  </a:lnTo>
                  <a:lnTo>
                    <a:pt x="38" y="509"/>
                  </a:lnTo>
                  <a:lnTo>
                    <a:pt x="38" y="509"/>
                  </a:lnTo>
                  <a:lnTo>
                    <a:pt x="38" y="509"/>
                  </a:lnTo>
                  <a:lnTo>
                    <a:pt x="38" y="496"/>
                  </a:lnTo>
                  <a:lnTo>
                    <a:pt x="25" y="496"/>
                  </a:lnTo>
                  <a:lnTo>
                    <a:pt x="25" y="496"/>
                  </a:lnTo>
                  <a:lnTo>
                    <a:pt x="25" y="496"/>
                  </a:lnTo>
                  <a:lnTo>
                    <a:pt x="25" y="496"/>
                  </a:lnTo>
                  <a:lnTo>
                    <a:pt x="13" y="496"/>
                  </a:lnTo>
                  <a:lnTo>
                    <a:pt x="13" y="496"/>
                  </a:lnTo>
                  <a:lnTo>
                    <a:pt x="13" y="496"/>
                  </a:lnTo>
                  <a:lnTo>
                    <a:pt x="13" y="496"/>
                  </a:lnTo>
                  <a:lnTo>
                    <a:pt x="13" y="369"/>
                  </a:lnTo>
                  <a:lnTo>
                    <a:pt x="13" y="254"/>
                  </a:lnTo>
                  <a:lnTo>
                    <a:pt x="13" y="12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CA58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7" name="Freeform 83"/>
            <p:cNvSpPr>
              <a:spLocks/>
            </p:cNvSpPr>
            <p:nvPr/>
          </p:nvSpPr>
          <p:spPr bwMode="auto">
            <a:xfrm>
              <a:off x="11830" y="9107"/>
              <a:ext cx="153" cy="47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114"/>
                </a:cxn>
                <a:cxn ang="0">
                  <a:pos x="153" y="229"/>
                </a:cxn>
                <a:cxn ang="0">
                  <a:pos x="153" y="343"/>
                </a:cxn>
                <a:cxn ang="0">
                  <a:pos x="153" y="458"/>
                </a:cxn>
                <a:cxn ang="0">
                  <a:pos x="153" y="458"/>
                </a:cxn>
                <a:cxn ang="0">
                  <a:pos x="153" y="471"/>
                </a:cxn>
                <a:cxn ang="0">
                  <a:pos x="153" y="471"/>
                </a:cxn>
                <a:cxn ang="0">
                  <a:pos x="153" y="471"/>
                </a:cxn>
                <a:cxn ang="0">
                  <a:pos x="153" y="471"/>
                </a:cxn>
                <a:cxn ang="0">
                  <a:pos x="140" y="471"/>
                </a:cxn>
                <a:cxn ang="0">
                  <a:pos x="140" y="471"/>
                </a:cxn>
                <a:cxn ang="0">
                  <a:pos x="127" y="471"/>
                </a:cxn>
                <a:cxn ang="0">
                  <a:pos x="114" y="471"/>
                </a:cxn>
                <a:cxn ang="0">
                  <a:pos x="114" y="471"/>
                </a:cxn>
                <a:cxn ang="0">
                  <a:pos x="102" y="471"/>
                </a:cxn>
                <a:cxn ang="0">
                  <a:pos x="102" y="471"/>
                </a:cxn>
                <a:cxn ang="0">
                  <a:pos x="89" y="471"/>
                </a:cxn>
                <a:cxn ang="0">
                  <a:pos x="76" y="471"/>
                </a:cxn>
                <a:cxn ang="0">
                  <a:pos x="76" y="471"/>
                </a:cxn>
                <a:cxn ang="0">
                  <a:pos x="64" y="471"/>
                </a:cxn>
                <a:cxn ang="0">
                  <a:pos x="64" y="471"/>
                </a:cxn>
                <a:cxn ang="0">
                  <a:pos x="51" y="471"/>
                </a:cxn>
                <a:cxn ang="0">
                  <a:pos x="38" y="471"/>
                </a:cxn>
                <a:cxn ang="0">
                  <a:pos x="38" y="471"/>
                </a:cxn>
                <a:cxn ang="0">
                  <a:pos x="38" y="471"/>
                </a:cxn>
                <a:cxn ang="0">
                  <a:pos x="38" y="458"/>
                </a:cxn>
                <a:cxn ang="0">
                  <a:pos x="38" y="458"/>
                </a:cxn>
                <a:cxn ang="0">
                  <a:pos x="38" y="458"/>
                </a:cxn>
                <a:cxn ang="0">
                  <a:pos x="25" y="458"/>
                </a:cxn>
                <a:cxn ang="0">
                  <a:pos x="25" y="458"/>
                </a:cxn>
                <a:cxn ang="0">
                  <a:pos x="25" y="458"/>
                </a:cxn>
                <a:cxn ang="0">
                  <a:pos x="25" y="445"/>
                </a:cxn>
                <a:cxn ang="0">
                  <a:pos x="13" y="445"/>
                </a:cxn>
                <a:cxn ang="0">
                  <a:pos x="13" y="445"/>
                </a:cxn>
                <a:cxn ang="0">
                  <a:pos x="13" y="445"/>
                </a:cxn>
                <a:cxn ang="0">
                  <a:pos x="13" y="445"/>
                </a:cxn>
                <a:cxn ang="0">
                  <a:pos x="13" y="343"/>
                </a:cxn>
                <a:cxn ang="0">
                  <a:pos x="13" y="229"/>
                </a:cxn>
                <a:cxn ang="0">
                  <a:pos x="13" y="127"/>
                </a:cxn>
                <a:cxn ang="0">
                  <a:pos x="0" y="13"/>
                </a:cxn>
              </a:cxnLst>
              <a:rect l="0" t="0" r="r" b="b"/>
              <a:pathLst>
                <a:path w="153" h="471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114"/>
                  </a:lnTo>
                  <a:lnTo>
                    <a:pt x="153" y="229"/>
                  </a:lnTo>
                  <a:lnTo>
                    <a:pt x="153" y="343"/>
                  </a:lnTo>
                  <a:lnTo>
                    <a:pt x="153" y="458"/>
                  </a:lnTo>
                  <a:lnTo>
                    <a:pt x="153" y="458"/>
                  </a:lnTo>
                  <a:lnTo>
                    <a:pt x="153" y="471"/>
                  </a:lnTo>
                  <a:lnTo>
                    <a:pt x="153" y="471"/>
                  </a:lnTo>
                  <a:lnTo>
                    <a:pt x="153" y="471"/>
                  </a:lnTo>
                  <a:lnTo>
                    <a:pt x="153" y="471"/>
                  </a:lnTo>
                  <a:lnTo>
                    <a:pt x="140" y="471"/>
                  </a:lnTo>
                  <a:lnTo>
                    <a:pt x="140" y="471"/>
                  </a:lnTo>
                  <a:lnTo>
                    <a:pt x="127" y="471"/>
                  </a:lnTo>
                  <a:lnTo>
                    <a:pt x="114" y="471"/>
                  </a:lnTo>
                  <a:lnTo>
                    <a:pt x="114" y="471"/>
                  </a:lnTo>
                  <a:lnTo>
                    <a:pt x="102" y="471"/>
                  </a:lnTo>
                  <a:lnTo>
                    <a:pt x="102" y="471"/>
                  </a:lnTo>
                  <a:lnTo>
                    <a:pt x="89" y="471"/>
                  </a:lnTo>
                  <a:lnTo>
                    <a:pt x="76" y="471"/>
                  </a:lnTo>
                  <a:lnTo>
                    <a:pt x="76" y="471"/>
                  </a:lnTo>
                  <a:lnTo>
                    <a:pt x="64" y="471"/>
                  </a:lnTo>
                  <a:lnTo>
                    <a:pt x="64" y="471"/>
                  </a:lnTo>
                  <a:lnTo>
                    <a:pt x="51" y="471"/>
                  </a:lnTo>
                  <a:lnTo>
                    <a:pt x="38" y="471"/>
                  </a:lnTo>
                  <a:lnTo>
                    <a:pt x="38" y="471"/>
                  </a:lnTo>
                  <a:lnTo>
                    <a:pt x="38" y="471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38" y="458"/>
                  </a:lnTo>
                  <a:lnTo>
                    <a:pt x="25" y="458"/>
                  </a:lnTo>
                  <a:lnTo>
                    <a:pt x="25" y="458"/>
                  </a:lnTo>
                  <a:lnTo>
                    <a:pt x="25" y="458"/>
                  </a:lnTo>
                  <a:lnTo>
                    <a:pt x="25" y="445"/>
                  </a:lnTo>
                  <a:lnTo>
                    <a:pt x="13" y="445"/>
                  </a:lnTo>
                  <a:lnTo>
                    <a:pt x="13" y="445"/>
                  </a:lnTo>
                  <a:lnTo>
                    <a:pt x="13" y="445"/>
                  </a:lnTo>
                  <a:lnTo>
                    <a:pt x="13" y="445"/>
                  </a:lnTo>
                  <a:lnTo>
                    <a:pt x="13" y="343"/>
                  </a:lnTo>
                  <a:lnTo>
                    <a:pt x="13" y="229"/>
                  </a:lnTo>
                  <a:lnTo>
                    <a:pt x="13" y="12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1AD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8" name="Freeform 84"/>
            <p:cNvSpPr>
              <a:spLocks/>
            </p:cNvSpPr>
            <p:nvPr/>
          </p:nvSpPr>
          <p:spPr bwMode="auto">
            <a:xfrm>
              <a:off x="11830" y="9107"/>
              <a:ext cx="153" cy="42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102"/>
                </a:cxn>
                <a:cxn ang="0">
                  <a:pos x="153" y="203"/>
                </a:cxn>
                <a:cxn ang="0">
                  <a:pos x="153" y="305"/>
                </a:cxn>
                <a:cxn ang="0">
                  <a:pos x="153" y="420"/>
                </a:cxn>
                <a:cxn ang="0">
                  <a:pos x="153" y="420"/>
                </a:cxn>
                <a:cxn ang="0">
                  <a:pos x="153" y="420"/>
                </a:cxn>
                <a:cxn ang="0">
                  <a:pos x="153" y="420"/>
                </a:cxn>
                <a:cxn ang="0">
                  <a:pos x="153" y="420"/>
                </a:cxn>
                <a:cxn ang="0">
                  <a:pos x="153" y="420"/>
                </a:cxn>
                <a:cxn ang="0">
                  <a:pos x="140" y="420"/>
                </a:cxn>
                <a:cxn ang="0">
                  <a:pos x="140" y="420"/>
                </a:cxn>
                <a:cxn ang="0">
                  <a:pos x="127" y="420"/>
                </a:cxn>
                <a:cxn ang="0">
                  <a:pos x="114" y="420"/>
                </a:cxn>
                <a:cxn ang="0">
                  <a:pos x="114" y="420"/>
                </a:cxn>
                <a:cxn ang="0">
                  <a:pos x="102" y="420"/>
                </a:cxn>
                <a:cxn ang="0">
                  <a:pos x="102" y="420"/>
                </a:cxn>
                <a:cxn ang="0">
                  <a:pos x="89" y="420"/>
                </a:cxn>
                <a:cxn ang="0">
                  <a:pos x="76" y="420"/>
                </a:cxn>
                <a:cxn ang="0">
                  <a:pos x="76" y="420"/>
                </a:cxn>
                <a:cxn ang="0">
                  <a:pos x="64" y="420"/>
                </a:cxn>
                <a:cxn ang="0">
                  <a:pos x="64" y="420"/>
                </a:cxn>
                <a:cxn ang="0">
                  <a:pos x="51" y="420"/>
                </a:cxn>
                <a:cxn ang="0">
                  <a:pos x="38" y="420"/>
                </a:cxn>
                <a:cxn ang="0">
                  <a:pos x="38" y="420"/>
                </a:cxn>
                <a:cxn ang="0">
                  <a:pos x="38" y="420"/>
                </a:cxn>
                <a:cxn ang="0">
                  <a:pos x="38" y="420"/>
                </a:cxn>
                <a:cxn ang="0">
                  <a:pos x="38" y="407"/>
                </a:cxn>
                <a:cxn ang="0">
                  <a:pos x="38" y="407"/>
                </a:cxn>
                <a:cxn ang="0">
                  <a:pos x="25" y="407"/>
                </a:cxn>
                <a:cxn ang="0">
                  <a:pos x="25" y="407"/>
                </a:cxn>
                <a:cxn ang="0">
                  <a:pos x="25" y="407"/>
                </a:cxn>
                <a:cxn ang="0">
                  <a:pos x="25" y="407"/>
                </a:cxn>
                <a:cxn ang="0">
                  <a:pos x="13" y="407"/>
                </a:cxn>
                <a:cxn ang="0">
                  <a:pos x="13" y="407"/>
                </a:cxn>
                <a:cxn ang="0">
                  <a:pos x="13" y="407"/>
                </a:cxn>
                <a:cxn ang="0">
                  <a:pos x="13" y="407"/>
                </a:cxn>
                <a:cxn ang="0">
                  <a:pos x="13" y="305"/>
                </a:cxn>
                <a:cxn ang="0">
                  <a:pos x="13" y="203"/>
                </a:cxn>
                <a:cxn ang="0">
                  <a:pos x="13" y="114"/>
                </a:cxn>
                <a:cxn ang="0">
                  <a:pos x="0" y="13"/>
                </a:cxn>
              </a:cxnLst>
              <a:rect l="0" t="0" r="r" b="b"/>
              <a:pathLst>
                <a:path w="153" h="420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102"/>
                  </a:lnTo>
                  <a:lnTo>
                    <a:pt x="153" y="203"/>
                  </a:lnTo>
                  <a:lnTo>
                    <a:pt x="153" y="305"/>
                  </a:lnTo>
                  <a:lnTo>
                    <a:pt x="153" y="420"/>
                  </a:lnTo>
                  <a:lnTo>
                    <a:pt x="153" y="420"/>
                  </a:lnTo>
                  <a:lnTo>
                    <a:pt x="153" y="420"/>
                  </a:lnTo>
                  <a:lnTo>
                    <a:pt x="153" y="420"/>
                  </a:lnTo>
                  <a:lnTo>
                    <a:pt x="153" y="420"/>
                  </a:lnTo>
                  <a:lnTo>
                    <a:pt x="153" y="420"/>
                  </a:lnTo>
                  <a:lnTo>
                    <a:pt x="140" y="420"/>
                  </a:lnTo>
                  <a:lnTo>
                    <a:pt x="140" y="420"/>
                  </a:lnTo>
                  <a:lnTo>
                    <a:pt x="127" y="420"/>
                  </a:lnTo>
                  <a:lnTo>
                    <a:pt x="114" y="420"/>
                  </a:lnTo>
                  <a:lnTo>
                    <a:pt x="114" y="420"/>
                  </a:lnTo>
                  <a:lnTo>
                    <a:pt x="102" y="420"/>
                  </a:lnTo>
                  <a:lnTo>
                    <a:pt x="102" y="420"/>
                  </a:lnTo>
                  <a:lnTo>
                    <a:pt x="89" y="420"/>
                  </a:lnTo>
                  <a:lnTo>
                    <a:pt x="76" y="420"/>
                  </a:lnTo>
                  <a:lnTo>
                    <a:pt x="76" y="420"/>
                  </a:lnTo>
                  <a:lnTo>
                    <a:pt x="64" y="420"/>
                  </a:lnTo>
                  <a:lnTo>
                    <a:pt x="64" y="420"/>
                  </a:lnTo>
                  <a:lnTo>
                    <a:pt x="51" y="420"/>
                  </a:lnTo>
                  <a:lnTo>
                    <a:pt x="38" y="420"/>
                  </a:lnTo>
                  <a:lnTo>
                    <a:pt x="38" y="420"/>
                  </a:lnTo>
                  <a:lnTo>
                    <a:pt x="38" y="420"/>
                  </a:lnTo>
                  <a:lnTo>
                    <a:pt x="38" y="420"/>
                  </a:lnTo>
                  <a:lnTo>
                    <a:pt x="38" y="407"/>
                  </a:lnTo>
                  <a:lnTo>
                    <a:pt x="38" y="407"/>
                  </a:lnTo>
                  <a:lnTo>
                    <a:pt x="25" y="407"/>
                  </a:lnTo>
                  <a:lnTo>
                    <a:pt x="25" y="407"/>
                  </a:lnTo>
                  <a:lnTo>
                    <a:pt x="25" y="407"/>
                  </a:lnTo>
                  <a:lnTo>
                    <a:pt x="25" y="407"/>
                  </a:lnTo>
                  <a:lnTo>
                    <a:pt x="13" y="407"/>
                  </a:lnTo>
                  <a:lnTo>
                    <a:pt x="13" y="407"/>
                  </a:lnTo>
                  <a:lnTo>
                    <a:pt x="13" y="407"/>
                  </a:lnTo>
                  <a:lnTo>
                    <a:pt x="13" y="407"/>
                  </a:lnTo>
                  <a:lnTo>
                    <a:pt x="13" y="305"/>
                  </a:lnTo>
                  <a:lnTo>
                    <a:pt x="13" y="203"/>
                  </a:lnTo>
                  <a:lnTo>
                    <a:pt x="13" y="11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9B5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99" name="Freeform 85"/>
            <p:cNvSpPr>
              <a:spLocks/>
            </p:cNvSpPr>
            <p:nvPr/>
          </p:nvSpPr>
          <p:spPr bwMode="auto">
            <a:xfrm>
              <a:off x="11830" y="9107"/>
              <a:ext cx="153" cy="382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89"/>
                </a:cxn>
                <a:cxn ang="0">
                  <a:pos x="153" y="178"/>
                </a:cxn>
                <a:cxn ang="0">
                  <a:pos x="153" y="280"/>
                </a:cxn>
                <a:cxn ang="0">
                  <a:pos x="153" y="369"/>
                </a:cxn>
                <a:cxn ang="0">
                  <a:pos x="153" y="369"/>
                </a:cxn>
                <a:cxn ang="0">
                  <a:pos x="153" y="369"/>
                </a:cxn>
                <a:cxn ang="0">
                  <a:pos x="153" y="369"/>
                </a:cxn>
                <a:cxn ang="0">
                  <a:pos x="153" y="382"/>
                </a:cxn>
                <a:cxn ang="0">
                  <a:pos x="153" y="382"/>
                </a:cxn>
                <a:cxn ang="0">
                  <a:pos x="140" y="382"/>
                </a:cxn>
                <a:cxn ang="0">
                  <a:pos x="140" y="382"/>
                </a:cxn>
                <a:cxn ang="0">
                  <a:pos x="127" y="369"/>
                </a:cxn>
                <a:cxn ang="0">
                  <a:pos x="114" y="369"/>
                </a:cxn>
                <a:cxn ang="0">
                  <a:pos x="114" y="369"/>
                </a:cxn>
                <a:cxn ang="0">
                  <a:pos x="102" y="369"/>
                </a:cxn>
                <a:cxn ang="0">
                  <a:pos x="102" y="369"/>
                </a:cxn>
                <a:cxn ang="0">
                  <a:pos x="89" y="369"/>
                </a:cxn>
                <a:cxn ang="0">
                  <a:pos x="76" y="369"/>
                </a:cxn>
                <a:cxn ang="0">
                  <a:pos x="76" y="369"/>
                </a:cxn>
                <a:cxn ang="0">
                  <a:pos x="64" y="369"/>
                </a:cxn>
                <a:cxn ang="0">
                  <a:pos x="64" y="369"/>
                </a:cxn>
                <a:cxn ang="0">
                  <a:pos x="51" y="369"/>
                </a:cxn>
                <a:cxn ang="0">
                  <a:pos x="38" y="369"/>
                </a:cxn>
                <a:cxn ang="0">
                  <a:pos x="38" y="369"/>
                </a:cxn>
                <a:cxn ang="0">
                  <a:pos x="38" y="369"/>
                </a:cxn>
                <a:cxn ang="0">
                  <a:pos x="38" y="369"/>
                </a:cxn>
                <a:cxn ang="0">
                  <a:pos x="38" y="369"/>
                </a:cxn>
                <a:cxn ang="0">
                  <a:pos x="38" y="356"/>
                </a:cxn>
                <a:cxn ang="0">
                  <a:pos x="25" y="356"/>
                </a:cxn>
                <a:cxn ang="0">
                  <a:pos x="25" y="356"/>
                </a:cxn>
                <a:cxn ang="0">
                  <a:pos x="25" y="356"/>
                </a:cxn>
                <a:cxn ang="0">
                  <a:pos x="25" y="356"/>
                </a:cxn>
                <a:cxn ang="0">
                  <a:pos x="13" y="356"/>
                </a:cxn>
                <a:cxn ang="0">
                  <a:pos x="13" y="356"/>
                </a:cxn>
                <a:cxn ang="0">
                  <a:pos x="13" y="356"/>
                </a:cxn>
                <a:cxn ang="0">
                  <a:pos x="13" y="356"/>
                </a:cxn>
                <a:cxn ang="0">
                  <a:pos x="13" y="267"/>
                </a:cxn>
                <a:cxn ang="0">
                  <a:pos x="13" y="191"/>
                </a:cxn>
                <a:cxn ang="0">
                  <a:pos x="13" y="102"/>
                </a:cxn>
                <a:cxn ang="0">
                  <a:pos x="0" y="13"/>
                </a:cxn>
              </a:cxnLst>
              <a:rect l="0" t="0" r="r" b="b"/>
              <a:pathLst>
                <a:path w="153" h="382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89"/>
                  </a:lnTo>
                  <a:lnTo>
                    <a:pt x="153" y="178"/>
                  </a:lnTo>
                  <a:lnTo>
                    <a:pt x="153" y="280"/>
                  </a:lnTo>
                  <a:lnTo>
                    <a:pt x="153" y="369"/>
                  </a:lnTo>
                  <a:lnTo>
                    <a:pt x="153" y="369"/>
                  </a:lnTo>
                  <a:lnTo>
                    <a:pt x="153" y="369"/>
                  </a:lnTo>
                  <a:lnTo>
                    <a:pt x="153" y="369"/>
                  </a:lnTo>
                  <a:lnTo>
                    <a:pt x="153" y="382"/>
                  </a:lnTo>
                  <a:lnTo>
                    <a:pt x="153" y="382"/>
                  </a:lnTo>
                  <a:lnTo>
                    <a:pt x="140" y="382"/>
                  </a:lnTo>
                  <a:lnTo>
                    <a:pt x="140" y="382"/>
                  </a:lnTo>
                  <a:lnTo>
                    <a:pt x="127" y="369"/>
                  </a:lnTo>
                  <a:lnTo>
                    <a:pt x="114" y="369"/>
                  </a:lnTo>
                  <a:lnTo>
                    <a:pt x="114" y="369"/>
                  </a:lnTo>
                  <a:lnTo>
                    <a:pt x="102" y="369"/>
                  </a:lnTo>
                  <a:lnTo>
                    <a:pt x="102" y="369"/>
                  </a:lnTo>
                  <a:lnTo>
                    <a:pt x="89" y="369"/>
                  </a:lnTo>
                  <a:lnTo>
                    <a:pt x="76" y="369"/>
                  </a:lnTo>
                  <a:lnTo>
                    <a:pt x="76" y="369"/>
                  </a:lnTo>
                  <a:lnTo>
                    <a:pt x="64" y="369"/>
                  </a:lnTo>
                  <a:lnTo>
                    <a:pt x="64" y="369"/>
                  </a:lnTo>
                  <a:lnTo>
                    <a:pt x="51" y="369"/>
                  </a:lnTo>
                  <a:lnTo>
                    <a:pt x="38" y="369"/>
                  </a:lnTo>
                  <a:lnTo>
                    <a:pt x="38" y="369"/>
                  </a:lnTo>
                  <a:lnTo>
                    <a:pt x="38" y="369"/>
                  </a:lnTo>
                  <a:lnTo>
                    <a:pt x="38" y="369"/>
                  </a:lnTo>
                  <a:lnTo>
                    <a:pt x="38" y="369"/>
                  </a:lnTo>
                  <a:lnTo>
                    <a:pt x="38" y="356"/>
                  </a:lnTo>
                  <a:lnTo>
                    <a:pt x="25" y="356"/>
                  </a:lnTo>
                  <a:lnTo>
                    <a:pt x="25" y="356"/>
                  </a:lnTo>
                  <a:lnTo>
                    <a:pt x="25" y="356"/>
                  </a:lnTo>
                  <a:lnTo>
                    <a:pt x="25" y="356"/>
                  </a:lnTo>
                  <a:lnTo>
                    <a:pt x="13" y="356"/>
                  </a:lnTo>
                  <a:lnTo>
                    <a:pt x="13" y="356"/>
                  </a:lnTo>
                  <a:lnTo>
                    <a:pt x="13" y="356"/>
                  </a:lnTo>
                  <a:lnTo>
                    <a:pt x="13" y="356"/>
                  </a:lnTo>
                  <a:lnTo>
                    <a:pt x="13" y="267"/>
                  </a:lnTo>
                  <a:lnTo>
                    <a:pt x="13" y="191"/>
                  </a:lnTo>
                  <a:lnTo>
                    <a:pt x="13" y="10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CBAA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0" name="Freeform 86"/>
            <p:cNvSpPr>
              <a:spLocks/>
            </p:cNvSpPr>
            <p:nvPr/>
          </p:nvSpPr>
          <p:spPr bwMode="auto">
            <a:xfrm>
              <a:off x="11830" y="9107"/>
              <a:ext cx="153" cy="33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76"/>
                </a:cxn>
                <a:cxn ang="0">
                  <a:pos x="153" y="165"/>
                </a:cxn>
                <a:cxn ang="0">
                  <a:pos x="153" y="242"/>
                </a:cxn>
                <a:cxn ang="0">
                  <a:pos x="153" y="318"/>
                </a:cxn>
                <a:cxn ang="0">
                  <a:pos x="153" y="318"/>
                </a:cxn>
                <a:cxn ang="0">
                  <a:pos x="153" y="318"/>
                </a:cxn>
                <a:cxn ang="0">
                  <a:pos x="153" y="331"/>
                </a:cxn>
                <a:cxn ang="0">
                  <a:pos x="153" y="331"/>
                </a:cxn>
                <a:cxn ang="0">
                  <a:pos x="153" y="331"/>
                </a:cxn>
                <a:cxn ang="0">
                  <a:pos x="140" y="331"/>
                </a:cxn>
                <a:cxn ang="0">
                  <a:pos x="140" y="331"/>
                </a:cxn>
                <a:cxn ang="0">
                  <a:pos x="127" y="331"/>
                </a:cxn>
                <a:cxn ang="0">
                  <a:pos x="114" y="331"/>
                </a:cxn>
                <a:cxn ang="0">
                  <a:pos x="114" y="331"/>
                </a:cxn>
                <a:cxn ang="0">
                  <a:pos x="102" y="331"/>
                </a:cxn>
                <a:cxn ang="0">
                  <a:pos x="102" y="331"/>
                </a:cxn>
                <a:cxn ang="0">
                  <a:pos x="89" y="331"/>
                </a:cxn>
                <a:cxn ang="0">
                  <a:pos x="76" y="331"/>
                </a:cxn>
                <a:cxn ang="0">
                  <a:pos x="76" y="331"/>
                </a:cxn>
                <a:cxn ang="0">
                  <a:pos x="64" y="331"/>
                </a:cxn>
                <a:cxn ang="0">
                  <a:pos x="64" y="331"/>
                </a:cxn>
                <a:cxn ang="0">
                  <a:pos x="51" y="331"/>
                </a:cxn>
                <a:cxn ang="0">
                  <a:pos x="38" y="331"/>
                </a:cxn>
                <a:cxn ang="0">
                  <a:pos x="38" y="331"/>
                </a:cxn>
                <a:cxn ang="0">
                  <a:pos x="38" y="318"/>
                </a:cxn>
                <a:cxn ang="0">
                  <a:pos x="38" y="318"/>
                </a:cxn>
                <a:cxn ang="0">
                  <a:pos x="38" y="318"/>
                </a:cxn>
                <a:cxn ang="0">
                  <a:pos x="38" y="318"/>
                </a:cxn>
                <a:cxn ang="0">
                  <a:pos x="25" y="318"/>
                </a:cxn>
                <a:cxn ang="0">
                  <a:pos x="25" y="318"/>
                </a:cxn>
                <a:cxn ang="0">
                  <a:pos x="25" y="318"/>
                </a:cxn>
                <a:cxn ang="0">
                  <a:pos x="25" y="318"/>
                </a:cxn>
                <a:cxn ang="0">
                  <a:pos x="13" y="318"/>
                </a:cxn>
                <a:cxn ang="0">
                  <a:pos x="13" y="318"/>
                </a:cxn>
                <a:cxn ang="0">
                  <a:pos x="13" y="318"/>
                </a:cxn>
                <a:cxn ang="0">
                  <a:pos x="13" y="318"/>
                </a:cxn>
                <a:cxn ang="0">
                  <a:pos x="13" y="242"/>
                </a:cxn>
                <a:cxn ang="0">
                  <a:pos x="13" y="165"/>
                </a:cxn>
                <a:cxn ang="0">
                  <a:pos x="13" y="89"/>
                </a:cxn>
                <a:cxn ang="0">
                  <a:pos x="0" y="13"/>
                </a:cxn>
              </a:cxnLst>
              <a:rect l="0" t="0" r="r" b="b"/>
              <a:pathLst>
                <a:path w="153" h="331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76"/>
                  </a:lnTo>
                  <a:lnTo>
                    <a:pt x="153" y="165"/>
                  </a:lnTo>
                  <a:lnTo>
                    <a:pt x="153" y="242"/>
                  </a:lnTo>
                  <a:lnTo>
                    <a:pt x="153" y="318"/>
                  </a:lnTo>
                  <a:lnTo>
                    <a:pt x="153" y="318"/>
                  </a:lnTo>
                  <a:lnTo>
                    <a:pt x="153" y="318"/>
                  </a:lnTo>
                  <a:lnTo>
                    <a:pt x="153" y="331"/>
                  </a:lnTo>
                  <a:lnTo>
                    <a:pt x="153" y="331"/>
                  </a:lnTo>
                  <a:lnTo>
                    <a:pt x="153" y="331"/>
                  </a:lnTo>
                  <a:lnTo>
                    <a:pt x="140" y="331"/>
                  </a:lnTo>
                  <a:lnTo>
                    <a:pt x="140" y="331"/>
                  </a:lnTo>
                  <a:lnTo>
                    <a:pt x="127" y="331"/>
                  </a:lnTo>
                  <a:lnTo>
                    <a:pt x="114" y="331"/>
                  </a:lnTo>
                  <a:lnTo>
                    <a:pt x="114" y="331"/>
                  </a:lnTo>
                  <a:lnTo>
                    <a:pt x="102" y="331"/>
                  </a:lnTo>
                  <a:lnTo>
                    <a:pt x="102" y="331"/>
                  </a:lnTo>
                  <a:lnTo>
                    <a:pt x="89" y="331"/>
                  </a:lnTo>
                  <a:lnTo>
                    <a:pt x="76" y="331"/>
                  </a:lnTo>
                  <a:lnTo>
                    <a:pt x="76" y="331"/>
                  </a:lnTo>
                  <a:lnTo>
                    <a:pt x="64" y="331"/>
                  </a:lnTo>
                  <a:lnTo>
                    <a:pt x="64" y="331"/>
                  </a:lnTo>
                  <a:lnTo>
                    <a:pt x="51" y="331"/>
                  </a:lnTo>
                  <a:lnTo>
                    <a:pt x="38" y="331"/>
                  </a:lnTo>
                  <a:lnTo>
                    <a:pt x="38" y="331"/>
                  </a:lnTo>
                  <a:lnTo>
                    <a:pt x="38" y="318"/>
                  </a:lnTo>
                  <a:lnTo>
                    <a:pt x="38" y="318"/>
                  </a:lnTo>
                  <a:lnTo>
                    <a:pt x="38" y="318"/>
                  </a:lnTo>
                  <a:lnTo>
                    <a:pt x="38" y="318"/>
                  </a:lnTo>
                  <a:lnTo>
                    <a:pt x="25" y="318"/>
                  </a:lnTo>
                  <a:lnTo>
                    <a:pt x="25" y="318"/>
                  </a:lnTo>
                  <a:lnTo>
                    <a:pt x="25" y="318"/>
                  </a:lnTo>
                  <a:lnTo>
                    <a:pt x="25" y="318"/>
                  </a:lnTo>
                  <a:lnTo>
                    <a:pt x="13" y="318"/>
                  </a:lnTo>
                  <a:lnTo>
                    <a:pt x="13" y="318"/>
                  </a:lnTo>
                  <a:lnTo>
                    <a:pt x="13" y="318"/>
                  </a:lnTo>
                  <a:lnTo>
                    <a:pt x="13" y="318"/>
                  </a:lnTo>
                  <a:lnTo>
                    <a:pt x="13" y="242"/>
                  </a:lnTo>
                  <a:lnTo>
                    <a:pt x="13" y="165"/>
                  </a:lnTo>
                  <a:lnTo>
                    <a:pt x="13" y="8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3C1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1" name="Freeform 87"/>
            <p:cNvSpPr>
              <a:spLocks/>
            </p:cNvSpPr>
            <p:nvPr/>
          </p:nvSpPr>
          <p:spPr bwMode="auto">
            <a:xfrm>
              <a:off x="11830" y="9107"/>
              <a:ext cx="153" cy="28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64"/>
                </a:cxn>
                <a:cxn ang="0">
                  <a:pos x="153" y="140"/>
                </a:cxn>
                <a:cxn ang="0">
                  <a:pos x="153" y="203"/>
                </a:cxn>
                <a:cxn ang="0">
                  <a:pos x="153" y="267"/>
                </a:cxn>
                <a:cxn ang="0">
                  <a:pos x="153" y="280"/>
                </a:cxn>
                <a:cxn ang="0">
                  <a:pos x="153" y="280"/>
                </a:cxn>
                <a:cxn ang="0">
                  <a:pos x="153" y="280"/>
                </a:cxn>
                <a:cxn ang="0">
                  <a:pos x="153" y="280"/>
                </a:cxn>
                <a:cxn ang="0">
                  <a:pos x="153" y="280"/>
                </a:cxn>
                <a:cxn ang="0">
                  <a:pos x="140" y="280"/>
                </a:cxn>
                <a:cxn ang="0">
                  <a:pos x="140" y="280"/>
                </a:cxn>
                <a:cxn ang="0">
                  <a:pos x="127" y="280"/>
                </a:cxn>
                <a:cxn ang="0">
                  <a:pos x="114" y="280"/>
                </a:cxn>
                <a:cxn ang="0">
                  <a:pos x="114" y="280"/>
                </a:cxn>
                <a:cxn ang="0">
                  <a:pos x="102" y="280"/>
                </a:cxn>
                <a:cxn ang="0">
                  <a:pos x="102" y="280"/>
                </a:cxn>
                <a:cxn ang="0">
                  <a:pos x="89" y="280"/>
                </a:cxn>
                <a:cxn ang="0">
                  <a:pos x="76" y="280"/>
                </a:cxn>
                <a:cxn ang="0">
                  <a:pos x="76" y="280"/>
                </a:cxn>
                <a:cxn ang="0">
                  <a:pos x="64" y="280"/>
                </a:cxn>
                <a:cxn ang="0">
                  <a:pos x="64" y="280"/>
                </a:cxn>
                <a:cxn ang="0">
                  <a:pos x="51" y="280"/>
                </a:cxn>
                <a:cxn ang="0">
                  <a:pos x="38" y="280"/>
                </a:cxn>
                <a:cxn ang="0">
                  <a:pos x="38" y="280"/>
                </a:cxn>
                <a:cxn ang="0">
                  <a:pos x="38" y="280"/>
                </a:cxn>
                <a:cxn ang="0">
                  <a:pos x="38" y="280"/>
                </a:cxn>
                <a:cxn ang="0">
                  <a:pos x="38" y="267"/>
                </a:cxn>
                <a:cxn ang="0">
                  <a:pos x="38" y="267"/>
                </a:cxn>
                <a:cxn ang="0">
                  <a:pos x="25" y="267"/>
                </a:cxn>
                <a:cxn ang="0">
                  <a:pos x="25" y="267"/>
                </a:cxn>
                <a:cxn ang="0">
                  <a:pos x="25" y="267"/>
                </a:cxn>
                <a:cxn ang="0">
                  <a:pos x="25" y="267"/>
                </a:cxn>
                <a:cxn ang="0">
                  <a:pos x="13" y="267"/>
                </a:cxn>
                <a:cxn ang="0">
                  <a:pos x="13" y="267"/>
                </a:cxn>
                <a:cxn ang="0">
                  <a:pos x="13" y="267"/>
                </a:cxn>
                <a:cxn ang="0">
                  <a:pos x="13" y="267"/>
                </a:cxn>
                <a:cxn ang="0">
                  <a:pos x="13" y="203"/>
                </a:cxn>
                <a:cxn ang="0">
                  <a:pos x="13" y="140"/>
                </a:cxn>
                <a:cxn ang="0">
                  <a:pos x="13" y="76"/>
                </a:cxn>
                <a:cxn ang="0">
                  <a:pos x="0" y="13"/>
                </a:cxn>
              </a:cxnLst>
              <a:rect l="0" t="0" r="r" b="b"/>
              <a:pathLst>
                <a:path w="153" h="280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64"/>
                  </a:lnTo>
                  <a:lnTo>
                    <a:pt x="153" y="140"/>
                  </a:lnTo>
                  <a:lnTo>
                    <a:pt x="153" y="203"/>
                  </a:lnTo>
                  <a:lnTo>
                    <a:pt x="153" y="267"/>
                  </a:lnTo>
                  <a:lnTo>
                    <a:pt x="153" y="280"/>
                  </a:lnTo>
                  <a:lnTo>
                    <a:pt x="153" y="280"/>
                  </a:lnTo>
                  <a:lnTo>
                    <a:pt x="153" y="280"/>
                  </a:lnTo>
                  <a:lnTo>
                    <a:pt x="153" y="280"/>
                  </a:lnTo>
                  <a:lnTo>
                    <a:pt x="153" y="280"/>
                  </a:lnTo>
                  <a:lnTo>
                    <a:pt x="140" y="280"/>
                  </a:lnTo>
                  <a:lnTo>
                    <a:pt x="140" y="280"/>
                  </a:lnTo>
                  <a:lnTo>
                    <a:pt x="127" y="280"/>
                  </a:lnTo>
                  <a:lnTo>
                    <a:pt x="114" y="280"/>
                  </a:lnTo>
                  <a:lnTo>
                    <a:pt x="114" y="280"/>
                  </a:lnTo>
                  <a:lnTo>
                    <a:pt x="102" y="280"/>
                  </a:lnTo>
                  <a:lnTo>
                    <a:pt x="102" y="280"/>
                  </a:lnTo>
                  <a:lnTo>
                    <a:pt x="89" y="280"/>
                  </a:lnTo>
                  <a:lnTo>
                    <a:pt x="76" y="280"/>
                  </a:lnTo>
                  <a:lnTo>
                    <a:pt x="76" y="280"/>
                  </a:lnTo>
                  <a:lnTo>
                    <a:pt x="64" y="280"/>
                  </a:lnTo>
                  <a:lnTo>
                    <a:pt x="64" y="280"/>
                  </a:lnTo>
                  <a:lnTo>
                    <a:pt x="51" y="280"/>
                  </a:lnTo>
                  <a:lnTo>
                    <a:pt x="38" y="280"/>
                  </a:lnTo>
                  <a:lnTo>
                    <a:pt x="38" y="280"/>
                  </a:lnTo>
                  <a:lnTo>
                    <a:pt x="38" y="280"/>
                  </a:lnTo>
                  <a:lnTo>
                    <a:pt x="38" y="280"/>
                  </a:lnTo>
                  <a:lnTo>
                    <a:pt x="38" y="267"/>
                  </a:lnTo>
                  <a:lnTo>
                    <a:pt x="38" y="267"/>
                  </a:lnTo>
                  <a:lnTo>
                    <a:pt x="25" y="267"/>
                  </a:lnTo>
                  <a:lnTo>
                    <a:pt x="25" y="267"/>
                  </a:lnTo>
                  <a:lnTo>
                    <a:pt x="25" y="267"/>
                  </a:lnTo>
                  <a:lnTo>
                    <a:pt x="25" y="267"/>
                  </a:lnTo>
                  <a:lnTo>
                    <a:pt x="13" y="267"/>
                  </a:lnTo>
                  <a:lnTo>
                    <a:pt x="13" y="267"/>
                  </a:lnTo>
                  <a:lnTo>
                    <a:pt x="13" y="267"/>
                  </a:lnTo>
                  <a:lnTo>
                    <a:pt x="13" y="267"/>
                  </a:lnTo>
                  <a:lnTo>
                    <a:pt x="13" y="203"/>
                  </a:lnTo>
                  <a:lnTo>
                    <a:pt x="13" y="140"/>
                  </a:lnTo>
                  <a:lnTo>
                    <a:pt x="13" y="7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8C9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2" name="Freeform 88"/>
            <p:cNvSpPr>
              <a:spLocks/>
            </p:cNvSpPr>
            <p:nvPr/>
          </p:nvSpPr>
          <p:spPr bwMode="auto">
            <a:xfrm>
              <a:off x="11830" y="9107"/>
              <a:ext cx="153" cy="229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64"/>
                </a:cxn>
                <a:cxn ang="0">
                  <a:pos x="153" y="114"/>
                </a:cxn>
                <a:cxn ang="0">
                  <a:pos x="153" y="165"/>
                </a:cxn>
                <a:cxn ang="0">
                  <a:pos x="153" y="229"/>
                </a:cxn>
                <a:cxn ang="0">
                  <a:pos x="153" y="229"/>
                </a:cxn>
                <a:cxn ang="0">
                  <a:pos x="153" y="229"/>
                </a:cxn>
                <a:cxn ang="0">
                  <a:pos x="153" y="229"/>
                </a:cxn>
                <a:cxn ang="0">
                  <a:pos x="153" y="229"/>
                </a:cxn>
                <a:cxn ang="0">
                  <a:pos x="153" y="229"/>
                </a:cxn>
                <a:cxn ang="0">
                  <a:pos x="140" y="229"/>
                </a:cxn>
                <a:cxn ang="0">
                  <a:pos x="140" y="229"/>
                </a:cxn>
                <a:cxn ang="0">
                  <a:pos x="127" y="229"/>
                </a:cxn>
                <a:cxn ang="0">
                  <a:pos x="114" y="229"/>
                </a:cxn>
                <a:cxn ang="0">
                  <a:pos x="114" y="229"/>
                </a:cxn>
                <a:cxn ang="0">
                  <a:pos x="102" y="229"/>
                </a:cxn>
                <a:cxn ang="0">
                  <a:pos x="102" y="229"/>
                </a:cxn>
                <a:cxn ang="0">
                  <a:pos x="89" y="229"/>
                </a:cxn>
                <a:cxn ang="0">
                  <a:pos x="76" y="229"/>
                </a:cxn>
                <a:cxn ang="0">
                  <a:pos x="76" y="229"/>
                </a:cxn>
                <a:cxn ang="0">
                  <a:pos x="64" y="229"/>
                </a:cxn>
                <a:cxn ang="0">
                  <a:pos x="64" y="229"/>
                </a:cxn>
                <a:cxn ang="0">
                  <a:pos x="51" y="229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13" y="229"/>
                </a:cxn>
                <a:cxn ang="0">
                  <a:pos x="13" y="229"/>
                </a:cxn>
                <a:cxn ang="0">
                  <a:pos x="13" y="216"/>
                </a:cxn>
                <a:cxn ang="0">
                  <a:pos x="13" y="216"/>
                </a:cxn>
                <a:cxn ang="0">
                  <a:pos x="13" y="165"/>
                </a:cxn>
                <a:cxn ang="0">
                  <a:pos x="13" y="114"/>
                </a:cxn>
                <a:cxn ang="0">
                  <a:pos x="13" y="64"/>
                </a:cxn>
                <a:cxn ang="0">
                  <a:pos x="0" y="13"/>
                </a:cxn>
              </a:cxnLst>
              <a:rect l="0" t="0" r="r" b="b"/>
              <a:pathLst>
                <a:path w="153" h="229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64"/>
                  </a:lnTo>
                  <a:lnTo>
                    <a:pt x="153" y="114"/>
                  </a:lnTo>
                  <a:lnTo>
                    <a:pt x="153" y="165"/>
                  </a:lnTo>
                  <a:lnTo>
                    <a:pt x="153" y="229"/>
                  </a:lnTo>
                  <a:lnTo>
                    <a:pt x="153" y="229"/>
                  </a:lnTo>
                  <a:lnTo>
                    <a:pt x="153" y="229"/>
                  </a:lnTo>
                  <a:lnTo>
                    <a:pt x="153" y="229"/>
                  </a:lnTo>
                  <a:lnTo>
                    <a:pt x="153" y="229"/>
                  </a:lnTo>
                  <a:lnTo>
                    <a:pt x="153" y="229"/>
                  </a:lnTo>
                  <a:lnTo>
                    <a:pt x="140" y="229"/>
                  </a:lnTo>
                  <a:lnTo>
                    <a:pt x="140" y="229"/>
                  </a:lnTo>
                  <a:lnTo>
                    <a:pt x="127" y="229"/>
                  </a:lnTo>
                  <a:lnTo>
                    <a:pt x="114" y="229"/>
                  </a:lnTo>
                  <a:lnTo>
                    <a:pt x="114" y="229"/>
                  </a:lnTo>
                  <a:lnTo>
                    <a:pt x="102" y="229"/>
                  </a:lnTo>
                  <a:lnTo>
                    <a:pt x="102" y="229"/>
                  </a:lnTo>
                  <a:lnTo>
                    <a:pt x="89" y="229"/>
                  </a:lnTo>
                  <a:lnTo>
                    <a:pt x="76" y="229"/>
                  </a:lnTo>
                  <a:lnTo>
                    <a:pt x="76" y="229"/>
                  </a:lnTo>
                  <a:lnTo>
                    <a:pt x="64" y="229"/>
                  </a:lnTo>
                  <a:lnTo>
                    <a:pt x="64" y="229"/>
                  </a:lnTo>
                  <a:lnTo>
                    <a:pt x="51" y="22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13" y="229"/>
                  </a:lnTo>
                  <a:lnTo>
                    <a:pt x="13" y="229"/>
                  </a:lnTo>
                  <a:lnTo>
                    <a:pt x="13" y="216"/>
                  </a:lnTo>
                  <a:lnTo>
                    <a:pt x="13" y="216"/>
                  </a:lnTo>
                  <a:lnTo>
                    <a:pt x="13" y="165"/>
                  </a:lnTo>
                  <a:lnTo>
                    <a:pt x="13" y="114"/>
                  </a:lnTo>
                  <a:lnTo>
                    <a:pt x="13" y="6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1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3" name="Freeform 89"/>
            <p:cNvSpPr>
              <a:spLocks/>
            </p:cNvSpPr>
            <p:nvPr/>
          </p:nvSpPr>
          <p:spPr bwMode="auto">
            <a:xfrm>
              <a:off x="11830" y="9107"/>
              <a:ext cx="153" cy="178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76" y="13"/>
                </a:cxn>
                <a:cxn ang="0">
                  <a:pos x="76" y="13"/>
                </a:cxn>
                <a:cxn ang="0">
                  <a:pos x="89" y="0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53" y="51"/>
                </a:cxn>
                <a:cxn ang="0">
                  <a:pos x="153" y="89"/>
                </a:cxn>
                <a:cxn ang="0">
                  <a:pos x="153" y="140"/>
                </a:cxn>
                <a:cxn ang="0">
                  <a:pos x="153" y="178"/>
                </a:cxn>
                <a:cxn ang="0">
                  <a:pos x="153" y="178"/>
                </a:cxn>
                <a:cxn ang="0">
                  <a:pos x="153" y="178"/>
                </a:cxn>
                <a:cxn ang="0">
                  <a:pos x="153" y="178"/>
                </a:cxn>
                <a:cxn ang="0">
                  <a:pos x="153" y="178"/>
                </a:cxn>
                <a:cxn ang="0">
                  <a:pos x="153" y="178"/>
                </a:cxn>
                <a:cxn ang="0">
                  <a:pos x="140" y="178"/>
                </a:cxn>
                <a:cxn ang="0">
                  <a:pos x="140" y="178"/>
                </a:cxn>
                <a:cxn ang="0">
                  <a:pos x="127" y="178"/>
                </a:cxn>
                <a:cxn ang="0">
                  <a:pos x="114" y="178"/>
                </a:cxn>
                <a:cxn ang="0">
                  <a:pos x="114" y="178"/>
                </a:cxn>
                <a:cxn ang="0">
                  <a:pos x="102" y="178"/>
                </a:cxn>
                <a:cxn ang="0">
                  <a:pos x="102" y="178"/>
                </a:cxn>
                <a:cxn ang="0">
                  <a:pos x="89" y="178"/>
                </a:cxn>
                <a:cxn ang="0">
                  <a:pos x="76" y="178"/>
                </a:cxn>
                <a:cxn ang="0">
                  <a:pos x="76" y="178"/>
                </a:cxn>
                <a:cxn ang="0">
                  <a:pos x="64" y="178"/>
                </a:cxn>
                <a:cxn ang="0">
                  <a:pos x="64" y="178"/>
                </a:cxn>
                <a:cxn ang="0">
                  <a:pos x="51" y="178"/>
                </a:cxn>
                <a:cxn ang="0">
                  <a:pos x="38" y="178"/>
                </a:cxn>
                <a:cxn ang="0">
                  <a:pos x="38" y="178"/>
                </a:cxn>
                <a:cxn ang="0">
                  <a:pos x="38" y="178"/>
                </a:cxn>
                <a:cxn ang="0">
                  <a:pos x="38" y="178"/>
                </a:cxn>
                <a:cxn ang="0">
                  <a:pos x="38" y="178"/>
                </a:cxn>
                <a:cxn ang="0">
                  <a:pos x="38" y="178"/>
                </a:cxn>
                <a:cxn ang="0">
                  <a:pos x="25" y="178"/>
                </a:cxn>
                <a:cxn ang="0">
                  <a:pos x="25" y="178"/>
                </a:cxn>
                <a:cxn ang="0">
                  <a:pos x="25" y="178"/>
                </a:cxn>
                <a:cxn ang="0">
                  <a:pos x="25" y="178"/>
                </a:cxn>
                <a:cxn ang="0">
                  <a:pos x="13" y="178"/>
                </a:cxn>
                <a:cxn ang="0">
                  <a:pos x="13" y="178"/>
                </a:cxn>
                <a:cxn ang="0">
                  <a:pos x="13" y="178"/>
                </a:cxn>
                <a:cxn ang="0">
                  <a:pos x="13" y="178"/>
                </a:cxn>
                <a:cxn ang="0">
                  <a:pos x="13" y="140"/>
                </a:cxn>
                <a:cxn ang="0">
                  <a:pos x="13" y="89"/>
                </a:cxn>
                <a:cxn ang="0">
                  <a:pos x="13" y="51"/>
                </a:cxn>
                <a:cxn ang="0">
                  <a:pos x="0" y="13"/>
                </a:cxn>
              </a:cxnLst>
              <a:rect l="0" t="0" r="r" b="b"/>
              <a:pathLst>
                <a:path w="153" h="178">
                  <a:moveTo>
                    <a:pt x="0" y="13"/>
                  </a:moveTo>
                  <a:lnTo>
                    <a:pt x="13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51"/>
                  </a:lnTo>
                  <a:lnTo>
                    <a:pt x="153" y="89"/>
                  </a:lnTo>
                  <a:lnTo>
                    <a:pt x="153" y="140"/>
                  </a:lnTo>
                  <a:lnTo>
                    <a:pt x="153" y="178"/>
                  </a:lnTo>
                  <a:lnTo>
                    <a:pt x="153" y="178"/>
                  </a:lnTo>
                  <a:lnTo>
                    <a:pt x="153" y="178"/>
                  </a:lnTo>
                  <a:lnTo>
                    <a:pt x="153" y="178"/>
                  </a:lnTo>
                  <a:lnTo>
                    <a:pt x="153" y="178"/>
                  </a:lnTo>
                  <a:lnTo>
                    <a:pt x="153" y="178"/>
                  </a:lnTo>
                  <a:lnTo>
                    <a:pt x="140" y="178"/>
                  </a:lnTo>
                  <a:lnTo>
                    <a:pt x="140" y="178"/>
                  </a:lnTo>
                  <a:lnTo>
                    <a:pt x="127" y="178"/>
                  </a:lnTo>
                  <a:lnTo>
                    <a:pt x="114" y="178"/>
                  </a:lnTo>
                  <a:lnTo>
                    <a:pt x="114" y="178"/>
                  </a:lnTo>
                  <a:lnTo>
                    <a:pt x="102" y="178"/>
                  </a:lnTo>
                  <a:lnTo>
                    <a:pt x="102" y="178"/>
                  </a:lnTo>
                  <a:lnTo>
                    <a:pt x="89" y="178"/>
                  </a:lnTo>
                  <a:lnTo>
                    <a:pt x="76" y="178"/>
                  </a:lnTo>
                  <a:lnTo>
                    <a:pt x="76" y="178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51" y="178"/>
                  </a:lnTo>
                  <a:lnTo>
                    <a:pt x="38" y="178"/>
                  </a:lnTo>
                  <a:lnTo>
                    <a:pt x="38" y="178"/>
                  </a:lnTo>
                  <a:lnTo>
                    <a:pt x="38" y="178"/>
                  </a:lnTo>
                  <a:lnTo>
                    <a:pt x="38" y="178"/>
                  </a:lnTo>
                  <a:lnTo>
                    <a:pt x="38" y="178"/>
                  </a:lnTo>
                  <a:lnTo>
                    <a:pt x="38" y="178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3" y="140"/>
                  </a:lnTo>
                  <a:lnTo>
                    <a:pt x="13" y="89"/>
                  </a:lnTo>
                  <a:lnTo>
                    <a:pt x="13" y="5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E5D8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4" name="Freeform 90"/>
            <p:cNvSpPr>
              <a:spLocks/>
            </p:cNvSpPr>
            <p:nvPr/>
          </p:nvSpPr>
          <p:spPr bwMode="auto">
            <a:xfrm>
              <a:off x="11830" y="9107"/>
              <a:ext cx="153" cy="1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3" y="0"/>
                </a:cxn>
                <a:cxn ang="0">
                  <a:pos x="153" y="127"/>
                </a:cxn>
                <a:cxn ang="0">
                  <a:pos x="153" y="140"/>
                </a:cxn>
                <a:cxn ang="0">
                  <a:pos x="38" y="140"/>
                </a:cxn>
                <a:cxn ang="0">
                  <a:pos x="38" y="127"/>
                </a:cxn>
                <a:cxn ang="0">
                  <a:pos x="13" y="127"/>
                </a:cxn>
                <a:cxn ang="0">
                  <a:pos x="0" y="13"/>
                </a:cxn>
              </a:cxnLst>
              <a:rect l="0" t="0" r="r" b="b"/>
              <a:pathLst>
                <a:path w="153" h="140">
                  <a:moveTo>
                    <a:pt x="0" y="13"/>
                  </a:moveTo>
                  <a:lnTo>
                    <a:pt x="153" y="0"/>
                  </a:lnTo>
                  <a:lnTo>
                    <a:pt x="153" y="127"/>
                  </a:lnTo>
                  <a:lnTo>
                    <a:pt x="153" y="140"/>
                  </a:lnTo>
                  <a:lnTo>
                    <a:pt x="38" y="140"/>
                  </a:lnTo>
                  <a:lnTo>
                    <a:pt x="38" y="127"/>
                  </a:lnTo>
                  <a:lnTo>
                    <a:pt x="13" y="12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EAE0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5" name="Freeform 91"/>
            <p:cNvSpPr>
              <a:spLocks/>
            </p:cNvSpPr>
            <p:nvPr/>
          </p:nvSpPr>
          <p:spPr bwMode="auto">
            <a:xfrm>
              <a:off x="12021" y="8967"/>
              <a:ext cx="522" cy="712"/>
            </a:xfrm>
            <a:custGeom>
              <a:avLst/>
              <a:gdLst/>
              <a:ahLst/>
              <a:cxnLst>
                <a:cxn ang="0">
                  <a:pos x="38" y="76"/>
                </a:cxn>
                <a:cxn ang="0">
                  <a:pos x="63" y="76"/>
                </a:cxn>
                <a:cxn ang="0">
                  <a:pos x="102" y="64"/>
                </a:cxn>
                <a:cxn ang="0">
                  <a:pos x="127" y="51"/>
                </a:cxn>
                <a:cxn ang="0">
                  <a:pos x="165" y="51"/>
                </a:cxn>
                <a:cxn ang="0">
                  <a:pos x="191" y="38"/>
                </a:cxn>
                <a:cxn ang="0">
                  <a:pos x="216" y="38"/>
                </a:cxn>
                <a:cxn ang="0">
                  <a:pos x="254" y="38"/>
                </a:cxn>
                <a:cxn ang="0">
                  <a:pos x="280" y="26"/>
                </a:cxn>
                <a:cxn ang="0">
                  <a:pos x="318" y="26"/>
                </a:cxn>
                <a:cxn ang="0">
                  <a:pos x="344" y="26"/>
                </a:cxn>
                <a:cxn ang="0">
                  <a:pos x="382" y="13"/>
                </a:cxn>
                <a:cxn ang="0">
                  <a:pos x="407" y="13"/>
                </a:cxn>
                <a:cxn ang="0">
                  <a:pos x="445" y="13"/>
                </a:cxn>
                <a:cxn ang="0">
                  <a:pos x="471" y="13"/>
                </a:cxn>
                <a:cxn ang="0">
                  <a:pos x="509" y="13"/>
                </a:cxn>
                <a:cxn ang="0">
                  <a:pos x="509" y="178"/>
                </a:cxn>
                <a:cxn ang="0">
                  <a:pos x="509" y="522"/>
                </a:cxn>
                <a:cxn ang="0">
                  <a:pos x="496" y="687"/>
                </a:cxn>
                <a:cxn ang="0">
                  <a:pos x="471" y="700"/>
                </a:cxn>
                <a:cxn ang="0">
                  <a:pos x="445" y="700"/>
                </a:cxn>
                <a:cxn ang="0">
                  <a:pos x="420" y="700"/>
                </a:cxn>
                <a:cxn ang="0">
                  <a:pos x="382" y="712"/>
                </a:cxn>
                <a:cxn ang="0">
                  <a:pos x="356" y="712"/>
                </a:cxn>
                <a:cxn ang="0">
                  <a:pos x="318" y="712"/>
                </a:cxn>
                <a:cxn ang="0">
                  <a:pos x="280" y="712"/>
                </a:cxn>
                <a:cxn ang="0">
                  <a:pos x="254" y="712"/>
                </a:cxn>
                <a:cxn ang="0">
                  <a:pos x="216" y="712"/>
                </a:cxn>
                <a:cxn ang="0">
                  <a:pos x="178" y="700"/>
                </a:cxn>
                <a:cxn ang="0">
                  <a:pos x="140" y="700"/>
                </a:cxn>
                <a:cxn ang="0">
                  <a:pos x="114" y="700"/>
                </a:cxn>
                <a:cxn ang="0">
                  <a:pos x="76" y="687"/>
                </a:cxn>
                <a:cxn ang="0">
                  <a:pos x="51" y="687"/>
                </a:cxn>
                <a:cxn ang="0">
                  <a:pos x="25" y="687"/>
                </a:cxn>
                <a:cxn ang="0">
                  <a:pos x="0" y="598"/>
                </a:cxn>
                <a:cxn ang="0">
                  <a:pos x="0" y="458"/>
                </a:cxn>
                <a:cxn ang="0">
                  <a:pos x="0" y="305"/>
                </a:cxn>
                <a:cxn ang="0">
                  <a:pos x="13" y="165"/>
                </a:cxn>
              </a:cxnLst>
              <a:rect l="0" t="0" r="r" b="b"/>
              <a:pathLst>
                <a:path w="522" h="712">
                  <a:moveTo>
                    <a:pt x="25" y="76"/>
                  </a:moveTo>
                  <a:lnTo>
                    <a:pt x="38" y="76"/>
                  </a:lnTo>
                  <a:lnTo>
                    <a:pt x="51" y="76"/>
                  </a:lnTo>
                  <a:lnTo>
                    <a:pt x="63" y="76"/>
                  </a:lnTo>
                  <a:lnTo>
                    <a:pt x="76" y="64"/>
                  </a:lnTo>
                  <a:lnTo>
                    <a:pt x="102" y="64"/>
                  </a:lnTo>
                  <a:lnTo>
                    <a:pt x="114" y="64"/>
                  </a:lnTo>
                  <a:lnTo>
                    <a:pt x="127" y="51"/>
                  </a:lnTo>
                  <a:lnTo>
                    <a:pt x="140" y="51"/>
                  </a:lnTo>
                  <a:lnTo>
                    <a:pt x="165" y="51"/>
                  </a:lnTo>
                  <a:lnTo>
                    <a:pt x="178" y="51"/>
                  </a:lnTo>
                  <a:lnTo>
                    <a:pt x="191" y="38"/>
                  </a:lnTo>
                  <a:lnTo>
                    <a:pt x="204" y="38"/>
                  </a:lnTo>
                  <a:lnTo>
                    <a:pt x="216" y="38"/>
                  </a:lnTo>
                  <a:lnTo>
                    <a:pt x="242" y="38"/>
                  </a:lnTo>
                  <a:lnTo>
                    <a:pt x="254" y="38"/>
                  </a:lnTo>
                  <a:lnTo>
                    <a:pt x="267" y="26"/>
                  </a:lnTo>
                  <a:lnTo>
                    <a:pt x="280" y="26"/>
                  </a:lnTo>
                  <a:lnTo>
                    <a:pt x="305" y="26"/>
                  </a:lnTo>
                  <a:lnTo>
                    <a:pt x="318" y="26"/>
                  </a:lnTo>
                  <a:lnTo>
                    <a:pt x="331" y="26"/>
                  </a:lnTo>
                  <a:lnTo>
                    <a:pt x="344" y="26"/>
                  </a:lnTo>
                  <a:lnTo>
                    <a:pt x="356" y="13"/>
                  </a:lnTo>
                  <a:lnTo>
                    <a:pt x="382" y="13"/>
                  </a:lnTo>
                  <a:lnTo>
                    <a:pt x="395" y="13"/>
                  </a:lnTo>
                  <a:lnTo>
                    <a:pt x="407" y="13"/>
                  </a:lnTo>
                  <a:lnTo>
                    <a:pt x="420" y="13"/>
                  </a:lnTo>
                  <a:lnTo>
                    <a:pt x="445" y="13"/>
                  </a:lnTo>
                  <a:lnTo>
                    <a:pt x="458" y="13"/>
                  </a:lnTo>
                  <a:lnTo>
                    <a:pt x="471" y="13"/>
                  </a:lnTo>
                  <a:lnTo>
                    <a:pt x="484" y="13"/>
                  </a:lnTo>
                  <a:lnTo>
                    <a:pt x="509" y="13"/>
                  </a:lnTo>
                  <a:lnTo>
                    <a:pt x="522" y="0"/>
                  </a:lnTo>
                  <a:lnTo>
                    <a:pt x="509" y="178"/>
                  </a:lnTo>
                  <a:lnTo>
                    <a:pt x="509" y="343"/>
                  </a:lnTo>
                  <a:lnTo>
                    <a:pt x="509" y="522"/>
                  </a:lnTo>
                  <a:lnTo>
                    <a:pt x="509" y="687"/>
                  </a:lnTo>
                  <a:lnTo>
                    <a:pt x="496" y="687"/>
                  </a:lnTo>
                  <a:lnTo>
                    <a:pt x="484" y="700"/>
                  </a:lnTo>
                  <a:lnTo>
                    <a:pt x="471" y="700"/>
                  </a:lnTo>
                  <a:lnTo>
                    <a:pt x="458" y="700"/>
                  </a:lnTo>
                  <a:lnTo>
                    <a:pt x="445" y="700"/>
                  </a:lnTo>
                  <a:lnTo>
                    <a:pt x="433" y="700"/>
                  </a:lnTo>
                  <a:lnTo>
                    <a:pt x="420" y="700"/>
                  </a:lnTo>
                  <a:lnTo>
                    <a:pt x="407" y="700"/>
                  </a:lnTo>
                  <a:lnTo>
                    <a:pt x="382" y="712"/>
                  </a:lnTo>
                  <a:lnTo>
                    <a:pt x="369" y="712"/>
                  </a:lnTo>
                  <a:lnTo>
                    <a:pt x="356" y="712"/>
                  </a:lnTo>
                  <a:lnTo>
                    <a:pt x="331" y="712"/>
                  </a:lnTo>
                  <a:lnTo>
                    <a:pt x="318" y="712"/>
                  </a:lnTo>
                  <a:lnTo>
                    <a:pt x="305" y="712"/>
                  </a:lnTo>
                  <a:lnTo>
                    <a:pt x="280" y="712"/>
                  </a:lnTo>
                  <a:lnTo>
                    <a:pt x="267" y="712"/>
                  </a:lnTo>
                  <a:lnTo>
                    <a:pt x="254" y="712"/>
                  </a:lnTo>
                  <a:lnTo>
                    <a:pt x="229" y="712"/>
                  </a:lnTo>
                  <a:lnTo>
                    <a:pt x="216" y="712"/>
                  </a:lnTo>
                  <a:lnTo>
                    <a:pt x="191" y="712"/>
                  </a:lnTo>
                  <a:lnTo>
                    <a:pt x="178" y="700"/>
                  </a:lnTo>
                  <a:lnTo>
                    <a:pt x="165" y="700"/>
                  </a:lnTo>
                  <a:lnTo>
                    <a:pt x="140" y="700"/>
                  </a:lnTo>
                  <a:lnTo>
                    <a:pt x="127" y="700"/>
                  </a:lnTo>
                  <a:lnTo>
                    <a:pt x="114" y="700"/>
                  </a:lnTo>
                  <a:lnTo>
                    <a:pt x="102" y="700"/>
                  </a:lnTo>
                  <a:lnTo>
                    <a:pt x="76" y="687"/>
                  </a:lnTo>
                  <a:lnTo>
                    <a:pt x="63" y="687"/>
                  </a:lnTo>
                  <a:lnTo>
                    <a:pt x="51" y="687"/>
                  </a:lnTo>
                  <a:lnTo>
                    <a:pt x="38" y="687"/>
                  </a:lnTo>
                  <a:lnTo>
                    <a:pt x="25" y="687"/>
                  </a:lnTo>
                  <a:lnTo>
                    <a:pt x="13" y="674"/>
                  </a:lnTo>
                  <a:lnTo>
                    <a:pt x="0" y="598"/>
                  </a:lnTo>
                  <a:lnTo>
                    <a:pt x="0" y="534"/>
                  </a:lnTo>
                  <a:lnTo>
                    <a:pt x="0" y="458"/>
                  </a:lnTo>
                  <a:lnTo>
                    <a:pt x="0" y="382"/>
                  </a:lnTo>
                  <a:lnTo>
                    <a:pt x="0" y="305"/>
                  </a:lnTo>
                  <a:lnTo>
                    <a:pt x="0" y="242"/>
                  </a:lnTo>
                  <a:lnTo>
                    <a:pt x="13" y="165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AA8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6" name="Freeform 92"/>
            <p:cNvSpPr>
              <a:spLocks/>
            </p:cNvSpPr>
            <p:nvPr/>
          </p:nvSpPr>
          <p:spPr bwMode="auto">
            <a:xfrm>
              <a:off x="12021" y="8980"/>
              <a:ext cx="509" cy="674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38" y="63"/>
                </a:cxn>
                <a:cxn ang="0">
                  <a:pos x="51" y="63"/>
                </a:cxn>
                <a:cxn ang="0">
                  <a:pos x="63" y="63"/>
                </a:cxn>
                <a:cxn ang="0">
                  <a:pos x="76" y="51"/>
                </a:cxn>
                <a:cxn ang="0">
                  <a:pos x="102" y="51"/>
                </a:cxn>
                <a:cxn ang="0">
                  <a:pos x="114" y="51"/>
                </a:cxn>
                <a:cxn ang="0">
                  <a:pos x="127" y="51"/>
                </a:cxn>
                <a:cxn ang="0">
                  <a:pos x="140" y="38"/>
                </a:cxn>
                <a:cxn ang="0">
                  <a:pos x="153" y="38"/>
                </a:cxn>
                <a:cxn ang="0">
                  <a:pos x="165" y="38"/>
                </a:cxn>
                <a:cxn ang="0">
                  <a:pos x="191" y="38"/>
                </a:cxn>
                <a:cxn ang="0">
                  <a:pos x="204" y="25"/>
                </a:cxn>
                <a:cxn ang="0">
                  <a:pos x="216" y="25"/>
                </a:cxn>
                <a:cxn ang="0">
                  <a:pos x="229" y="25"/>
                </a:cxn>
                <a:cxn ang="0">
                  <a:pos x="242" y="25"/>
                </a:cxn>
                <a:cxn ang="0">
                  <a:pos x="267" y="13"/>
                </a:cxn>
                <a:cxn ang="0">
                  <a:pos x="280" y="13"/>
                </a:cxn>
                <a:cxn ang="0">
                  <a:pos x="293" y="13"/>
                </a:cxn>
                <a:cxn ang="0">
                  <a:pos x="305" y="13"/>
                </a:cxn>
                <a:cxn ang="0">
                  <a:pos x="318" y="13"/>
                </a:cxn>
                <a:cxn ang="0">
                  <a:pos x="344" y="13"/>
                </a:cxn>
                <a:cxn ang="0">
                  <a:pos x="356" y="0"/>
                </a:cxn>
                <a:cxn ang="0">
                  <a:pos x="369" y="0"/>
                </a:cxn>
                <a:cxn ang="0">
                  <a:pos x="382" y="0"/>
                </a:cxn>
                <a:cxn ang="0">
                  <a:pos x="407" y="0"/>
                </a:cxn>
                <a:cxn ang="0">
                  <a:pos x="420" y="0"/>
                </a:cxn>
                <a:cxn ang="0">
                  <a:pos x="433" y="0"/>
                </a:cxn>
                <a:cxn ang="0">
                  <a:pos x="445" y="0"/>
                </a:cxn>
                <a:cxn ang="0">
                  <a:pos x="458" y="0"/>
                </a:cxn>
                <a:cxn ang="0">
                  <a:pos x="484" y="0"/>
                </a:cxn>
                <a:cxn ang="0">
                  <a:pos x="496" y="0"/>
                </a:cxn>
                <a:cxn ang="0">
                  <a:pos x="509" y="0"/>
                </a:cxn>
                <a:cxn ang="0">
                  <a:pos x="496" y="152"/>
                </a:cxn>
                <a:cxn ang="0">
                  <a:pos x="496" y="318"/>
                </a:cxn>
                <a:cxn ang="0">
                  <a:pos x="496" y="483"/>
                </a:cxn>
                <a:cxn ang="0">
                  <a:pos x="496" y="648"/>
                </a:cxn>
                <a:cxn ang="0">
                  <a:pos x="471" y="648"/>
                </a:cxn>
                <a:cxn ang="0">
                  <a:pos x="445" y="661"/>
                </a:cxn>
                <a:cxn ang="0">
                  <a:pos x="420" y="661"/>
                </a:cxn>
                <a:cxn ang="0">
                  <a:pos x="395" y="661"/>
                </a:cxn>
                <a:cxn ang="0">
                  <a:pos x="356" y="674"/>
                </a:cxn>
                <a:cxn ang="0">
                  <a:pos x="331" y="674"/>
                </a:cxn>
                <a:cxn ang="0">
                  <a:pos x="293" y="674"/>
                </a:cxn>
                <a:cxn ang="0">
                  <a:pos x="267" y="674"/>
                </a:cxn>
                <a:cxn ang="0">
                  <a:pos x="229" y="674"/>
                </a:cxn>
                <a:cxn ang="0">
                  <a:pos x="191" y="674"/>
                </a:cxn>
                <a:cxn ang="0">
                  <a:pos x="153" y="674"/>
                </a:cxn>
                <a:cxn ang="0">
                  <a:pos x="127" y="661"/>
                </a:cxn>
                <a:cxn ang="0">
                  <a:pos x="89" y="661"/>
                </a:cxn>
                <a:cxn ang="0">
                  <a:pos x="63" y="661"/>
                </a:cxn>
                <a:cxn ang="0">
                  <a:pos x="38" y="648"/>
                </a:cxn>
                <a:cxn ang="0">
                  <a:pos x="13" y="648"/>
                </a:cxn>
                <a:cxn ang="0">
                  <a:pos x="13" y="572"/>
                </a:cxn>
                <a:cxn ang="0">
                  <a:pos x="0" y="496"/>
                </a:cxn>
                <a:cxn ang="0">
                  <a:pos x="0" y="432"/>
                </a:cxn>
                <a:cxn ang="0">
                  <a:pos x="0" y="356"/>
                </a:cxn>
                <a:cxn ang="0">
                  <a:pos x="0" y="292"/>
                </a:cxn>
                <a:cxn ang="0">
                  <a:pos x="0" y="216"/>
                </a:cxn>
                <a:cxn ang="0">
                  <a:pos x="13" y="140"/>
                </a:cxn>
                <a:cxn ang="0">
                  <a:pos x="25" y="76"/>
                </a:cxn>
              </a:cxnLst>
              <a:rect l="0" t="0" r="r" b="b"/>
              <a:pathLst>
                <a:path w="509" h="674">
                  <a:moveTo>
                    <a:pt x="25" y="76"/>
                  </a:moveTo>
                  <a:lnTo>
                    <a:pt x="38" y="63"/>
                  </a:lnTo>
                  <a:lnTo>
                    <a:pt x="51" y="63"/>
                  </a:lnTo>
                  <a:lnTo>
                    <a:pt x="63" y="63"/>
                  </a:lnTo>
                  <a:lnTo>
                    <a:pt x="76" y="51"/>
                  </a:lnTo>
                  <a:lnTo>
                    <a:pt x="102" y="51"/>
                  </a:lnTo>
                  <a:lnTo>
                    <a:pt x="114" y="51"/>
                  </a:lnTo>
                  <a:lnTo>
                    <a:pt x="127" y="51"/>
                  </a:lnTo>
                  <a:lnTo>
                    <a:pt x="140" y="38"/>
                  </a:lnTo>
                  <a:lnTo>
                    <a:pt x="153" y="38"/>
                  </a:lnTo>
                  <a:lnTo>
                    <a:pt x="165" y="38"/>
                  </a:lnTo>
                  <a:lnTo>
                    <a:pt x="191" y="38"/>
                  </a:lnTo>
                  <a:lnTo>
                    <a:pt x="204" y="25"/>
                  </a:lnTo>
                  <a:lnTo>
                    <a:pt x="216" y="25"/>
                  </a:lnTo>
                  <a:lnTo>
                    <a:pt x="229" y="25"/>
                  </a:lnTo>
                  <a:lnTo>
                    <a:pt x="242" y="25"/>
                  </a:lnTo>
                  <a:lnTo>
                    <a:pt x="267" y="13"/>
                  </a:lnTo>
                  <a:lnTo>
                    <a:pt x="280" y="13"/>
                  </a:lnTo>
                  <a:lnTo>
                    <a:pt x="293" y="13"/>
                  </a:lnTo>
                  <a:lnTo>
                    <a:pt x="305" y="13"/>
                  </a:lnTo>
                  <a:lnTo>
                    <a:pt x="318" y="13"/>
                  </a:lnTo>
                  <a:lnTo>
                    <a:pt x="344" y="13"/>
                  </a:lnTo>
                  <a:lnTo>
                    <a:pt x="356" y="0"/>
                  </a:lnTo>
                  <a:lnTo>
                    <a:pt x="369" y="0"/>
                  </a:lnTo>
                  <a:lnTo>
                    <a:pt x="382" y="0"/>
                  </a:lnTo>
                  <a:lnTo>
                    <a:pt x="407" y="0"/>
                  </a:lnTo>
                  <a:lnTo>
                    <a:pt x="420" y="0"/>
                  </a:lnTo>
                  <a:lnTo>
                    <a:pt x="433" y="0"/>
                  </a:lnTo>
                  <a:lnTo>
                    <a:pt x="445" y="0"/>
                  </a:lnTo>
                  <a:lnTo>
                    <a:pt x="458" y="0"/>
                  </a:lnTo>
                  <a:lnTo>
                    <a:pt x="484" y="0"/>
                  </a:lnTo>
                  <a:lnTo>
                    <a:pt x="496" y="0"/>
                  </a:lnTo>
                  <a:lnTo>
                    <a:pt x="509" y="0"/>
                  </a:lnTo>
                  <a:lnTo>
                    <a:pt x="496" y="152"/>
                  </a:lnTo>
                  <a:lnTo>
                    <a:pt x="496" y="318"/>
                  </a:lnTo>
                  <a:lnTo>
                    <a:pt x="496" y="483"/>
                  </a:lnTo>
                  <a:lnTo>
                    <a:pt x="496" y="648"/>
                  </a:lnTo>
                  <a:lnTo>
                    <a:pt x="471" y="648"/>
                  </a:lnTo>
                  <a:lnTo>
                    <a:pt x="445" y="661"/>
                  </a:lnTo>
                  <a:lnTo>
                    <a:pt x="420" y="661"/>
                  </a:lnTo>
                  <a:lnTo>
                    <a:pt x="395" y="661"/>
                  </a:lnTo>
                  <a:lnTo>
                    <a:pt x="356" y="674"/>
                  </a:lnTo>
                  <a:lnTo>
                    <a:pt x="331" y="674"/>
                  </a:lnTo>
                  <a:lnTo>
                    <a:pt x="293" y="674"/>
                  </a:lnTo>
                  <a:lnTo>
                    <a:pt x="267" y="674"/>
                  </a:lnTo>
                  <a:lnTo>
                    <a:pt x="229" y="674"/>
                  </a:lnTo>
                  <a:lnTo>
                    <a:pt x="191" y="674"/>
                  </a:lnTo>
                  <a:lnTo>
                    <a:pt x="153" y="674"/>
                  </a:lnTo>
                  <a:lnTo>
                    <a:pt x="127" y="661"/>
                  </a:lnTo>
                  <a:lnTo>
                    <a:pt x="89" y="661"/>
                  </a:lnTo>
                  <a:lnTo>
                    <a:pt x="63" y="661"/>
                  </a:lnTo>
                  <a:lnTo>
                    <a:pt x="38" y="648"/>
                  </a:lnTo>
                  <a:lnTo>
                    <a:pt x="13" y="648"/>
                  </a:lnTo>
                  <a:lnTo>
                    <a:pt x="13" y="572"/>
                  </a:lnTo>
                  <a:lnTo>
                    <a:pt x="0" y="496"/>
                  </a:lnTo>
                  <a:lnTo>
                    <a:pt x="0" y="432"/>
                  </a:lnTo>
                  <a:lnTo>
                    <a:pt x="0" y="356"/>
                  </a:lnTo>
                  <a:lnTo>
                    <a:pt x="0" y="292"/>
                  </a:lnTo>
                  <a:lnTo>
                    <a:pt x="0" y="216"/>
                  </a:lnTo>
                  <a:lnTo>
                    <a:pt x="13" y="140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AF93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7" name="Freeform 93"/>
            <p:cNvSpPr>
              <a:spLocks/>
            </p:cNvSpPr>
            <p:nvPr/>
          </p:nvSpPr>
          <p:spPr bwMode="auto">
            <a:xfrm>
              <a:off x="12021" y="8980"/>
              <a:ext cx="496" cy="648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51" y="63"/>
                </a:cxn>
                <a:cxn ang="0">
                  <a:pos x="76" y="51"/>
                </a:cxn>
                <a:cxn ang="0">
                  <a:pos x="114" y="51"/>
                </a:cxn>
                <a:cxn ang="0">
                  <a:pos x="140" y="38"/>
                </a:cxn>
                <a:cxn ang="0">
                  <a:pos x="165" y="38"/>
                </a:cxn>
                <a:cxn ang="0">
                  <a:pos x="204" y="25"/>
                </a:cxn>
                <a:cxn ang="0">
                  <a:pos x="229" y="25"/>
                </a:cxn>
                <a:cxn ang="0">
                  <a:pos x="254" y="25"/>
                </a:cxn>
                <a:cxn ang="0">
                  <a:pos x="293" y="13"/>
                </a:cxn>
                <a:cxn ang="0">
                  <a:pos x="318" y="13"/>
                </a:cxn>
                <a:cxn ang="0">
                  <a:pos x="344" y="13"/>
                </a:cxn>
                <a:cxn ang="0">
                  <a:pos x="382" y="0"/>
                </a:cxn>
                <a:cxn ang="0">
                  <a:pos x="407" y="0"/>
                </a:cxn>
                <a:cxn ang="0">
                  <a:pos x="433" y="0"/>
                </a:cxn>
                <a:cxn ang="0">
                  <a:pos x="471" y="0"/>
                </a:cxn>
                <a:cxn ang="0">
                  <a:pos x="496" y="0"/>
                </a:cxn>
                <a:cxn ang="0">
                  <a:pos x="484" y="152"/>
                </a:cxn>
                <a:cxn ang="0">
                  <a:pos x="484" y="305"/>
                </a:cxn>
                <a:cxn ang="0">
                  <a:pos x="484" y="470"/>
                </a:cxn>
                <a:cxn ang="0">
                  <a:pos x="484" y="623"/>
                </a:cxn>
                <a:cxn ang="0">
                  <a:pos x="458" y="623"/>
                </a:cxn>
                <a:cxn ang="0">
                  <a:pos x="433" y="636"/>
                </a:cxn>
                <a:cxn ang="0">
                  <a:pos x="407" y="636"/>
                </a:cxn>
                <a:cxn ang="0">
                  <a:pos x="382" y="636"/>
                </a:cxn>
                <a:cxn ang="0">
                  <a:pos x="356" y="648"/>
                </a:cxn>
                <a:cxn ang="0">
                  <a:pos x="318" y="648"/>
                </a:cxn>
                <a:cxn ang="0">
                  <a:pos x="293" y="648"/>
                </a:cxn>
                <a:cxn ang="0">
                  <a:pos x="254" y="648"/>
                </a:cxn>
                <a:cxn ang="0">
                  <a:pos x="216" y="648"/>
                </a:cxn>
                <a:cxn ang="0">
                  <a:pos x="191" y="648"/>
                </a:cxn>
                <a:cxn ang="0">
                  <a:pos x="153" y="648"/>
                </a:cxn>
                <a:cxn ang="0">
                  <a:pos x="127" y="648"/>
                </a:cxn>
                <a:cxn ang="0">
                  <a:pos x="89" y="636"/>
                </a:cxn>
                <a:cxn ang="0">
                  <a:pos x="63" y="636"/>
                </a:cxn>
                <a:cxn ang="0">
                  <a:pos x="38" y="623"/>
                </a:cxn>
                <a:cxn ang="0">
                  <a:pos x="13" y="623"/>
                </a:cxn>
                <a:cxn ang="0">
                  <a:pos x="13" y="547"/>
                </a:cxn>
                <a:cxn ang="0">
                  <a:pos x="0" y="483"/>
                </a:cxn>
                <a:cxn ang="0">
                  <a:pos x="0" y="420"/>
                </a:cxn>
                <a:cxn ang="0">
                  <a:pos x="0" y="356"/>
                </a:cxn>
                <a:cxn ang="0">
                  <a:pos x="0" y="280"/>
                </a:cxn>
                <a:cxn ang="0">
                  <a:pos x="0" y="216"/>
                </a:cxn>
                <a:cxn ang="0">
                  <a:pos x="13" y="140"/>
                </a:cxn>
                <a:cxn ang="0">
                  <a:pos x="25" y="76"/>
                </a:cxn>
              </a:cxnLst>
              <a:rect l="0" t="0" r="r" b="b"/>
              <a:pathLst>
                <a:path w="496" h="648">
                  <a:moveTo>
                    <a:pt x="25" y="76"/>
                  </a:moveTo>
                  <a:lnTo>
                    <a:pt x="51" y="63"/>
                  </a:lnTo>
                  <a:lnTo>
                    <a:pt x="76" y="51"/>
                  </a:lnTo>
                  <a:lnTo>
                    <a:pt x="114" y="51"/>
                  </a:lnTo>
                  <a:lnTo>
                    <a:pt x="140" y="38"/>
                  </a:lnTo>
                  <a:lnTo>
                    <a:pt x="165" y="38"/>
                  </a:lnTo>
                  <a:lnTo>
                    <a:pt x="204" y="25"/>
                  </a:lnTo>
                  <a:lnTo>
                    <a:pt x="229" y="25"/>
                  </a:lnTo>
                  <a:lnTo>
                    <a:pt x="254" y="25"/>
                  </a:lnTo>
                  <a:lnTo>
                    <a:pt x="293" y="13"/>
                  </a:lnTo>
                  <a:lnTo>
                    <a:pt x="318" y="13"/>
                  </a:lnTo>
                  <a:lnTo>
                    <a:pt x="344" y="13"/>
                  </a:lnTo>
                  <a:lnTo>
                    <a:pt x="382" y="0"/>
                  </a:lnTo>
                  <a:lnTo>
                    <a:pt x="407" y="0"/>
                  </a:lnTo>
                  <a:lnTo>
                    <a:pt x="433" y="0"/>
                  </a:lnTo>
                  <a:lnTo>
                    <a:pt x="471" y="0"/>
                  </a:lnTo>
                  <a:lnTo>
                    <a:pt x="496" y="0"/>
                  </a:lnTo>
                  <a:lnTo>
                    <a:pt x="484" y="152"/>
                  </a:lnTo>
                  <a:lnTo>
                    <a:pt x="484" y="305"/>
                  </a:lnTo>
                  <a:lnTo>
                    <a:pt x="484" y="470"/>
                  </a:lnTo>
                  <a:lnTo>
                    <a:pt x="484" y="623"/>
                  </a:lnTo>
                  <a:lnTo>
                    <a:pt x="458" y="623"/>
                  </a:lnTo>
                  <a:lnTo>
                    <a:pt x="433" y="636"/>
                  </a:lnTo>
                  <a:lnTo>
                    <a:pt x="407" y="636"/>
                  </a:lnTo>
                  <a:lnTo>
                    <a:pt x="382" y="636"/>
                  </a:lnTo>
                  <a:lnTo>
                    <a:pt x="356" y="648"/>
                  </a:lnTo>
                  <a:lnTo>
                    <a:pt x="318" y="648"/>
                  </a:lnTo>
                  <a:lnTo>
                    <a:pt x="293" y="648"/>
                  </a:lnTo>
                  <a:lnTo>
                    <a:pt x="254" y="648"/>
                  </a:lnTo>
                  <a:lnTo>
                    <a:pt x="216" y="648"/>
                  </a:lnTo>
                  <a:lnTo>
                    <a:pt x="191" y="648"/>
                  </a:lnTo>
                  <a:lnTo>
                    <a:pt x="153" y="648"/>
                  </a:lnTo>
                  <a:lnTo>
                    <a:pt x="127" y="648"/>
                  </a:lnTo>
                  <a:lnTo>
                    <a:pt x="89" y="636"/>
                  </a:lnTo>
                  <a:lnTo>
                    <a:pt x="63" y="636"/>
                  </a:lnTo>
                  <a:lnTo>
                    <a:pt x="38" y="623"/>
                  </a:lnTo>
                  <a:lnTo>
                    <a:pt x="13" y="623"/>
                  </a:lnTo>
                  <a:lnTo>
                    <a:pt x="13" y="547"/>
                  </a:lnTo>
                  <a:lnTo>
                    <a:pt x="0" y="483"/>
                  </a:lnTo>
                  <a:lnTo>
                    <a:pt x="0" y="420"/>
                  </a:lnTo>
                  <a:lnTo>
                    <a:pt x="0" y="356"/>
                  </a:lnTo>
                  <a:lnTo>
                    <a:pt x="0" y="280"/>
                  </a:lnTo>
                  <a:lnTo>
                    <a:pt x="0" y="216"/>
                  </a:lnTo>
                  <a:lnTo>
                    <a:pt x="13" y="140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B296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8" name="Freeform 94"/>
            <p:cNvSpPr>
              <a:spLocks/>
            </p:cNvSpPr>
            <p:nvPr/>
          </p:nvSpPr>
          <p:spPr bwMode="auto">
            <a:xfrm>
              <a:off x="12021" y="8980"/>
              <a:ext cx="484" cy="623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51" y="63"/>
                </a:cxn>
                <a:cxn ang="0">
                  <a:pos x="76" y="51"/>
                </a:cxn>
                <a:cxn ang="0">
                  <a:pos x="102" y="51"/>
                </a:cxn>
                <a:cxn ang="0">
                  <a:pos x="140" y="38"/>
                </a:cxn>
                <a:cxn ang="0">
                  <a:pos x="165" y="38"/>
                </a:cxn>
                <a:cxn ang="0">
                  <a:pos x="191" y="25"/>
                </a:cxn>
                <a:cxn ang="0">
                  <a:pos x="229" y="25"/>
                </a:cxn>
                <a:cxn ang="0">
                  <a:pos x="254" y="25"/>
                </a:cxn>
                <a:cxn ang="0">
                  <a:pos x="280" y="13"/>
                </a:cxn>
                <a:cxn ang="0">
                  <a:pos x="305" y="13"/>
                </a:cxn>
                <a:cxn ang="0">
                  <a:pos x="344" y="13"/>
                </a:cxn>
                <a:cxn ang="0">
                  <a:pos x="369" y="0"/>
                </a:cxn>
                <a:cxn ang="0">
                  <a:pos x="395" y="0"/>
                </a:cxn>
                <a:cxn ang="0">
                  <a:pos x="433" y="0"/>
                </a:cxn>
                <a:cxn ang="0">
                  <a:pos x="458" y="0"/>
                </a:cxn>
                <a:cxn ang="0">
                  <a:pos x="484" y="0"/>
                </a:cxn>
                <a:cxn ang="0">
                  <a:pos x="471" y="152"/>
                </a:cxn>
                <a:cxn ang="0">
                  <a:pos x="471" y="292"/>
                </a:cxn>
                <a:cxn ang="0">
                  <a:pos x="471" y="445"/>
                </a:cxn>
                <a:cxn ang="0">
                  <a:pos x="471" y="598"/>
                </a:cxn>
                <a:cxn ang="0">
                  <a:pos x="445" y="598"/>
                </a:cxn>
                <a:cxn ang="0">
                  <a:pos x="433" y="610"/>
                </a:cxn>
                <a:cxn ang="0">
                  <a:pos x="407" y="610"/>
                </a:cxn>
                <a:cxn ang="0">
                  <a:pos x="369" y="610"/>
                </a:cxn>
                <a:cxn ang="0">
                  <a:pos x="344" y="623"/>
                </a:cxn>
                <a:cxn ang="0">
                  <a:pos x="318" y="623"/>
                </a:cxn>
                <a:cxn ang="0">
                  <a:pos x="280" y="623"/>
                </a:cxn>
                <a:cxn ang="0">
                  <a:pos x="254" y="623"/>
                </a:cxn>
                <a:cxn ang="0">
                  <a:pos x="216" y="623"/>
                </a:cxn>
                <a:cxn ang="0">
                  <a:pos x="178" y="623"/>
                </a:cxn>
                <a:cxn ang="0">
                  <a:pos x="153" y="623"/>
                </a:cxn>
                <a:cxn ang="0">
                  <a:pos x="127" y="623"/>
                </a:cxn>
                <a:cxn ang="0">
                  <a:pos x="89" y="610"/>
                </a:cxn>
                <a:cxn ang="0">
                  <a:pos x="63" y="610"/>
                </a:cxn>
                <a:cxn ang="0">
                  <a:pos x="38" y="610"/>
                </a:cxn>
                <a:cxn ang="0">
                  <a:pos x="13" y="598"/>
                </a:cxn>
                <a:cxn ang="0">
                  <a:pos x="13" y="534"/>
                </a:cxn>
                <a:cxn ang="0">
                  <a:pos x="0" y="470"/>
                </a:cxn>
                <a:cxn ang="0">
                  <a:pos x="0" y="407"/>
                </a:cxn>
                <a:cxn ang="0">
                  <a:pos x="0" y="343"/>
                </a:cxn>
                <a:cxn ang="0">
                  <a:pos x="0" y="280"/>
                </a:cxn>
                <a:cxn ang="0">
                  <a:pos x="0" y="203"/>
                </a:cxn>
                <a:cxn ang="0">
                  <a:pos x="13" y="140"/>
                </a:cxn>
                <a:cxn ang="0">
                  <a:pos x="25" y="76"/>
                </a:cxn>
              </a:cxnLst>
              <a:rect l="0" t="0" r="r" b="b"/>
              <a:pathLst>
                <a:path w="484" h="623">
                  <a:moveTo>
                    <a:pt x="25" y="76"/>
                  </a:moveTo>
                  <a:lnTo>
                    <a:pt x="51" y="63"/>
                  </a:lnTo>
                  <a:lnTo>
                    <a:pt x="76" y="51"/>
                  </a:lnTo>
                  <a:lnTo>
                    <a:pt x="102" y="51"/>
                  </a:lnTo>
                  <a:lnTo>
                    <a:pt x="140" y="38"/>
                  </a:lnTo>
                  <a:lnTo>
                    <a:pt x="165" y="38"/>
                  </a:lnTo>
                  <a:lnTo>
                    <a:pt x="191" y="25"/>
                  </a:lnTo>
                  <a:lnTo>
                    <a:pt x="229" y="25"/>
                  </a:lnTo>
                  <a:lnTo>
                    <a:pt x="254" y="25"/>
                  </a:lnTo>
                  <a:lnTo>
                    <a:pt x="280" y="13"/>
                  </a:lnTo>
                  <a:lnTo>
                    <a:pt x="305" y="13"/>
                  </a:lnTo>
                  <a:lnTo>
                    <a:pt x="344" y="13"/>
                  </a:lnTo>
                  <a:lnTo>
                    <a:pt x="369" y="0"/>
                  </a:lnTo>
                  <a:lnTo>
                    <a:pt x="395" y="0"/>
                  </a:lnTo>
                  <a:lnTo>
                    <a:pt x="433" y="0"/>
                  </a:lnTo>
                  <a:lnTo>
                    <a:pt x="458" y="0"/>
                  </a:lnTo>
                  <a:lnTo>
                    <a:pt x="484" y="0"/>
                  </a:lnTo>
                  <a:lnTo>
                    <a:pt x="471" y="152"/>
                  </a:lnTo>
                  <a:lnTo>
                    <a:pt x="471" y="292"/>
                  </a:lnTo>
                  <a:lnTo>
                    <a:pt x="471" y="445"/>
                  </a:lnTo>
                  <a:lnTo>
                    <a:pt x="471" y="598"/>
                  </a:lnTo>
                  <a:lnTo>
                    <a:pt x="445" y="598"/>
                  </a:lnTo>
                  <a:lnTo>
                    <a:pt x="433" y="610"/>
                  </a:lnTo>
                  <a:lnTo>
                    <a:pt x="407" y="610"/>
                  </a:lnTo>
                  <a:lnTo>
                    <a:pt x="369" y="610"/>
                  </a:lnTo>
                  <a:lnTo>
                    <a:pt x="344" y="623"/>
                  </a:lnTo>
                  <a:lnTo>
                    <a:pt x="318" y="623"/>
                  </a:lnTo>
                  <a:lnTo>
                    <a:pt x="280" y="623"/>
                  </a:lnTo>
                  <a:lnTo>
                    <a:pt x="254" y="623"/>
                  </a:lnTo>
                  <a:lnTo>
                    <a:pt x="216" y="623"/>
                  </a:lnTo>
                  <a:lnTo>
                    <a:pt x="178" y="623"/>
                  </a:lnTo>
                  <a:lnTo>
                    <a:pt x="153" y="623"/>
                  </a:lnTo>
                  <a:lnTo>
                    <a:pt x="127" y="623"/>
                  </a:lnTo>
                  <a:lnTo>
                    <a:pt x="89" y="610"/>
                  </a:lnTo>
                  <a:lnTo>
                    <a:pt x="63" y="610"/>
                  </a:lnTo>
                  <a:lnTo>
                    <a:pt x="38" y="610"/>
                  </a:lnTo>
                  <a:lnTo>
                    <a:pt x="13" y="598"/>
                  </a:lnTo>
                  <a:lnTo>
                    <a:pt x="13" y="534"/>
                  </a:lnTo>
                  <a:lnTo>
                    <a:pt x="0" y="470"/>
                  </a:lnTo>
                  <a:lnTo>
                    <a:pt x="0" y="407"/>
                  </a:lnTo>
                  <a:lnTo>
                    <a:pt x="0" y="343"/>
                  </a:lnTo>
                  <a:lnTo>
                    <a:pt x="0" y="280"/>
                  </a:lnTo>
                  <a:lnTo>
                    <a:pt x="0" y="203"/>
                  </a:lnTo>
                  <a:lnTo>
                    <a:pt x="13" y="140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B79B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09" name="Freeform 95"/>
            <p:cNvSpPr>
              <a:spLocks/>
            </p:cNvSpPr>
            <p:nvPr/>
          </p:nvSpPr>
          <p:spPr bwMode="auto">
            <a:xfrm>
              <a:off x="12021" y="8980"/>
              <a:ext cx="471" cy="598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51" y="63"/>
                </a:cxn>
                <a:cxn ang="0">
                  <a:pos x="76" y="63"/>
                </a:cxn>
                <a:cxn ang="0">
                  <a:pos x="102" y="51"/>
                </a:cxn>
                <a:cxn ang="0">
                  <a:pos x="127" y="51"/>
                </a:cxn>
                <a:cxn ang="0">
                  <a:pos x="165" y="38"/>
                </a:cxn>
                <a:cxn ang="0">
                  <a:pos x="191" y="38"/>
                </a:cxn>
                <a:cxn ang="0">
                  <a:pos x="216" y="25"/>
                </a:cxn>
                <a:cxn ang="0">
                  <a:pos x="242" y="25"/>
                </a:cxn>
                <a:cxn ang="0">
                  <a:pos x="280" y="13"/>
                </a:cxn>
                <a:cxn ang="0">
                  <a:pos x="305" y="13"/>
                </a:cxn>
                <a:cxn ang="0">
                  <a:pos x="331" y="13"/>
                </a:cxn>
                <a:cxn ang="0">
                  <a:pos x="356" y="13"/>
                </a:cxn>
                <a:cxn ang="0">
                  <a:pos x="395" y="0"/>
                </a:cxn>
                <a:cxn ang="0">
                  <a:pos x="420" y="0"/>
                </a:cxn>
                <a:cxn ang="0">
                  <a:pos x="445" y="0"/>
                </a:cxn>
                <a:cxn ang="0">
                  <a:pos x="471" y="0"/>
                </a:cxn>
                <a:cxn ang="0">
                  <a:pos x="471" y="140"/>
                </a:cxn>
                <a:cxn ang="0">
                  <a:pos x="458" y="280"/>
                </a:cxn>
                <a:cxn ang="0">
                  <a:pos x="458" y="432"/>
                </a:cxn>
                <a:cxn ang="0">
                  <a:pos x="458" y="572"/>
                </a:cxn>
                <a:cxn ang="0">
                  <a:pos x="433" y="572"/>
                </a:cxn>
                <a:cxn ang="0">
                  <a:pos x="420" y="585"/>
                </a:cxn>
                <a:cxn ang="0">
                  <a:pos x="395" y="585"/>
                </a:cxn>
                <a:cxn ang="0">
                  <a:pos x="369" y="585"/>
                </a:cxn>
                <a:cxn ang="0">
                  <a:pos x="331" y="598"/>
                </a:cxn>
                <a:cxn ang="0">
                  <a:pos x="305" y="598"/>
                </a:cxn>
                <a:cxn ang="0">
                  <a:pos x="280" y="598"/>
                </a:cxn>
                <a:cxn ang="0">
                  <a:pos x="242" y="598"/>
                </a:cxn>
                <a:cxn ang="0">
                  <a:pos x="216" y="598"/>
                </a:cxn>
                <a:cxn ang="0">
                  <a:pos x="178" y="598"/>
                </a:cxn>
                <a:cxn ang="0">
                  <a:pos x="153" y="598"/>
                </a:cxn>
                <a:cxn ang="0">
                  <a:pos x="114" y="598"/>
                </a:cxn>
                <a:cxn ang="0">
                  <a:pos x="89" y="598"/>
                </a:cxn>
                <a:cxn ang="0">
                  <a:pos x="63" y="585"/>
                </a:cxn>
                <a:cxn ang="0">
                  <a:pos x="38" y="585"/>
                </a:cxn>
                <a:cxn ang="0">
                  <a:pos x="25" y="585"/>
                </a:cxn>
                <a:cxn ang="0">
                  <a:pos x="13" y="521"/>
                </a:cxn>
                <a:cxn ang="0">
                  <a:pos x="0" y="458"/>
                </a:cxn>
                <a:cxn ang="0">
                  <a:pos x="0" y="394"/>
                </a:cxn>
                <a:cxn ang="0">
                  <a:pos x="0" y="330"/>
                </a:cxn>
                <a:cxn ang="0">
                  <a:pos x="0" y="267"/>
                </a:cxn>
                <a:cxn ang="0">
                  <a:pos x="13" y="203"/>
                </a:cxn>
                <a:cxn ang="0">
                  <a:pos x="13" y="140"/>
                </a:cxn>
                <a:cxn ang="0">
                  <a:pos x="25" y="76"/>
                </a:cxn>
              </a:cxnLst>
              <a:rect l="0" t="0" r="r" b="b"/>
              <a:pathLst>
                <a:path w="471" h="598">
                  <a:moveTo>
                    <a:pt x="25" y="76"/>
                  </a:moveTo>
                  <a:lnTo>
                    <a:pt x="51" y="63"/>
                  </a:lnTo>
                  <a:lnTo>
                    <a:pt x="76" y="63"/>
                  </a:lnTo>
                  <a:lnTo>
                    <a:pt x="102" y="51"/>
                  </a:lnTo>
                  <a:lnTo>
                    <a:pt x="127" y="51"/>
                  </a:lnTo>
                  <a:lnTo>
                    <a:pt x="165" y="38"/>
                  </a:lnTo>
                  <a:lnTo>
                    <a:pt x="191" y="38"/>
                  </a:lnTo>
                  <a:lnTo>
                    <a:pt x="216" y="25"/>
                  </a:lnTo>
                  <a:lnTo>
                    <a:pt x="242" y="25"/>
                  </a:lnTo>
                  <a:lnTo>
                    <a:pt x="280" y="13"/>
                  </a:lnTo>
                  <a:lnTo>
                    <a:pt x="305" y="13"/>
                  </a:lnTo>
                  <a:lnTo>
                    <a:pt x="331" y="13"/>
                  </a:lnTo>
                  <a:lnTo>
                    <a:pt x="356" y="13"/>
                  </a:lnTo>
                  <a:lnTo>
                    <a:pt x="395" y="0"/>
                  </a:lnTo>
                  <a:lnTo>
                    <a:pt x="420" y="0"/>
                  </a:lnTo>
                  <a:lnTo>
                    <a:pt x="445" y="0"/>
                  </a:lnTo>
                  <a:lnTo>
                    <a:pt x="471" y="0"/>
                  </a:lnTo>
                  <a:lnTo>
                    <a:pt x="471" y="140"/>
                  </a:lnTo>
                  <a:lnTo>
                    <a:pt x="458" y="280"/>
                  </a:lnTo>
                  <a:lnTo>
                    <a:pt x="458" y="432"/>
                  </a:lnTo>
                  <a:lnTo>
                    <a:pt x="458" y="572"/>
                  </a:lnTo>
                  <a:lnTo>
                    <a:pt x="433" y="572"/>
                  </a:lnTo>
                  <a:lnTo>
                    <a:pt x="420" y="585"/>
                  </a:lnTo>
                  <a:lnTo>
                    <a:pt x="395" y="585"/>
                  </a:lnTo>
                  <a:lnTo>
                    <a:pt x="369" y="585"/>
                  </a:lnTo>
                  <a:lnTo>
                    <a:pt x="331" y="598"/>
                  </a:lnTo>
                  <a:lnTo>
                    <a:pt x="305" y="598"/>
                  </a:lnTo>
                  <a:lnTo>
                    <a:pt x="280" y="598"/>
                  </a:lnTo>
                  <a:lnTo>
                    <a:pt x="242" y="598"/>
                  </a:lnTo>
                  <a:lnTo>
                    <a:pt x="216" y="598"/>
                  </a:lnTo>
                  <a:lnTo>
                    <a:pt x="178" y="598"/>
                  </a:lnTo>
                  <a:lnTo>
                    <a:pt x="153" y="598"/>
                  </a:lnTo>
                  <a:lnTo>
                    <a:pt x="114" y="598"/>
                  </a:lnTo>
                  <a:lnTo>
                    <a:pt x="89" y="598"/>
                  </a:lnTo>
                  <a:lnTo>
                    <a:pt x="63" y="585"/>
                  </a:lnTo>
                  <a:lnTo>
                    <a:pt x="38" y="585"/>
                  </a:lnTo>
                  <a:lnTo>
                    <a:pt x="25" y="585"/>
                  </a:lnTo>
                  <a:lnTo>
                    <a:pt x="13" y="521"/>
                  </a:lnTo>
                  <a:lnTo>
                    <a:pt x="0" y="458"/>
                  </a:lnTo>
                  <a:lnTo>
                    <a:pt x="0" y="394"/>
                  </a:lnTo>
                  <a:lnTo>
                    <a:pt x="0" y="330"/>
                  </a:lnTo>
                  <a:lnTo>
                    <a:pt x="0" y="267"/>
                  </a:lnTo>
                  <a:lnTo>
                    <a:pt x="13" y="203"/>
                  </a:lnTo>
                  <a:lnTo>
                    <a:pt x="13" y="140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BCA08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0" name="Freeform 96"/>
            <p:cNvSpPr>
              <a:spLocks/>
            </p:cNvSpPr>
            <p:nvPr/>
          </p:nvSpPr>
          <p:spPr bwMode="auto">
            <a:xfrm>
              <a:off x="12021" y="8980"/>
              <a:ext cx="458" cy="572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51" y="63"/>
                </a:cxn>
                <a:cxn ang="0">
                  <a:pos x="76" y="63"/>
                </a:cxn>
                <a:cxn ang="0">
                  <a:pos x="102" y="51"/>
                </a:cxn>
                <a:cxn ang="0">
                  <a:pos x="127" y="51"/>
                </a:cxn>
                <a:cxn ang="0">
                  <a:pos x="153" y="38"/>
                </a:cxn>
                <a:cxn ang="0">
                  <a:pos x="178" y="38"/>
                </a:cxn>
                <a:cxn ang="0">
                  <a:pos x="216" y="25"/>
                </a:cxn>
                <a:cxn ang="0">
                  <a:pos x="242" y="25"/>
                </a:cxn>
                <a:cxn ang="0">
                  <a:pos x="267" y="25"/>
                </a:cxn>
                <a:cxn ang="0">
                  <a:pos x="293" y="13"/>
                </a:cxn>
                <a:cxn ang="0">
                  <a:pos x="331" y="13"/>
                </a:cxn>
                <a:cxn ang="0">
                  <a:pos x="356" y="13"/>
                </a:cxn>
                <a:cxn ang="0">
                  <a:pos x="382" y="0"/>
                </a:cxn>
                <a:cxn ang="0">
                  <a:pos x="407" y="0"/>
                </a:cxn>
                <a:cxn ang="0">
                  <a:pos x="433" y="0"/>
                </a:cxn>
                <a:cxn ang="0">
                  <a:pos x="458" y="0"/>
                </a:cxn>
                <a:cxn ang="0">
                  <a:pos x="458" y="140"/>
                </a:cxn>
                <a:cxn ang="0">
                  <a:pos x="445" y="267"/>
                </a:cxn>
                <a:cxn ang="0">
                  <a:pos x="445" y="407"/>
                </a:cxn>
                <a:cxn ang="0">
                  <a:pos x="445" y="547"/>
                </a:cxn>
                <a:cxn ang="0">
                  <a:pos x="433" y="547"/>
                </a:cxn>
                <a:cxn ang="0">
                  <a:pos x="407" y="559"/>
                </a:cxn>
                <a:cxn ang="0">
                  <a:pos x="382" y="559"/>
                </a:cxn>
                <a:cxn ang="0">
                  <a:pos x="356" y="559"/>
                </a:cxn>
                <a:cxn ang="0">
                  <a:pos x="331" y="572"/>
                </a:cxn>
                <a:cxn ang="0">
                  <a:pos x="293" y="572"/>
                </a:cxn>
                <a:cxn ang="0">
                  <a:pos x="267" y="572"/>
                </a:cxn>
                <a:cxn ang="0">
                  <a:pos x="242" y="572"/>
                </a:cxn>
                <a:cxn ang="0">
                  <a:pos x="204" y="572"/>
                </a:cxn>
                <a:cxn ang="0">
                  <a:pos x="178" y="572"/>
                </a:cxn>
                <a:cxn ang="0">
                  <a:pos x="140" y="572"/>
                </a:cxn>
                <a:cxn ang="0">
                  <a:pos x="114" y="572"/>
                </a:cxn>
                <a:cxn ang="0">
                  <a:pos x="89" y="572"/>
                </a:cxn>
                <a:cxn ang="0">
                  <a:pos x="63" y="572"/>
                </a:cxn>
                <a:cxn ang="0">
                  <a:pos x="38" y="559"/>
                </a:cxn>
                <a:cxn ang="0">
                  <a:pos x="25" y="559"/>
                </a:cxn>
                <a:cxn ang="0">
                  <a:pos x="13" y="496"/>
                </a:cxn>
                <a:cxn ang="0">
                  <a:pos x="0" y="432"/>
                </a:cxn>
                <a:cxn ang="0">
                  <a:pos x="0" y="381"/>
                </a:cxn>
                <a:cxn ang="0">
                  <a:pos x="0" y="318"/>
                </a:cxn>
                <a:cxn ang="0">
                  <a:pos x="0" y="254"/>
                </a:cxn>
                <a:cxn ang="0">
                  <a:pos x="13" y="203"/>
                </a:cxn>
                <a:cxn ang="0">
                  <a:pos x="13" y="140"/>
                </a:cxn>
                <a:cxn ang="0">
                  <a:pos x="25" y="76"/>
                </a:cxn>
              </a:cxnLst>
              <a:rect l="0" t="0" r="r" b="b"/>
              <a:pathLst>
                <a:path w="458" h="572">
                  <a:moveTo>
                    <a:pt x="25" y="76"/>
                  </a:moveTo>
                  <a:lnTo>
                    <a:pt x="51" y="63"/>
                  </a:lnTo>
                  <a:lnTo>
                    <a:pt x="76" y="63"/>
                  </a:lnTo>
                  <a:lnTo>
                    <a:pt x="102" y="51"/>
                  </a:lnTo>
                  <a:lnTo>
                    <a:pt x="127" y="51"/>
                  </a:lnTo>
                  <a:lnTo>
                    <a:pt x="153" y="38"/>
                  </a:lnTo>
                  <a:lnTo>
                    <a:pt x="178" y="38"/>
                  </a:lnTo>
                  <a:lnTo>
                    <a:pt x="216" y="25"/>
                  </a:lnTo>
                  <a:lnTo>
                    <a:pt x="242" y="25"/>
                  </a:lnTo>
                  <a:lnTo>
                    <a:pt x="267" y="25"/>
                  </a:lnTo>
                  <a:lnTo>
                    <a:pt x="293" y="13"/>
                  </a:lnTo>
                  <a:lnTo>
                    <a:pt x="331" y="13"/>
                  </a:lnTo>
                  <a:lnTo>
                    <a:pt x="356" y="13"/>
                  </a:lnTo>
                  <a:lnTo>
                    <a:pt x="382" y="0"/>
                  </a:lnTo>
                  <a:lnTo>
                    <a:pt x="407" y="0"/>
                  </a:lnTo>
                  <a:lnTo>
                    <a:pt x="433" y="0"/>
                  </a:lnTo>
                  <a:lnTo>
                    <a:pt x="458" y="0"/>
                  </a:lnTo>
                  <a:lnTo>
                    <a:pt x="458" y="140"/>
                  </a:lnTo>
                  <a:lnTo>
                    <a:pt x="445" y="267"/>
                  </a:lnTo>
                  <a:lnTo>
                    <a:pt x="445" y="407"/>
                  </a:lnTo>
                  <a:lnTo>
                    <a:pt x="445" y="547"/>
                  </a:lnTo>
                  <a:lnTo>
                    <a:pt x="433" y="547"/>
                  </a:lnTo>
                  <a:lnTo>
                    <a:pt x="407" y="559"/>
                  </a:lnTo>
                  <a:lnTo>
                    <a:pt x="382" y="559"/>
                  </a:lnTo>
                  <a:lnTo>
                    <a:pt x="356" y="559"/>
                  </a:lnTo>
                  <a:lnTo>
                    <a:pt x="331" y="572"/>
                  </a:lnTo>
                  <a:lnTo>
                    <a:pt x="293" y="572"/>
                  </a:lnTo>
                  <a:lnTo>
                    <a:pt x="267" y="572"/>
                  </a:lnTo>
                  <a:lnTo>
                    <a:pt x="242" y="572"/>
                  </a:lnTo>
                  <a:lnTo>
                    <a:pt x="204" y="572"/>
                  </a:lnTo>
                  <a:lnTo>
                    <a:pt x="178" y="572"/>
                  </a:lnTo>
                  <a:lnTo>
                    <a:pt x="140" y="572"/>
                  </a:lnTo>
                  <a:lnTo>
                    <a:pt x="114" y="572"/>
                  </a:lnTo>
                  <a:lnTo>
                    <a:pt x="89" y="572"/>
                  </a:lnTo>
                  <a:lnTo>
                    <a:pt x="63" y="572"/>
                  </a:lnTo>
                  <a:lnTo>
                    <a:pt x="38" y="559"/>
                  </a:lnTo>
                  <a:lnTo>
                    <a:pt x="25" y="559"/>
                  </a:lnTo>
                  <a:lnTo>
                    <a:pt x="13" y="496"/>
                  </a:lnTo>
                  <a:lnTo>
                    <a:pt x="0" y="432"/>
                  </a:lnTo>
                  <a:lnTo>
                    <a:pt x="0" y="381"/>
                  </a:lnTo>
                  <a:lnTo>
                    <a:pt x="0" y="318"/>
                  </a:lnTo>
                  <a:lnTo>
                    <a:pt x="0" y="254"/>
                  </a:lnTo>
                  <a:lnTo>
                    <a:pt x="13" y="203"/>
                  </a:lnTo>
                  <a:lnTo>
                    <a:pt x="13" y="140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C1A5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1" name="Freeform 97"/>
            <p:cNvSpPr>
              <a:spLocks/>
            </p:cNvSpPr>
            <p:nvPr/>
          </p:nvSpPr>
          <p:spPr bwMode="auto">
            <a:xfrm>
              <a:off x="12021" y="8980"/>
              <a:ext cx="445" cy="547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51" y="63"/>
                </a:cxn>
                <a:cxn ang="0">
                  <a:pos x="76" y="63"/>
                </a:cxn>
                <a:cxn ang="0">
                  <a:pos x="102" y="51"/>
                </a:cxn>
                <a:cxn ang="0">
                  <a:pos x="127" y="51"/>
                </a:cxn>
                <a:cxn ang="0">
                  <a:pos x="153" y="38"/>
                </a:cxn>
                <a:cxn ang="0">
                  <a:pos x="178" y="38"/>
                </a:cxn>
                <a:cxn ang="0">
                  <a:pos x="204" y="25"/>
                </a:cxn>
                <a:cxn ang="0">
                  <a:pos x="229" y="25"/>
                </a:cxn>
                <a:cxn ang="0">
                  <a:pos x="267" y="25"/>
                </a:cxn>
                <a:cxn ang="0">
                  <a:pos x="293" y="13"/>
                </a:cxn>
                <a:cxn ang="0">
                  <a:pos x="318" y="13"/>
                </a:cxn>
                <a:cxn ang="0">
                  <a:pos x="344" y="13"/>
                </a:cxn>
                <a:cxn ang="0">
                  <a:pos x="369" y="13"/>
                </a:cxn>
                <a:cxn ang="0">
                  <a:pos x="395" y="0"/>
                </a:cxn>
                <a:cxn ang="0">
                  <a:pos x="420" y="0"/>
                </a:cxn>
                <a:cxn ang="0">
                  <a:pos x="445" y="0"/>
                </a:cxn>
                <a:cxn ang="0">
                  <a:pos x="445" y="127"/>
                </a:cxn>
                <a:cxn ang="0">
                  <a:pos x="433" y="254"/>
                </a:cxn>
                <a:cxn ang="0">
                  <a:pos x="433" y="394"/>
                </a:cxn>
                <a:cxn ang="0">
                  <a:pos x="433" y="521"/>
                </a:cxn>
                <a:cxn ang="0">
                  <a:pos x="420" y="521"/>
                </a:cxn>
                <a:cxn ang="0">
                  <a:pos x="395" y="534"/>
                </a:cxn>
                <a:cxn ang="0">
                  <a:pos x="369" y="534"/>
                </a:cxn>
                <a:cxn ang="0">
                  <a:pos x="344" y="534"/>
                </a:cxn>
                <a:cxn ang="0">
                  <a:pos x="318" y="547"/>
                </a:cxn>
                <a:cxn ang="0">
                  <a:pos x="293" y="547"/>
                </a:cxn>
                <a:cxn ang="0">
                  <a:pos x="254" y="547"/>
                </a:cxn>
                <a:cxn ang="0">
                  <a:pos x="229" y="547"/>
                </a:cxn>
                <a:cxn ang="0">
                  <a:pos x="204" y="547"/>
                </a:cxn>
                <a:cxn ang="0">
                  <a:pos x="165" y="547"/>
                </a:cxn>
                <a:cxn ang="0">
                  <a:pos x="140" y="547"/>
                </a:cxn>
                <a:cxn ang="0">
                  <a:pos x="114" y="547"/>
                </a:cxn>
                <a:cxn ang="0">
                  <a:pos x="89" y="547"/>
                </a:cxn>
                <a:cxn ang="0">
                  <a:pos x="63" y="547"/>
                </a:cxn>
                <a:cxn ang="0">
                  <a:pos x="38" y="547"/>
                </a:cxn>
                <a:cxn ang="0">
                  <a:pos x="25" y="534"/>
                </a:cxn>
                <a:cxn ang="0">
                  <a:pos x="13" y="483"/>
                </a:cxn>
                <a:cxn ang="0">
                  <a:pos x="13" y="420"/>
                </a:cxn>
                <a:cxn ang="0">
                  <a:pos x="0" y="369"/>
                </a:cxn>
                <a:cxn ang="0">
                  <a:pos x="0" y="305"/>
                </a:cxn>
                <a:cxn ang="0">
                  <a:pos x="0" y="254"/>
                </a:cxn>
                <a:cxn ang="0">
                  <a:pos x="13" y="191"/>
                </a:cxn>
                <a:cxn ang="0">
                  <a:pos x="13" y="140"/>
                </a:cxn>
                <a:cxn ang="0">
                  <a:pos x="25" y="76"/>
                </a:cxn>
              </a:cxnLst>
              <a:rect l="0" t="0" r="r" b="b"/>
              <a:pathLst>
                <a:path w="445" h="547">
                  <a:moveTo>
                    <a:pt x="25" y="76"/>
                  </a:moveTo>
                  <a:lnTo>
                    <a:pt x="51" y="63"/>
                  </a:lnTo>
                  <a:lnTo>
                    <a:pt x="76" y="63"/>
                  </a:lnTo>
                  <a:lnTo>
                    <a:pt x="102" y="51"/>
                  </a:lnTo>
                  <a:lnTo>
                    <a:pt x="127" y="51"/>
                  </a:lnTo>
                  <a:lnTo>
                    <a:pt x="153" y="38"/>
                  </a:lnTo>
                  <a:lnTo>
                    <a:pt x="178" y="38"/>
                  </a:lnTo>
                  <a:lnTo>
                    <a:pt x="204" y="25"/>
                  </a:lnTo>
                  <a:lnTo>
                    <a:pt x="229" y="25"/>
                  </a:lnTo>
                  <a:lnTo>
                    <a:pt x="267" y="25"/>
                  </a:lnTo>
                  <a:lnTo>
                    <a:pt x="293" y="13"/>
                  </a:lnTo>
                  <a:lnTo>
                    <a:pt x="318" y="13"/>
                  </a:lnTo>
                  <a:lnTo>
                    <a:pt x="344" y="13"/>
                  </a:lnTo>
                  <a:lnTo>
                    <a:pt x="369" y="13"/>
                  </a:lnTo>
                  <a:lnTo>
                    <a:pt x="395" y="0"/>
                  </a:lnTo>
                  <a:lnTo>
                    <a:pt x="420" y="0"/>
                  </a:lnTo>
                  <a:lnTo>
                    <a:pt x="445" y="0"/>
                  </a:lnTo>
                  <a:lnTo>
                    <a:pt x="445" y="127"/>
                  </a:lnTo>
                  <a:lnTo>
                    <a:pt x="433" y="254"/>
                  </a:lnTo>
                  <a:lnTo>
                    <a:pt x="433" y="394"/>
                  </a:lnTo>
                  <a:lnTo>
                    <a:pt x="433" y="521"/>
                  </a:lnTo>
                  <a:lnTo>
                    <a:pt x="420" y="521"/>
                  </a:lnTo>
                  <a:lnTo>
                    <a:pt x="395" y="534"/>
                  </a:lnTo>
                  <a:lnTo>
                    <a:pt x="369" y="534"/>
                  </a:lnTo>
                  <a:lnTo>
                    <a:pt x="344" y="534"/>
                  </a:lnTo>
                  <a:lnTo>
                    <a:pt x="318" y="547"/>
                  </a:lnTo>
                  <a:lnTo>
                    <a:pt x="293" y="547"/>
                  </a:lnTo>
                  <a:lnTo>
                    <a:pt x="254" y="547"/>
                  </a:lnTo>
                  <a:lnTo>
                    <a:pt x="229" y="547"/>
                  </a:lnTo>
                  <a:lnTo>
                    <a:pt x="204" y="547"/>
                  </a:lnTo>
                  <a:lnTo>
                    <a:pt x="165" y="547"/>
                  </a:lnTo>
                  <a:lnTo>
                    <a:pt x="140" y="547"/>
                  </a:lnTo>
                  <a:lnTo>
                    <a:pt x="114" y="547"/>
                  </a:lnTo>
                  <a:lnTo>
                    <a:pt x="89" y="547"/>
                  </a:lnTo>
                  <a:lnTo>
                    <a:pt x="63" y="547"/>
                  </a:lnTo>
                  <a:lnTo>
                    <a:pt x="38" y="547"/>
                  </a:lnTo>
                  <a:lnTo>
                    <a:pt x="25" y="534"/>
                  </a:lnTo>
                  <a:lnTo>
                    <a:pt x="13" y="483"/>
                  </a:lnTo>
                  <a:lnTo>
                    <a:pt x="13" y="420"/>
                  </a:lnTo>
                  <a:lnTo>
                    <a:pt x="0" y="369"/>
                  </a:lnTo>
                  <a:lnTo>
                    <a:pt x="0" y="305"/>
                  </a:lnTo>
                  <a:lnTo>
                    <a:pt x="0" y="254"/>
                  </a:lnTo>
                  <a:lnTo>
                    <a:pt x="13" y="191"/>
                  </a:lnTo>
                  <a:lnTo>
                    <a:pt x="13" y="140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C4A8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2" name="Freeform 98"/>
            <p:cNvSpPr>
              <a:spLocks/>
            </p:cNvSpPr>
            <p:nvPr/>
          </p:nvSpPr>
          <p:spPr bwMode="auto">
            <a:xfrm>
              <a:off x="12021" y="8980"/>
              <a:ext cx="433" cy="534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51" y="63"/>
                </a:cxn>
                <a:cxn ang="0">
                  <a:pos x="76" y="63"/>
                </a:cxn>
                <a:cxn ang="0">
                  <a:pos x="102" y="51"/>
                </a:cxn>
                <a:cxn ang="0">
                  <a:pos x="127" y="51"/>
                </a:cxn>
                <a:cxn ang="0">
                  <a:pos x="153" y="38"/>
                </a:cxn>
                <a:cxn ang="0">
                  <a:pos x="178" y="38"/>
                </a:cxn>
                <a:cxn ang="0">
                  <a:pos x="204" y="38"/>
                </a:cxn>
                <a:cxn ang="0">
                  <a:pos x="229" y="25"/>
                </a:cxn>
                <a:cxn ang="0">
                  <a:pos x="254" y="25"/>
                </a:cxn>
                <a:cxn ang="0">
                  <a:pos x="280" y="13"/>
                </a:cxn>
                <a:cxn ang="0">
                  <a:pos x="305" y="13"/>
                </a:cxn>
                <a:cxn ang="0">
                  <a:pos x="331" y="13"/>
                </a:cxn>
                <a:cxn ang="0">
                  <a:pos x="356" y="13"/>
                </a:cxn>
                <a:cxn ang="0">
                  <a:pos x="395" y="13"/>
                </a:cxn>
                <a:cxn ang="0">
                  <a:pos x="407" y="0"/>
                </a:cxn>
                <a:cxn ang="0">
                  <a:pos x="433" y="0"/>
                </a:cxn>
                <a:cxn ang="0">
                  <a:pos x="433" y="63"/>
                </a:cxn>
                <a:cxn ang="0">
                  <a:pos x="433" y="127"/>
                </a:cxn>
                <a:cxn ang="0">
                  <a:pos x="420" y="191"/>
                </a:cxn>
                <a:cxn ang="0">
                  <a:pos x="420" y="254"/>
                </a:cxn>
                <a:cxn ang="0">
                  <a:pos x="420" y="305"/>
                </a:cxn>
                <a:cxn ang="0">
                  <a:pos x="420" y="369"/>
                </a:cxn>
                <a:cxn ang="0">
                  <a:pos x="420" y="432"/>
                </a:cxn>
                <a:cxn ang="0">
                  <a:pos x="420" y="496"/>
                </a:cxn>
                <a:cxn ang="0">
                  <a:pos x="407" y="496"/>
                </a:cxn>
                <a:cxn ang="0">
                  <a:pos x="382" y="509"/>
                </a:cxn>
                <a:cxn ang="0">
                  <a:pos x="356" y="509"/>
                </a:cxn>
                <a:cxn ang="0">
                  <a:pos x="331" y="509"/>
                </a:cxn>
                <a:cxn ang="0">
                  <a:pos x="305" y="521"/>
                </a:cxn>
                <a:cxn ang="0">
                  <a:pos x="280" y="521"/>
                </a:cxn>
                <a:cxn ang="0">
                  <a:pos x="254" y="521"/>
                </a:cxn>
                <a:cxn ang="0">
                  <a:pos x="229" y="521"/>
                </a:cxn>
                <a:cxn ang="0">
                  <a:pos x="191" y="534"/>
                </a:cxn>
                <a:cxn ang="0">
                  <a:pos x="165" y="534"/>
                </a:cxn>
                <a:cxn ang="0">
                  <a:pos x="140" y="534"/>
                </a:cxn>
                <a:cxn ang="0">
                  <a:pos x="114" y="534"/>
                </a:cxn>
                <a:cxn ang="0">
                  <a:pos x="89" y="534"/>
                </a:cxn>
                <a:cxn ang="0">
                  <a:pos x="63" y="521"/>
                </a:cxn>
                <a:cxn ang="0">
                  <a:pos x="38" y="521"/>
                </a:cxn>
                <a:cxn ang="0">
                  <a:pos x="25" y="521"/>
                </a:cxn>
                <a:cxn ang="0">
                  <a:pos x="13" y="458"/>
                </a:cxn>
                <a:cxn ang="0">
                  <a:pos x="13" y="407"/>
                </a:cxn>
                <a:cxn ang="0">
                  <a:pos x="0" y="356"/>
                </a:cxn>
                <a:cxn ang="0">
                  <a:pos x="0" y="292"/>
                </a:cxn>
                <a:cxn ang="0">
                  <a:pos x="13" y="241"/>
                </a:cxn>
                <a:cxn ang="0">
                  <a:pos x="13" y="191"/>
                </a:cxn>
                <a:cxn ang="0">
                  <a:pos x="13" y="127"/>
                </a:cxn>
                <a:cxn ang="0">
                  <a:pos x="25" y="76"/>
                </a:cxn>
              </a:cxnLst>
              <a:rect l="0" t="0" r="r" b="b"/>
              <a:pathLst>
                <a:path w="433" h="534">
                  <a:moveTo>
                    <a:pt x="25" y="76"/>
                  </a:moveTo>
                  <a:lnTo>
                    <a:pt x="51" y="63"/>
                  </a:lnTo>
                  <a:lnTo>
                    <a:pt x="76" y="63"/>
                  </a:lnTo>
                  <a:lnTo>
                    <a:pt x="102" y="51"/>
                  </a:lnTo>
                  <a:lnTo>
                    <a:pt x="127" y="51"/>
                  </a:lnTo>
                  <a:lnTo>
                    <a:pt x="153" y="38"/>
                  </a:lnTo>
                  <a:lnTo>
                    <a:pt x="178" y="38"/>
                  </a:lnTo>
                  <a:lnTo>
                    <a:pt x="204" y="38"/>
                  </a:lnTo>
                  <a:lnTo>
                    <a:pt x="229" y="25"/>
                  </a:lnTo>
                  <a:lnTo>
                    <a:pt x="254" y="25"/>
                  </a:lnTo>
                  <a:lnTo>
                    <a:pt x="280" y="13"/>
                  </a:lnTo>
                  <a:lnTo>
                    <a:pt x="305" y="13"/>
                  </a:lnTo>
                  <a:lnTo>
                    <a:pt x="331" y="13"/>
                  </a:lnTo>
                  <a:lnTo>
                    <a:pt x="356" y="13"/>
                  </a:lnTo>
                  <a:lnTo>
                    <a:pt x="395" y="13"/>
                  </a:lnTo>
                  <a:lnTo>
                    <a:pt x="407" y="0"/>
                  </a:lnTo>
                  <a:lnTo>
                    <a:pt x="433" y="0"/>
                  </a:lnTo>
                  <a:lnTo>
                    <a:pt x="433" y="63"/>
                  </a:lnTo>
                  <a:lnTo>
                    <a:pt x="433" y="127"/>
                  </a:lnTo>
                  <a:lnTo>
                    <a:pt x="420" y="191"/>
                  </a:lnTo>
                  <a:lnTo>
                    <a:pt x="420" y="254"/>
                  </a:lnTo>
                  <a:lnTo>
                    <a:pt x="420" y="305"/>
                  </a:lnTo>
                  <a:lnTo>
                    <a:pt x="420" y="369"/>
                  </a:lnTo>
                  <a:lnTo>
                    <a:pt x="420" y="432"/>
                  </a:lnTo>
                  <a:lnTo>
                    <a:pt x="420" y="496"/>
                  </a:lnTo>
                  <a:lnTo>
                    <a:pt x="407" y="496"/>
                  </a:lnTo>
                  <a:lnTo>
                    <a:pt x="382" y="509"/>
                  </a:lnTo>
                  <a:lnTo>
                    <a:pt x="356" y="509"/>
                  </a:lnTo>
                  <a:lnTo>
                    <a:pt x="331" y="509"/>
                  </a:lnTo>
                  <a:lnTo>
                    <a:pt x="305" y="521"/>
                  </a:lnTo>
                  <a:lnTo>
                    <a:pt x="280" y="521"/>
                  </a:lnTo>
                  <a:lnTo>
                    <a:pt x="254" y="521"/>
                  </a:lnTo>
                  <a:lnTo>
                    <a:pt x="229" y="521"/>
                  </a:lnTo>
                  <a:lnTo>
                    <a:pt x="191" y="534"/>
                  </a:lnTo>
                  <a:lnTo>
                    <a:pt x="165" y="534"/>
                  </a:lnTo>
                  <a:lnTo>
                    <a:pt x="140" y="534"/>
                  </a:lnTo>
                  <a:lnTo>
                    <a:pt x="114" y="534"/>
                  </a:lnTo>
                  <a:lnTo>
                    <a:pt x="89" y="534"/>
                  </a:lnTo>
                  <a:lnTo>
                    <a:pt x="63" y="521"/>
                  </a:lnTo>
                  <a:lnTo>
                    <a:pt x="38" y="521"/>
                  </a:lnTo>
                  <a:lnTo>
                    <a:pt x="25" y="521"/>
                  </a:lnTo>
                  <a:lnTo>
                    <a:pt x="13" y="458"/>
                  </a:lnTo>
                  <a:lnTo>
                    <a:pt x="13" y="407"/>
                  </a:lnTo>
                  <a:lnTo>
                    <a:pt x="0" y="356"/>
                  </a:lnTo>
                  <a:lnTo>
                    <a:pt x="0" y="292"/>
                  </a:lnTo>
                  <a:lnTo>
                    <a:pt x="13" y="241"/>
                  </a:lnTo>
                  <a:lnTo>
                    <a:pt x="13" y="191"/>
                  </a:lnTo>
                  <a:lnTo>
                    <a:pt x="13" y="127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C9AD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3" name="Freeform 99"/>
            <p:cNvSpPr>
              <a:spLocks/>
            </p:cNvSpPr>
            <p:nvPr/>
          </p:nvSpPr>
          <p:spPr bwMode="auto">
            <a:xfrm>
              <a:off x="12034" y="8980"/>
              <a:ext cx="407" cy="509"/>
            </a:xfrm>
            <a:custGeom>
              <a:avLst/>
              <a:gdLst/>
              <a:ahLst/>
              <a:cxnLst>
                <a:cxn ang="0">
                  <a:pos x="12" y="76"/>
                </a:cxn>
                <a:cxn ang="0">
                  <a:pos x="38" y="63"/>
                </a:cxn>
                <a:cxn ang="0">
                  <a:pos x="63" y="63"/>
                </a:cxn>
                <a:cxn ang="0">
                  <a:pos x="76" y="51"/>
                </a:cxn>
                <a:cxn ang="0">
                  <a:pos x="101" y="51"/>
                </a:cxn>
                <a:cxn ang="0">
                  <a:pos x="127" y="51"/>
                </a:cxn>
                <a:cxn ang="0">
                  <a:pos x="165" y="38"/>
                </a:cxn>
                <a:cxn ang="0">
                  <a:pos x="191" y="38"/>
                </a:cxn>
                <a:cxn ang="0">
                  <a:pos x="216" y="25"/>
                </a:cxn>
                <a:cxn ang="0">
                  <a:pos x="241" y="25"/>
                </a:cxn>
                <a:cxn ang="0">
                  <a:pos x="267" y="25"/>
                </a:cxn>
                <a:cxn ang="0">
                  <a:pos x="292" y="13"/>
                </a:cxn>
                <a:cxn ang="0">
                  <a:pos x="318" y="13"/>
                </a:cxn>
                <a:cxn ang="0">
                  <a:pos x="343" y="13"/>
                </a:cxn>
                <a:cxn ang="0">
                  <a:pos x="369" y="13"/>
                </a:cxn>
                <a:cxn ang="0">
                  <a:pos x="394" y="13"/>
                </a:cxn>
                <a:cxn ang="0">
                  <a:pos x="407" y="0"/>
                </a:cxn>
                <a:cxn ang="0">
                  <a:pos x="407" y="63"/>
                </a:cxn>
                <a:cxn ang="0">
                  <a:pos x="407" y="127"/>
                </a:cxn>
                <a:cxn ang="0">
                  <a:pos x="407" y="178"/>
                </a:cxn>
                <a:cxn ang="0">
                  <a:pos x="394" y="241"/>
                </a:cxn>
                <a:cxn ang="0">
                  <a:pos x="394" y="292"/>
                </a:cxn>
                <a:cxn ang="0">
                  <a:pos x="394" y="356"/>
                </a:cxn>
                <a:cxn ang="0">
                  <a:pos x="394" y="407"/>
                </a:cxn>
                <a:cxn ang="0">
                  <a:pos x="394" y="470"/>
                </a:cxn>
                <a:cxn ang="0">
                  <a:pos x="382" y="470"/>
                </a:cxn>
                <a:cxn ang="0">
                  <a:pos x="356" y="483"/>
                </a:cxn>
                <a:cxn ang="0">
                  <a:pos x="331" y="483"/>
                </a:cxn>
                <a:cxn ang="0">
                  <a:pos x="318" y="483"/>
                </a:cxn>
                <a:cxn ang="0">
                  <a:pos x="292" y="496"/>
                </a:cxn>
                <a:cxn ang="0">
                  <a:pos x="254" y="496"/>
                </a:cxn>
                <a:cxn ang="0">
                  <a:pos x="229" y="496"/>
                </a:cxn>
                <a:cxn ang="0">
                  <a:pos x="203" y="496"/>
                </a:cxn>
                <a:cxn ang="0">
                  <a:pos x="178" y="509"/>
                </a:cxn>
                <a:cxn ang="0">
                  <a:pos x="152" y="509"/>
                </a:cxn>
                <a:cxn ang="0">
                  <a:pos x="127" y="509"/>
                </a:cxn>
                <a:cxn ang="0">
                  <a:pos x="101" y="509"/>
                </a:cxn>
                <a:cxn ang="0">
                  <a:pos x="76" y="509"/>
                </a:cxn>
                <a:cxn ang="0">
                  <a:pos x="50" y="509"/>
                </a:cxn>
                <a:cxn ang="0">
                  <a:pos x="25" y="496"/>
                </a:cxn>
                <a:cxn ang="0">
                  <a:pos x="12" y="496"/>
                </a:cxn>
                <a:cxn ang="0">
                  <a:pos x="0" y="445"/>
                </a:cxn>
                <a:cxn ang="0">
                  <a:pos x="0" y="394"/>
                </a:cxn>
                <a:cxn ang="0">
                  <a:pos x="0" y="343"/>
                </a:cxn>
                <a:cxn ang="0">
                  <a:pos x="0" y="292"/>
                </a:cxn>
                <a:cxn ang="0">
                  <a:pos x="0" y="241"/>
                </a:cxn>
                <a:cxn ang="0">
                  <a:pos x="0" y="178"/>
                </a:cxn>
                <a:cxn ang="0">
                  <a:pos x="0" y="127"/>
                </a:cxn>
                <a:cxn ang="0">
                  <a:pos x="12" y="76"/>
                </a:cxn>
              </a:cxnLst>
              <a:rect l="0" t="0" r="r" b="b"/>
              <a:pathLst>
                <a:path w="407" h="509">
                  <a:moveTo>
                    <a:pt x="12" y="76"/>
                  </a:moveTo>
                  <a:lnTo>
                    <a:pt x="38" y="63"/>
                  </a:lnTo>
                  <a:lnTo>
                    <a:pt x="63" y="63"/>
                  </a:lnTo>
                  <a:lnTo>
                    <a:pt x="76" y="51"/>
                  </a:lnTo>
                  <a:lnTo>
                    <a:pt x="101" y="51"/>
                  </a:lnTo>
                  <a:lnTo>
                    <a:pt x="127" y="51"/>
                  </a:lnTo>
                  <a:lnTo>
                    <a:pt x="165" y="38"/>
                  </a:lnTo>
                  <a:lnTo>
                    <a:pt x="191" y="38"/>
                  </a:lnTo>
                  <a:lnTo>
                    <a:pt x="216" y="25"/>
                  </a:lnTo>
                  <a:lnTo>
                    <a:pt x="241" y="25"/>
                  </a:lnTo>
                  <a:lnTo>
                    <a:pt x="267" y="25"/>
                  </a:lnTo>
                  <a:lnTo>
                    <a:pt x="292" y="13"/>
                  </a:lnTo>
                  <a:lnTo>
                    <a:pt x="318" y="13"/>
                  </a:lnTo>
                  <a:lnTo>
                    <a:pt x="343" y="13"/>
                  </a:lnTo>
                  <a:lnTo>
                    <a:pt x="369" y="13"/>
                  </a:lnTo>
                  <a:lnTo>
                    <a:pt x="394" y="13"/>
                  </a:lnTo>
                  <a:lnTo>
                    <a:pt x="407" y="0"/>
                  </a:lnTo>
                  <a:lnTo>
                    <a:pt x="407" y="63"/>
                  </a:lnTo>
                  <a:lnTo>
                    <a:pt x="407" y="127"/>
                  </a:lnTo>
                  <a:lnTo>
                    <a:pt x="407" y="178"/>
                  </a:lnTo>
                  <a:lnTo>
                    <a:pt x="394" y="241"/>
                  </a:lnTo>
                  <a:lnTo>
                    <a:pt x="394" y="292"/>
                  </a:lnTo>
                  <a:lnTo>
                    <a:pt x="394" y="356"/>
                  </a:lnTo>
                  <a:lnTo>
                    <a:pt x="394" y="407"/>
                  </a:lnTo>
                  <a:lnTo>
                    <a:pt x="394" y="470"/>
                  </a:lnTo>
                  <a:lnTo>
                    <a:pt x="382" y="470"/>
                  </a:lnTo>
                  <a:lnTo>
                    <a:pt x="356" y="483"/>
                  </a:lnTo>
                  <a:lnTo>
                    <a:pt x="331" y="483"/>
                  </a:lnTo>
                  <a:lnTo>
                    <a:pt x="318" y="483"/>
                  </a:lnTo>
                  <a:lnTo>
                    <a:pt x="292" y="496"/>
                  </a:lnTo>
                  <a:lnTo>
                    <a:pt x="254" y="496"/>
                  </a:lnTo>
                  <a:lnTo>
                    <a:pt x="229" y="496"/>
                  </a:lnTo>
                  <a:lnTo>
                    <a:pt x="203" y="496"/>
                  </a:lnTo>
                  <a:lnTo>
                    <a:pt x="178" y="509"/>
                  </a:lnTo>
                  <a:lnTo>
                    <a:pt x="152" y="509"/>
                  </a:lnTo>
                  <a:lnTo>
                    <a:pt x="127" y="509"/>
                  </a:lnTo>
                  <a:lnTo>
                    <a:pt x="101" y="509"/>
                  </a:lnTo>
                  <a:lnTo>
                    <a:pt x="76" y="509"/>
                  </a:lnTo>
                  <a:lnTo>
                    <a:pt x="50" y="509"/>
                  </a:lnTo>
                  <a:lnTo>
                    <a:pt x="25" y="496"/>
                  </a:lnTo>
                  <a:lnTo>
                    <a:pt x="12" y="496"/>
                  </a:lnTo>
                  <a:lnTo>
                    <a:pt x="0" y="445"/>
                  </a:lnTo>
                  <a:lnTo>
                    <a:pt x="0" y="394"/>
                  </a:lnTo>
                  <a:lnTo>
                    <a:pt x="0" y="343"/>
                  </a:lnTo>
                  <a:lnTo>
                    <a:pt x="0" y="292"/>
                  </a:lnTo>
                  <a:lnTo>
                    <a:pt x="0" y="241"/>
                  </a:lnTo>
                  <a:lnTo>
                    <a:pt x="0" y="178"/>
                  </a:lnTo>
                  <a:lnTo>
                    <a:pt x="0" y="127"/>
                  </a:lnTo>
                  <a:lnTo>
                    <a:pt x="12" y="76"/>
                  </a:lnTo>
                  <a:close/>
                </a:path>
              </a:pathLst>
            </a:custGeom>
            <a:solidFill>
              <a:srgbClr val="CCB5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4" name="Freeform 100"/>
            <p:cNvSpPr>
              <a:spLocks/>
            </p:cNvSpPr>
            <p:nvPr/>
          </p:nvSpPr>
          <p:spPr bwMode="auto">
            <a:xfrm>
              <a:off x="12034" y="8993"/>
              <a:ext cx="394" cy="470"/>
            </a:xfrm>
            <a:custGeom>
              <a:avLst/>
              <a:gdLst/>
              <a:ahLst/>
              <a:cxnLst>
                <a:cxn ang="0">
                  <a:pos x="12" y="63"/>
                </a:cxn>
                <a:cxn ang="0">
                  <a:pos x="38" y="50"/>
                </a:cxn>
                <a:cxn ang="0">
                  <a:pos x="50" y="50"/>
                </a:cxn>
                <a:cxn ang="0">
                  <a:pos x="76" y="50"/>
                </a:cxn>
                <a:cxn ang="0">
                  <a:pos x="101" y="38"/>
                </a:cxn>
                <a:cxn ang="0">
                  <a:pos x="127" y="38"/>
                </a:cxn>
                <a:cxn ang="0">
                  <a:pos x="152" y="25"/>
                </a:cxn>
                <a:cxn ang="0">
                  <a:pos x="178" y="25"/>
                </a:cxn>
                <a:cxn ang="0">
                  <a:pos x="203" y="12"/>
                </a:cxn>
                <a:cxn ang="0">
                  <a:pos x="229" y="12"/>
                </a:cxn>
                <a:cxn ang="0">
                  <a:pos x="254" y="12"/>
                </a:cxn>
                <a:cxn ang="0">
                  <a:pos x="280" y="0"/>
                </a:cxn>
                <a:cxn ang="0">
                  <a:pos x="305" y="0"/>
                </a:cxn>
                <a:cxn ang="0">
                  <a:pos x="331" y="0"/>
                </a:cxn>
                <a:cxn ang="0">
                  <a:pos x="356" y="0"/>
                </a:cxn>
                <a:cxn ang="0">
                  <a:pos x="382" y="0"/>
                </a:cxn>
                <a:cxn ang="0">
                  <a:pos x="394" y="0"/>
                </a:cxn>
                <a:cxn ang="0">
                  <a:pos x="394" y="50"/>
                </a:cxn>
                <a:cxn ang="0">
                  <a:pos x="394" y="101"/>
                </a:cxn>
                <a:cxn ang="0">
                  <a:pos x="394" y="152"/>
                </a:cxn>
                <a:cxn ang="0">
                  <a:pos x="382" y="216"/>
                </a:cxn>
                <a:cxn ang="0">
                  <a:pos x="382" y="267"/>
                </a:cxn>
                <a:cxn ang="0">
                  <a:pos x="382" y="317"/>
                </a:cxn>
                <a:cxn ang="0">
                  <a:pos x="382" y="368"/>
                </a:cxn>
                <a:cxn ang="0">
                  <a:pos x="382" y="432"/>
                </a:cxn>
                <a:cxn ang="0">
                  <a:pos x="369" y="432"/>
                </a:cxn>
                <a:cxn ang="0">
                  <a:pos x="343" y="432"/>
                </a:cxn>
                <a:cxn ang="0">
                  <a:pos x="331" y="445"/>
                </a:cxn>
                <a:cxn ang="0">
                  <a:pos x="305" y="445"/>
                </a:cxn>
                <a:cxn ang="0">
                  <a:pos x="280" y="457"/>
                </a:cxn>
                <a:cxn ang="0">
                  <a:pos x="254" y="457"/>
                </a:cxn>
                <a:cxn ang="0">
                  <a:pos x="229" y="457"/>
                </a:cxn>
                <a:cxn ang="0">
                  <a:pos x="203" y="470"/>
                </a:cxn>
                <a:cxn ang="0">
                  <a:pos x="178" y="470"/>
                </a:cxn>
                <a:cxn ang="0">
                  <a:pos x="140" y="470"/>
                </a:cxn>
                <a:cxn ang="0">
                  <a:pos x="114" y="470"/>
                </a:cxn>
                <a:cxn ang="0">
                  <a:pos x="89" y="470"/>
                </a:cxn>
                <a:cxn ang="0">
                  <a:pos x="76" y="470"/>
                </a:cxn>
                <a:cxn ang="0">
                  <a:pos x="50" y="470"/>
                </a:cxn>
                <a:cxn ang="0">
                  <a:pos x="25" y="470"/>
                </a:cxn>
                <a:cxn ang="0">
                  <a:pos x="12" y="457"/>
                </a:cxn>
                <a:cxn ang="0">
                  <a:pos x="0" y="407"/>
                </a:cxn>
                <a:cxn ang="0">
                  <a:pos x="0" y="356"/>
                </a:cxn>
                <a:cxn ang="0">
                  <a:pos x="0" y="317"/>
                </a:cxn>
                <a:cxn ang="0">
                  <a:pos x="0" y="267"/>
                </a:cxn>
                <a:cxn ang="0">
                  <a:pos x="0" y="216"/>
                </a:cxn>
                <a:cxn ang="0">
                  <a:pos x="0" y="165"/>
                </a:cxn>
                <a:cxn ang="0">
                  <a:pos x="0" y="114"/>
                </a:cxn>
                <a:cxn ang="0">
                  <a:pos x="12" y="63"/>
                </a:cxn>
              </a:cxnLst>
              <a:rect l="0" t="0" r="r" b="b"/>
              <a:pathLst>
                <a:path w="394" h="470">
                  <a:moveTo>
                    <a:pt x="12" y="63"/>
                  </a:moveTo>
                  <a:lnTo>
                    <a:pt x="38" y="50"/>
                  </a:lnTo>
                  <a:lnTo>
                    <a:pt x="50" y="50"/>
                  </a:lnTo>
                  <a:lnTo>
                    <a:pt x="76" y="50"/>
                  </a:lnTo>
                  <a:lnTo>
                    <a:pt x="101" y="38"/>
                  </a:lnTo>
                  <a:lnTo>
                    <a:pt x="127" y="38"/>
                  </a:lnTo>
                  <a:lnTo>
                    <a:pt x="152" y="25"/>
                  </a:lnTo>
                  <a:lnTo>
                    <a:pt x="178" y="25"/>
                  </a:lnTo>
                  <a:lnTo>
                    <a:pt x="203" y="12"/>
                  </a:lnTo>
                  <a:lnTo>
                    <a:pt x="229" y="12"/>
                  </a:lnTo>
                  <a:lnTo>
                    <a:pt x="254" y="12"/>
                  </a:lnTo>
                  <a:lnTo>
                    <a:pt x="280" y="0"/>
                  </a:lnTo>
                  <a:lnTo>
                    <a:pt x="305" y="0"/>
                  </a:lnTo>
                  <a:lnTo>
                    <a:pt x="331" y="0"/>
                  </a:lnTo>
                  <a:lnTo>
                    <a:pt x="356" y="0"/>
                  </a:lnTo>
                  <a:lnTo>
                    <a:pt x="382" y="0"/>
                  </a:lnTo>
                  <a:lnTo>
                    <a:pt x="394" y="0"/>
                  </a:lnTo>
                  <a:lnTo>
                    <a:pt x="394" y="50"/>
                  </a:lnTo>
                  <a:lnTo>
                    <a:pt x="394" y="101"/>
                  </a:lnTo>
                  <a:lnTo>
                    <a:pt x="394" y="152"/>
                  </a:lnTo>
                  <a:lnTo>
                    <a:pt x="382" y="216"/>
                  </a:lnTo>
                  <a:lnTo>
                    <a:pt x="382" y="267"/>
                  </a:lnTo>
                  <a:lnTo>
                    <a:pt x="382" y="317"/>
                  </a:lnTo>
                  <a:lnTo>
                    <a:pt x="382" y="368"/>
                  </a:lnTo>
                  <a:lnTo>
                    <a:pt x="382" y="432"/>
                  </a:lnTo>
                  <a:lnTo>
                    <a:pt x="369" y="432"/>
                  </a:lnTo>
                  <a:lnTo>
                    <a:pt x="343" y="432"/>
                  </a:lnTo>
                  <a:lnTo>
                    <a:pt x="331" y="445"/>
                  </a:lnTo>
                  <a:lnTo>
                    <a:pt x="305" y="445"/>
                  </a:lnTo>
                  <a:lnTo>
                    <a:pt x="280" y="457"/>
                  </a:lnTo>
                  <a:lnTo>
                    <a:pt x="254" y="457"/>
                  </a:lnTo>
                  <a:lnTo>
                    <a:pt x="229" y="457"/>
                  </a:lnTo>
                  <a:lnTo>
                    <a:pt x="203" y="470"/>
                  </a:lnTo>
                  <a:lnTo>
                    <a:pt x="178" y="470"/>
                  </a:lnTo>
                  <a:lnTo>
                    <a:pt x="140" y="470"/>
                  </a:lnTo>
                  <a:lnTo>
                    <a:pt x="114" y="470"/>
                  </a:lnTo>
                  <a:lnTo>
                    <a:pt x="89" y="470"/>
                  </a:lnTo>
                  <a:lnTo>
                    <a:pt x="76" y="470"/>
                  </a:lnTo>
                  <a:lnTo>
                    <a:pt x="50" y="470"/>
                  </a:lnTo>
                  <a:lnTo>
                    <a:pt x="25" y="470"/>
                  </a:lnTo>
                  <a:lnTo>
                    <a:pt x="12" y="457"/>
                  </a:lnTo>
                  <a:lnTo>
                    <a:pt x="0" y="407"/>
                  </a:lnTo>
                  <a:lnTo>
                    <a:pt x="0" y="356"/>
                  </a:lnTo>
                  <a:lnTo>
                    <a:pt x="0" y="317"/>
                  </a:lnTo>
                  <a:lnTo>
                    <a:pt x="0" y="267"/>
                  </a:lnTo>
                  <a:lnTo>
                    <a:pt x="0" y="216"/>
                  </a:lnTo>
                  <a:lnTo>
                    <a:pt x="0" y="165"/>
                  </a:lnTo>
                  <a:lnTo>
                    <a:pt x="0" y="114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D1BA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5" name="Freeform 101"/>
            <p:cNvSpPr>
              <a:spLocks/>
            </p:cNvSpPr>
            <p:nvPr/>
          </p:nvSpPr>
          <p:spPr bwMode="auto">
            <a:xfrm>
              <a:off x="12034" y="8993"/>
              <a:ext cx="394" cy="445"/>
            </a:xfrm>
            <a:custGeom>
              <a:avLst/>
              <a:gdLst/>
              <a:ahLst/>
              <a:cxnLst>
                <a:cxn ang="0">
                  <a:pos x="12" y="63"/>
                </a:cxn>
                <a:cxn ang="0">
                  <a:pos x="38" y="63"/>
                </a:cxn>
                <a:cxn ang="0">
                  <a:pos x="50" y="50"/>
                </a:cxn>
                <a:cxn ang="0">
                  <a:pos x="76" y="50"/>
                </a:cxn>
                <a:cxn ang="0">
                  <a:pos x="101" y="38"/>
                </a:cxn>
                <a:cxn ang="0">
                  <a:pos x="127" y="38"/>
                </a:cxn>
                <a:cxn ang="0">
                  <a:pos x="152" y="25"/>
                </a:cxn>
                <a:cxn ang="0">
                  <a:pos x="178" y="25"/>
                </a:cxn>
                <a:cxn ang="0">
                  <a:pos x="203" y="12"/>
                </a:cxn>
                <a:cxn ang="0">
                  <a:pos x="229" y="12"/>
                </a:cxn>
                <a:cxn ang="0">
                  <a:pos x="254" y="12"/>
                </a:cxn>
                <a:cxn ang="0">
                  <a:pos x="280" y="12"/>
                </a:cxn>
                <a:cxn ang="0">
                  <a:pos x="305" y="0"/>
                </a:cxn>
                <a:cxn ang="0">
                  <a:pos x="318" y="0"/>
                </a:cxn>
                <a:cxn ang="0">
                  <a:pos x="343" y="0"/>
                </a:cxn>
                <a:cxn ang="0">
                  <a:pos x="369" y="0"/>
                </a:cxn>
                <a:cxn ang="0">
                  <a:pos x="394" y="0"/>
                </a:cxn>
                <a:cxn ang="0">
                  <a:pos x="382" y="50"/>
                </a:cxn>
                <a:cxn ang="0">
                  <a:pos x="382" y="101"/>
                </a:cxn>
                <a:cxn ang="0">
                  <a:pos x="382" y="152"/>
                </a:cxn>
                <a:cxn ang="0">
                  <a:pos x="369" y="203"/>
                </a:cxn>
                <a:cxn ang="0">
                  <a:pos x="369" y="254"/>
                </a:cxn>
                <a:cxn ang="0">
                  <a:pos x="369" y="305"/>
                </a:cxn>
                <a:cxn ang="0">
                  <a:pos x="369" y="356"/>
                </a:cxn>
                <a:cxn ang="0">
                  <a:pos x="369" y="407"/>
                </a:cxn>
                <a:cxn ang="0">
                  <a:pos x="356" y="407"/>
                </a:cxn>
                <a:cxn ang="0">
                  <a:pos x="331" y="407"/>
                </a:cxn>
                <a:cxn ang="0">
                  <a:pos x="318" y="419"/>
                </a:cxn>
                <a:cxn ang="0">
                  <a:pos x="292" y="419"/>
                </a:cxn>
                <a:cxn ang="0">
                  <a:pos x="267" y="432"/>
                </a:cxn>
                <a:cxn ang="0">
                  <a:pos x="241" y="432"/>
                </a:cxn>
                <a:cxn ang="0">
                  <a:pos x="216" y="432"/>
                </a:cxn>
                <a:cxn ang="0">
                  <a:pos x="191" y="445"/>
                </a:cxn>
                <a:cxn ang="0">
                  <a:pos x="165" y="445"/>
                </a:cxn>
                <a:cxn ang="0">
                  <a:pos x="140" y="445"/>
                </a:cxn>
                <a:cxn ang="0">
                  <a:pos x="114" y="445"/>
                </a:cxn>
                <a:cxn ang="0">
                  <a:pos x="89" y="445"/>
                </a:cxn>
                <a:cxn ang="0">
                  <a:pos x="63" y="445"/>
                </a:cxn>
                <a:cxn ang="0">
                  <a:pos x="50" y="445"/>
                </a:cxn>
                <a:cxn ang="0">
                  <a:pos x="25" y="445"/>
                </a:cxn>
                <a:cxn ang="0">
                  <a:pos x="12" y="445"/>
                </a:cxn>
                <a:cxn ang="0">
                  <a:pos x="0" y="394"/>
                </a:cxn>
                <a:cxn ang="0">
                  <a:pos x="0" y="343"/>
                </a:cxn>
                <a:cxn ang="0">
                  <a:pos x="0" y="305"/>
                </a:cxn>
                <a:cxn ang="0">
                  <a:pos x="0" y="254"/>
                </a:cxn>
                <a:cxn ang="0">
                  <a:pos x="0" y="203"/>
                </a:cxn>
                <a:cxn ang="0">
                  <a:pos x="0" y="165"/>
                </a:cxn>
                <a:cxn ang="0">
                  <a:pos x="12" y="114"/>
                </a:cxn>
                <a:cxn ang="0">
                  <a:pos x="12" y="63"/>
                </a:cxn>
              </a:cxnLst>
              <a:rect l="0" t="0" r="r" b="b"/>
              <a:pathLst>
                <a:path w="394" h="445">
                  <a:moveTo>
                    <a:pt x="12" y="63"/>
                  </a:moveTo>
                  <a:lnTo>
                    <a:pt x="38" y="63"/>
                  </a:lnTo>
                  <a:lnTo>
                    <a:pt x="50" y="50"/>
                  </a:lnTo>
                  <a:lnTo>
                    <a:pt x="76" y="50"/>
                  </a:lnTo>
                  <a:lnTo>
                    <a:pt x="101" y="38"/>
                  </a:lnTo>
                  <a:lnTo>
                    <a:pt x="127" y="38"/>
                  </a:lnTo>
                  <a:lnTo>
                    <a:pt x="152" y="25"/>
                  </a:lnTo>
                  <a:lnTo>
                    <a:pt x="178" y="25"/>
                  </a:lnTo>
                  <a:lnTo>
                    <a:pt x="203" y="12"/>
                  </a:lnTo>
                  <a:lnTo>
                    <a:pt x="229" y="12"/>
                  </a:lnTo>
                  <a:lnTo>
                    <a:pt x="254" y="12"/>
                  </a:lnTo>
                  <a:lnTo>
                    <a:pt x="280" y="12"/>
                  </a:lnTo>
                  <a:lnTo>
                    <a:pt x="305" y="0"/>
                  </a:lnTo>
                  <a:lnTo>
                    <a:pt x="318" y="0"/>
                  </a:lnTo>
                  <a:lnTo>
                    <a:pt x="343" y="0"/>
                  </a:lnTo>
                  <a:lnTo>
                    <a:pt x="369" y="0"/>
                  </a:lnTo>
                  <a:lnTo>
                    <a:pt x="394" y="0"/>
                  </a:lnTo>
                  <a:lnTo>
                    <a:pt x="382" y="50"/>
                  </a:lnTo>
                  <a:lnTo>
                    <a:pt x="382" y="101"/>
                  </a:lnTo>
                  <a:lnTo>
                    <a:pt x="382" y="152"/>
                  </a:lnTo>
                  <a:lnTo>
                    <a:pt x="369" y="203"/>
                  </a:lnTo>
                  <a:lnTo>
                    <a:pt x="369" y="254"/>
                  </a:lnTo>
                  <a:lnTo>
                    <a:pt x="369" y="305"/>
                  </a:lnTo>
                  <a:lnTo>
                    <a:pt x="369" y="356"/>
                  </a:lnTo>
                  <a:lnTo>
                    <a:pt x="369" y="407"/>
                  </a:lnTo>
                  <a:lnTo>
                    <a:pt x="356" y="407"/>
                  </a:lnTo>
                  <a:lnTo>
                    <a:pt x="331" y="407"/>
                  </a:lnTo>
                  <a:lnTo>
                    <a:pt x="318" y="419"/>
                  </a:lnTo>
                  <a:lnTo>
                    <a:pt x="292" y="419"/>
                  </a:lnTo>
                  <a:lnTo>
                    <a:pt x="267" y="432"/>
                  </a:lnTo>
                  <a:lnTo>
                    <a:pt x="241" y="432"/>
                  </a:lnTo>
                  <a:lnTo>
                    <a:pt x="216" y="432"/>
                  </a:lnTo>
                  <a:lnTo>
                    <a:pt x="191" y="445"/>
                  </a:lnTo>
                  <a:lnTo>
                    <a:pt x="165" y="445"/>
                  </a:lnTo>
                  <a:lnTo>
                    <a:pt x="140" y="445"/>
                  </a:lnTo>
                  <a:lnTo>
                    <a:pt x="114" y="445"/>
                  </a:lnTo>
                  <a:lnTo>
                    <a:pt x="89" y="445"/>
                  </a:lnTo>
                  <a:lnTo>
                    <a:pt x="63" y="445"/>
                  </a:lnTo>
                  <a:lnTo>
                    <a:pt x="50" y="445"/>
                  </a:lnTo>
                  <a:lnTo>
                    <a:pt x="25" y="445"/>
                  </a:lnTo>
                  <a:lnTo>
                    <a:pt x="12" y="445"/>
                  </a:lnTo>
                  <a:lnTo>
                    <a:pt x="0" y="394"/>
                  </a:lnTo>
                  <a:lnTo>
                    <a:pt x="0" y="343"/>
                  </a:lnTo>
                  <a:lnTo>
                    <a:pt x="0" y="305"/>
                  </a:lnTo>
                  <a:lnTo>
                    <a:pt x="0" y="254"/>
                  </a:lnTo>
                  <a:lnTo>
                    <a:pt x="0" y="203"/>
                  </a:lnTo>
                  <a:lnTo>
                    <a:pt x="0" y="165"/>
                  </a:lnTo>
                  <a:lnTo>
                    <a:pt x="12" y="114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D3B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6" name="Freeform 102"/>
            <p:cNvSpPr>
              <a:spLocks/>
            </p:cNvSpPr>
            <p:nvPr/>
          </p:nvSpPr>
          <p:spPr bwMode="auto">
            <a:xfrm>
              <a:off x="12034" y="8993"/>
              <a:ext cx="382" cy="432"/>
            </a:xfrm>
            <a:custGeom>
              <a:avLst/>
              <a:gdLst/>
              <a:ahLst/>
              <a:cxnLst>
                <a:cxn ang="0">
                  <a:pos x="12" y="63"/>
                </a:cxn>
                <a:cxn ang="0">
                  <a:pos x="38" y="63"/>
                </a:cxn>
                <a:cxn ang="0">
                  <a:pos x="50" y="50"/>
                </a:cxn>
                <a:cxn ang="0">
                  <a:pos x="76" y="50"/>
                </a:cxn>
                <a:cxn ang="0">
                  <a:pos x="101" y="38"/>
                </a:cxn>
                <a:cxn ang="0">
                  <a:pos x="127" y="38"/>
                </a:cxn>
                <a:cxn ang="0">
                  <a:pos x="140" y="25"/>
                </a:cxn>
                <a:cxn ang="0">
                  <a:pos x="165" y="25"/>
                </a:cxn>
                <a:cxn ang="0">
                  <a:pos x="191" y="25"/>
                </a:cxn>
                <a:cxn ang="0">
                  <a:pos x="216" y="12"/>
                </a:cxn>
                <a:cxn ang="0">
                  <a:pos x="241" y="12"/>
                </a:cxn>
                <a:cxn ang="0">
                  <a:pos x="267" y="12"/>
                </a:cxn>
                <a:cxn ang="0">
                  <a:pos x="292" y="0"/>
                </a:cxn>
                <a:cxn ang="0">
                  <a:pos x="318" y="0"/>
                </a:cxn>
                <a:cxn ang="0">
                  <a:pos x="331" y="0"/>
                </a:cxn>
                <a:cxn ang="0">
                  <a:pos x="356" y="0"/>
                </a:cxn>
                <a:cxn ang="0">
                  <a:pos x="382" y="0"/>
                </a:cxn>
                <a:cxn ang="0">
                  <a:pos x="369" y="50"/>
                </a:cxn>
                <a:cxn ang="0">
                  <a:pos x="369" y="101"/>
                </a:cxn>
                <a:cxn ang="0">
                  <a:pos x="369" y="139"/>
                </a:cxn>
                <a:cxn ang="0">
                  <a:pos x="356" y="190"/>
                </a:cxn>
                <a:cxn ang="0">
                  <a:pos x="356" y="228"/>
                </a:cxn>
                <a:cxn ang="0">
                  <a:pos x="356" y="279"/>
                </a:cxn>
                <a:cxn ang="0">
                  <a:pos x="356" y="330"/>
                </a:cxn>
                <a:cxn ang="0">
                  <a:pos x="356" y="381"/>
                </a:cxn>
                <a:cxn ang="0">
                  <a:pos x="343" y="381"/>
                </a:cxn>
                <a:cxn ang="0">
                  <a:pos x="318" y="381"/>
                </a:cxn>
                <a:cxn ang="0">
                  <a:pos x="305" y="394"/>
                </a:cxn>
                <a:cxn ang="0">
                  <a:pos x="280" y="394"/>
                </a:cxn>
                <a:cxn ang="0">
                  <a:pos x="254" y="407"/>
                </a:cxn>
                <a:cxn ang="0">
                  <a:pos x="241" y="407"/>
                </a:cxn>
                <a:cxn ang="0">
                  <a:pos x="216" y="407"/>
                </a:cxn>
                <a:cxn ang="0">
                  <a:pos x="191" y="419"/>
                </a:cxn>
                <a:cxn ang="0">
                  <a:pos x="165" y="419"/>
                </a:cxn>
                <a:cxn ang="0">
                  <a:pos x="140" y="419"/>
                </a:cxn>
                <a:cxn ang="0">
                  <a:pos x="114" y="419"/>
                </a:cxn>
                <a:cxn ang="0">
                  <a:pos x="89" y="432"/>
                </a:cxn>
                <a:cxn ang="0">
                  <a:pos x="63" y="432"/>
                </a:cxn>
                <a:cxn ang="0">
                  <a:pos x="50" y="419"/>
                </a:cxn>
                <a:cxn ang="0">
                  <a:pos x="25" y="419"/>
                </a:cxn>
                <a:cxn ang="0">
                  <a:pos x="12" y="419"/>
                </a:cxn>
                <a:cxn ang="0">
                  <a:pos x="0" y="368"/>
                </a:cxn>
                <a:cxn ang="0">
                  <a:pos x="0" y="330"/>
                </a:cxn>
                <a:cxn ang="0">
                  <a:pos x="0" y="292"/>
                </a:cxn>
                <a:cxn ang="0">
                  <a:pos x="0" y="241"/>
                </a:cxn>
                <a:cxn ang="0">
                  <a:pos x="0" y="203"/>
                </a:cxn>
                <a:cxn ang="0">
                  <a:pos x="0" y="152"/>
                </a:cxn>
                <a:cxn ang="0">
                  <a:pos x="12" y="114"/>
                </a:cxn>
                <a:cxn ang="0">
                  <a:pos x="12" y="63"/>
                </a:cxn>
              </a:cxnLst>
              <a:rect l="0" t="0" r="r" b="b"/>
              <a:pathLst>
                <a:path w="382" h="432">
                  <a:moveTo>
                    <a:pt x="12" y="63"/>
                  </a:moveTo>
                  <a:lnTo>
                    <a:pt x="38" y="63"/>
                  </a:lnTo>
                  <a:lnTo>
                    <a:pt x="50" y="50"/>
                  </a:lnTo>
                  <a:lnTo>
                    <a:pt x="76" y="50"/>
                  </a:lnTo>
                  <a:lnTo>
                    <a:pt x="101" y="38"/>
                  </a:lnTo>
                  <a:lnTo>
                    <a:pt x="127" y="38"/>
                  </a:lnTo>
                  <a:lnTo>
                    <a:pt x="140" y="25"/>
                  </a:lnTo>
                  <a:lnTo>
                    <a:pt x="165" y="25"/>
                  </a:lnTo>
                  <a:lnTo>
                    <a:pt x="191" y="25"/>
                  </a:lnTo>
                  <a:lnTo>
                    <a:pt x="216" y="12"/>
                  </a:lnTo>
                  <a:lnTo>
                    <a:pt x="241" y="12"/>
                  </a:lnTo>
                  <a:lnTo>
                    <a:pt x="267" y="12"/>
                  </a:lnTo>
                  <a:lnTo>
                    <a:pt x="292" y="0"/>
                  </a:lnTo>
                  <a:lnTo>
                    <a:pt x="318" y="0"/>
                  </a:lnTo>
                  <a:lnTo>
                    <a:pt x="331" y="0"/>
                  </a:lnTo>
                  <a:lnTo>
                    <a:pt x="356" y="0"/>
                  </a:lnTo>
                  <a:lnTo>
                    <a:pt x="382" y="0"/>
                  </a:lnTo>
                  <a:lnTo>
                    <a:pt x="369" y="50"/>
                  </a:lnTo>
                  <a:lnTo>
                    <a:pt x="369" y="101"/>
                  </a:lnTo>
                  <a:lnTo>
                    <a:pt x="369" y="139"/>
                  </a:lnTo>
                  <a:lnTo>
                    <a:pt x="356" y="190"/>
                  </a:lnTo>
                  <a:lnTo>
                    <a:pt x="356" y="228"/>
                  </a:lnTo>
                  <a:lnTo>
                    <a:pt x="356" y="279"/>
                  </a:lnTo>
                  <a:lnTo>
                    <a:pt x="356" y="330"/>
                  </a:lnTo>
                  <a:lnTo>
                    <a:pt x="356" y="381"/>
                  </a:lnTo>
                  <a:lnTo>
                    <a:pt x="343" y="381"/>
                  </a:lnTo>
                  <a:lnTo>
                    <a:pt x="318" y="381"/>
                  </a:lnTo>
                  <a:lnTo>
                    <a:pt x="305" y="394"/>
                  </a:lnTo>
                  <a:lnTo>
                    <a:pt x="280" y="394"/>
                  </a:lnTo>
                  <a:lnTo>
                    <a:pt x="254" y="407"/>
                  </a:lnTo>
                  <a:lnTo>
                    <a:pt x="241" y="407"/>
                  </a:lnTo>
                  <a:lnTo>
                    <a:pt x="216" y="407"/>
                  </a:lnTo>
                  <a:lnTo>
                    <a:pt x="191" y="419"/>
                  </a:lnTo>
                  <a:lnTo>
                    <a:pt x="165" y="419"/>
                  </a:lnTo>
                  <a:lnTo>
                    <a:pt x="140" y="419"/>
                  </a:lnTo>
                  <a:lnTo>
                    <a:pt x="114" y="419"/>
                  </a:lnTo>
                  <a:lnTo>
                    <a:pt x="89" y="432"/>
                  </a:lnTo>
                  <a:lnTo>
                    <a:pt x="63" y="432"/>
                  </a:lnTo>
                  <a:lnTo>
                    <a:pt x="50" y="419"/>
                  </a:lnTo>
                  <a:lnTo>
                    <a:pt x="25" y="419"/>
                  </a:lnTo>
                  <a:lnTo>
                    <a:pt x="12" y="419"/>
                  </a:lnTo>
                  <a:lnTo>
                    <a:pt x="0" y="368"/>
                  </a:lnTo>
                  <a:lnTo>
                    <a:pt x="0" y="330"/>
                  </a:lnTo>
                  <a:lnTo>
                    <a:pt x="0" y="292"/>
                  </a:lnTo>
                  <a:lnTo>
                    <a:pt x="0" y="241"/>
                  </a:lnTo>
                  <a:lnTo>
                    <a:pt x="0" y="203"/>
                  </a:lnTo>
                  <a:lnTo>
                    <a:pt x="0" y="152"/>
                  </a:lnTo>
                  <a:lnTo>
                    <a:pt x="12" y="114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D8C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7" name="Freeform 103"/>
            <p:cNvSpPr>
              <a:spLocks/>
            </p:cNvSpPr>
            <p:nvPr/>
          </p:nvSpPr>
          <p:spPr bwMode="auto">
            <a:xfrm>
              <a:off x="12034" y="8993"/>
              <a:ext cx="369" cy="407"/>
            </a:xfrm>
            <a:custGeom>
              <a:avLst/>
              <a:gdLst/>
              <a:ahLst/>
              <a:cxnLst>
                <a:cxn ang="0">
                  <a:pos x="12" y="63"/>
                </a:cxn>
                <a:cxn ang="0">
                  <a:pos x="38" y="63"/>
                </a:cxn>
                <a:cxn ang="0">
                  <a:pos x="50" y="50"/>
                </a:cxn>
                <a:cxn ang="0">
                  <a:pos x="76" y="50"/>
                </a:cxn>
                <a:cxn ang="0">
                  <a:pos x="101" y="38"/>
                </a:cxn>
                <a:cxn ang="0">
                  <a:pos x="114" y="38"/>
                </a:cxn>
                <a:cxn ang="0">
                  <a:pos x="140" y="38"/>
                </a:cxn>
                <a:cxn ang="0">
                  <a:pos x="165" y="25"/>
                </a:cxn>
                <a:cxn ang="0">
                  <a:pos x="191" y="25"/>
                </a:cxn>
                <a:cxn ang="0">
                  <a:pos x="216" y="12"/>
                </a:cxn>
                <a:cxn ang="0">
                  <a:pos x="241" y="12"/>
                </a:cxn>
                <a:cxn ang="0">
                  <a:pos x="254" y="12"/>
                </a:cxn>
                <a:cxn ang="0">
                  <a:pos x="280" y="0"/>
                </a:cxn>
                <a:cxn ang="0">
                  <a:pos x="305" y="0"/>
                </a:cxn>
                <a:cxn ang="0">
                  <a:pos x="331" y="0"/>
                </a:cxn>
                <a:cxn ang="0">
                  <a:pos x="343" y="0"/>
                </a:cxn>
                <a:cxn ang="0">
                  <a:pos x="369" y="0"/>
                </a:cxn>
                <a:cxn ang="0">
                  <a:pos x="356" y="50"/>
                </a:cxn>
                <a:cxn ang="0">
                  <a:pos x="356" y="89"/>
                </a:cxn>
                <a:cxn ang="0">
                  <a:pos x="356" y="127"/>
                </a:cxn>
                <a:cxn ang="0">
                  <a:pos x="356" y="178"/>
                </a:cxn>
                <a:cxn ang="0">
                  <a:pos x="343" y="216"/>
                </a:cxn>
                <a:cxn ang="0">
                  <a:pos x="343" y="254"/>
                </a:cxn>
                <a:cxn ang="0">
                  <a:pos x="343" y="305"/>
                </a:cxn>
                <a:cxn ang="0">
                  <a:pos x="343" y="356"/>
                </a:cxn>
                <a:cxn ang="0">
                  <a:pos x="331" y="356"/>
                </a:cxn>
                <a:cxn ang="0">
                  <a:pos x="318" y="356"/>
                </a:cxn>
                <a:cxn ang="0">
                  <a:pos x="292" y="368"/>
                </a:cxn>
                <a:cxn ang="0">
                  <a:pos x="267" y="368"/>
                </a:cxn>
                <a:cxn ang="0">
                  <a:pos x="254" y="381"/>
                </a:cxn>
                <a:cxn ang="0">
                  <a:pos x="229" y="381"/>
                </a:cxn>
                <a:cxn ang="0">
                  <a:pos x="203" y="381"/>
                </a:cxn>
                <a:cxn ang="0">
                  <a:pos x="178" y="394"/>
                </a:cxn>
                <a:cxn ang="0">
                  <a:pos x="152" y="394"/>
                </a:cxn>
                <a:cxn ang="0">
                  <a:pos x="127" y="394"/>
                </a:cxn>
                <a:cxn ang="0">
                  <a:pos x="114" y="407"/>
                </a:cxn>
                <a:cxn ang="0">
                  <a:pos x="89" y="407"/>
                </a:cxn>
                <a:cxn ang="0">
                  <a:pos x="63" y="407"/>
                </a:cxn>
                <a:cxn ang="0">
                  <a:pos x="50" y="407"/>
                </a:cxn>
                <a:cxn ang="0">
                  <a:pos x="25" y="407"/>
                </a:cxn>
                <a:cxn ang="0">
                  <a:pos x="12" y="394"/>
                </a:cxn>
                <a:cxn ang="0">
                  <a:pos x="0" y="317"/>
                </a:cxn>
                <a:cxn ang="0">
                  <a:pos x="0" y="228"/>
                </a:cxn>
                <a:cxn ang="0">
                  <a:pos x="0" y="152"/>
                </a:cxn>
                <a:cxn ang="0">
                  <a:pos x="12" y="63"/>
                </a:cxn>
              </a:cxnLst>
              <a:rect l="0" t="0" r="r" b="b"/>
              <a:pathLst>
                <a:path w="369" h="407">
                  <a:moveTo>
                    <a:pt x="12" y="63"/>
                  </a:moveTo>
                  <a:lnTo>
                    <a:pt x="38" y="63"/>
                  </a:lnTo>
                  <a:lnTo>
                    <a:pt x="50" y="50"/>
                  </a:lnTo>
                  <a:lnTo>
                    <a:pt x="76" y="50"/>
                  </a:lnTo>
                  <a:lnTo>
                    <a:pt x="101" y="38"/>
                  </a:lnTo>
                  <a:lnTo>
                    <a:pt x="114" y="38"/>
                  </a:lnTo>
                  <a:lnTo>
                    <a:pt x="140" y="38"/>
                  </a:lnTo>
                  <a:lnTo>
                    <a:pt x="165" y="25"/>
                  </a:lnTo>
                  <a:lnTo>
                    <a:pt x="191" y="25"/>
                  </a:lnTo>
                  <a:lnTo>
                    <a:pt x="216" y="12"/>
                  </a:lnTo>
                  <a:lnTo>
                    <a:pt x="241" y="12"/>
                  </a:lnTo>
                  <a:lnTo>
                    <a:pt x="254" y="12"/>
                  </a:lnTo>
                  <a:lnTo>
                    <a:pt x="280" y="0"/>
                  </a:lnTo>
                  <a:lnTo>
                    <a:pt x="305" y="0"/>
                  </a:lnTo>
                  <a:lnTo>
                    <a:pt x="331" y="0"/>
                  </a:lnTo>
                  <a:lnTo>
                    <a:pt x="343" y="0"/>
                  </a:lnTo>
                  <a:lnTo>
                    <a:pt x="369" y="0"/>
                  </a:lnTo>
                  <a:lnTo>
                    <a:pt x="356" y="50"/>
                  </a:lnTo>
                  <a:lnTo>
                    <a:pt x="356" y="89"/>
                  </a:lnTo>
                  <a:lnTo>
                    <a:pt x="356" y="127"/>
                  </a:lnTo>
                  <a:lnTo>
                    <a:pt x="356" y="178"/>
                  </a:lnTo>
                  <a:lnTo>
                    <a:pt x="343" y="216"/>
                  </a:lnTo>
                  <a:lnTo>
                    <a:pt x="343" y="254"/>
                  </a:lnTo>
                  <a:lnTo>
                    <a:pt x="343" y="305"/>
                  </a:lnTo>
                  <a:lnTo>
                    <a:pt x="343" y="356"/>
                  </a:lnTo>
                  <a:lnTo>
                    <a:pt x="331" y="356"/>
                  </a:lnTo>
                  <a:lnTo>
                    <a:pt x="318" y="356"/>
                  </a:lnTo>
                  <a:lnTo>
                    <a:pt x="292" y="368"/>
                  </a:lnTo>
                  <a:lnTo>
                    <a:pt x="267" y="368"/>
                  </a:lnTo>
                  <a:lnTo>
                    <a:pt x="254" y="381"/>
                  </a:lnTo>
                  <a:lnTo>
                    <a:pt x="229" y="381"/>
                  </a:lnTo>
                  <a:lnTo>
                    <a:pt x="203" y="381"/>
                  </a:lnTo>
                  <a:lnTo>
                    <a:pt x="178" y="394"/>
                  </a:lnTo>
                  <a:lnTo>
                    <a:pt x="152" y="394"/>
                  </a:lnTo>
                  <a:lnTo>
                    <a:pt x="127" y="394"/>
                  </a:lnTo>
                  <a:lnTo>
                    <a:pt x="114" y="407"/>
                  </a:lnTo>
                  <a:lnTo>
                    <a:pt x="89" y="407"/>
                  </a:lnTo>
                  <a:lnTo>
                    <a:pt x="63" y="407"/>
                  </a:lnTo>
                  <a:lnTo>
                    <a:pt x="50" y="407"/>
                  </a:lnTo>
                  <a:lnTo>
                    <a:pt x="25" y="407"/>
                  </a:lnTo>
                  <a:lnTo>
                    <a:pt x="12" y="394"/>
                  </a:lnTo>
                  <a:lnTo>
                    <a:pt x="0" y="317"/>
                  </a:lnTo>
                  <a:lnTo>
                    <a:pt x="0" y="228"/>
                  </a:lnTo>
                  <a:lnTo>
                    <a:pt x="0" y="152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DDC6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8" name="Freeform 104"/>
            <p:cNvSpPr>
              <a:spLocks/>
            </p:cNvSpPr>
            <p:nvPr/>
          </p:nvSpPr>
          <p:spPr bwMode="auto">
            <a:xfrm>
              <a:off x="12034" y="8993"/>
              <a:ext cx="356" cy="381"/>
            </a:xfrm>
            <a:custGeom>
              <a:avLst/>
              <a:gdLst/>
              <a:ahLst/>
              <a:cxnLst>
                <a:cxn ang="0">
                  <a:pos x="12" y="63"/>
                </a:cxn>
                <a:cxn ang="0">
                  <a:pos x="38" y="63"/>
                </a:cxn>
                <a:cxn ang="0">
                  <a:pos x="50" y="50"/>
                </a:cxn>
                <a:cxn ang="0">
                  <a:pos x="76" y="50"/>
                </a:cxn>
                <a:cxn ang="0">
                  <a:pos x="89" y="38"/>
                </a:cxn>
                <a:cxn ang="0">
                  <a:pos x="114" y="38"/>
                </a:cxn>
                <a:cxn ang="0">
                  <a:pos x="140" y="38"/>
                </a:cxn>
                <a:cxn ang="0">
                  <a:pos x="165" y="25"/>
                </a:cxn>
                <a:cxn ang="0">
                  <a:pos x="178" y="25"/>
                </a:cxn>
                <a:cxn ang="0">
                  <a:pos x="203" y="12"/>
                </a:cxn>
                <a:cxn ang="0">
                  <a:pos x="229" y="12"/>
                </a:cxn>
                <a:cxn ang="0">
                  <a:pos x="254" y="12"/>
                </a:cxn>
                <a:cxn ang="0">
                  <a:pos x="280" y="12"/>
                </a:cxn>
                <a:cxn ang="0">
                  <a:pos x="292" y="0"/>
                </a:cxn>
                <a:cxn ang="0">
                  <a:pos x="318" y="0"/>
                </a:cxn>
                <a:cxn ang="0">
                  <a:pos x="331" y="0"/>
                </a:cxn>
                <a:cxn ang="0">
                  <a:pos x="356" y="0"/>
                </a:cxn>
                <a:cxn ang="0">
                  <a:pos x="343" y="38"/>
                </a:cxn>
                <a:cxn ang="0">
                  <a:pos x="343" y="89"/>
                </a:cxn>
                <a:cxn ang="0">
                  <a:pos x="343" y="127"/>
                </a:cxn>
                <a:cxn ang="0">
                  <a:pos x="343" y="165"/>
                </a:cxn>
                <a:cxn ang="0">
                  <a:pos x="331" y="203"/>
                </a:cxn>
                <a:cxn ang="0">
                  <a:pos x="331" y="241"/>
                </a:cxn>
                <a:cxn ang="0">
                  <a:pos x="331" y="279"/>
                </a:cxn>
                <a:cxn ang="0">
                  <a:pos x="331" y="330"/>
                </a:cxn>
                <a:cxn ang="0">
                  <a:pos x="318" y="330"/>
                </a:cxn>
                <a:cxn ang="0">
                  <a:pos x="305" y="330"/>
                </a:cxn>
                <a:cxn ang="0">
                  <a:pos x="280" y="343"/>
                </a:cxn>
                <a:cxn ang="0">
                  <a:pos x="267" y="343"/>
                </a:cxn>
                <a:cxn ang="0">
                  <a:pos x="241" y="356"/>
                </a:cxn>
                <a:cxn ang="0">
                  <a:pos x="216" y="356"/>
                </a:cxn>
                <a:cxn ang="0">
                  <a:pos x="191" y="368"/>
                </a:cxn>
                <a:cxn ang="0">
                  <a:pos x="178" y="368"/>
                </a:cxn>
                <a:cxn ang="0">
                  <a:pos x="152" y="368"/>
                </a:cxn>
                <a:cxn ang="0">
                  <a:pos x="127" y="381"/>
                </a:cxn>
                <a:cxn ang="0">
                  <a:pos x="101" y="381"/>
                </a:cxn>
                <a:cxn ang="0">
                  <a:pos x="89" y="381"/>
                </a:cxn>
                <a:cxn ang="0">
                  <a:pos x="63" y="381"/>
                </a:cxn>
                <a:cxn ang="0">
                  <a:pos x="50" y="381"/>
                </a:cxn>
                <a:cxn ang="0">
                  <a:pos x="25" y="381"/>
                </a:cxn>
                <a:cxn ang="0">
                  <a:pos x="12" y="381"/>
                </a:cxn>
                <a:cxn ang="0">
                  <a:pos x="0" y="305"/>
                </a:cxn>
                <a:cxn ang="0">
                  <a:pos x="0" y="228"/>
                </a:cxn>
                <a:cxn ang="0">
                  <a:pos x="0" y="152"/>
                </a:cxn>
                <a:cxn ang="0">
                  <a:pos x="12" y="63"/>
                </a:cxn>
              </a:cxnLst>
              <a:rect l="0" t="0" r="r" b="b"/>
              <a:pathLst>
                <a:path w="356" h="381">
                  <a:moveTo>
                    <a:pt x="12" y="63"/>
                  </a:moveTo>
                  <a:lnTo>
                    <a:pt x="38" y="63"/>
                  </a:lnTo>
                  <a:lnTo>
                    <a:pt x="50" y="50"/>
                  </a:lnTo>
                  <a:lnTo>
                    <a:pt x="76" y="50"/>
                  </a:lnTo>
                  <a:lnTo>
                    <a:pt x="89" y="38"/>
                  </a:lnTo>
                  <a:lnTo>
                    <a:pt x="114" y="38"/>
                  </a:lnTo>
                  <a:lnTo>
                    <a:pt x="140" y="38"/>
                  </a:lnTo>
                  <a:lnTo>
                    <a:pt x="165" y="25"/>
                  </a:lnTo>
                  <a:lnTo>
                    <a:pt x="178" y="25"/>
                  </a:lnTo>
                  <a:lnTo>
                    <a:pt x="203" y="12"/>
                  </a:lnTo>
                  <a:lnTo>
                    <a:pt x="229" y="12"/>
                  </a:lnTo>
                  <a:lnTo>
                    <a:pt x="254" y="12"/>
                  </a:lnTo>
                  <a:lnTo>
                    <a:pt x="280" y="12"/>
                  </a:lnTo>
                  <a:lnTo>
                    <a:pt x="292" y="0"/>
                  </a:lnTo>
                  <a:lnTo>
                    <a:pt x="318" y="0"/>
                  </a:lnTo>
                  <a:lnTo>
                    <a:pt x="331" y="0"/>
                  </a:lnTo>
                  <a:lnTo>
                    <a:pt x="356" y="0"/>
                  </a:lnTo>
                  <a:lnTo>
                    <a:pt x="343" y="38"/>
                  </a:lnTo>
                  <a:lnTo>
                    <a:pt x="343" y="89"/>
                  </a:lnTo>
                  <a:lnTo>
                    <a:pt x="343" y="127"/>
                  </a:lnTo>
                  <a:lnTo>
                    <a:pt x="343" y="165"/>
                  </a:lnTo>
                  <a:lnTo>
                    <a:pt x="331" y="203"/>
                  </a:lnTo>
                  <a:lnTo>
                    <a:pt x="331" y="241"/>
                  </a:lnTo>
                  <a:lnTo>
                    <a:pt x="331" y="279"/>
                  </a:lnTo>
                  <a:lnTo>
                    <a:pt x="331" y="330"/>
                  </a:lnTo>
                  <a:lnTo>
                    <a:pt x="318" y="330"/>
                  </a:lnTo>
                  <a:lnTo>
                    <a:pt x="305" y="330"/>
                  </a:lnTo>
                  <a:lnTo>
                    <a:pt x="280" y="343"/>
                  </a:lnTo>
                  <a:lnTo>
                    <a:pt x="267" y="343"/>
                  </a:lnTo>
                  <a:lnTo>
                    <a:pt x="241" y="356"/>
                  </a:lnTo>
                  <a:lnTo>
                    <a:pt x="216" y="356"/>
                  </a:lnTo>
                  <a:lnTo>
                    <a:pt x="191" y="368"/>
                  </a:lnTo>
                  <a:lnTo>
                    <a:pt x="178" y="368"/>
                  </a:lnTo>
                  <a:lnTo>
                    <a:pt x="152" y="368"/>
                  </a:lnTo>
                  <a:lnTo>
                    <a:pt x="127" y="381"/>
                  </a:lnTo>
                  <a:lnTo>
                    <a:pt x="101" y="381"/>
                  </a:lnTo>
                  <a:lnTo>
                    <a:pt x="89" y="381"/>
                  </a:lnTo>
                  <a:lnTo>
                    <a:pt x="63" y="381"/>
                  </a:lnTo>
                  <a:lnTo>
                    <a:pt x="50" y="381"/>
                  </a:lnTo>
                  <a:lnTo>
                    <a:pt x="25" y="381"/>
                  </a:lnTo>
                  <a:lnTo>
                    <a:pt x="12" y="381"/>
                  </a:lnTo>
                  <a:lnTo>
                    <a:pt x="0" y="305"/>
                  </a:lnTo>
                  <a:lnTo>
                    <a:pt x="0" y="228"/>
                  </a:lnTo>
                  <a:lnTo>
                    <a:pt x="0" y="152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E2CC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19" name="Freeform 105"/>
            <p:cNvSpPr>
              <a:spLocks/>
            </p:cNvSpPr>
            <p:nvPr/>
          </p:nvSpPr>
          <p:spPr bwMode="auto">
            <a:xfrm>
              <a:off x="12034" y="8993"/>
              <a:ext cx="343" cy="356"/>
            </a:xfrm>
            <a:custGeom>
              <a:avLst/>
              <a:gdLst/>
              <a:ahLst/>
              <a:cxnLst>
                <a:cxn ang="0">
                  <a:pos x="12" y="63"/>
                </a:cxn>
                <a:cxn ang="0">
                  <a:pos x="38" y="63"/>
                </a:cxn>
                <a:cxn ang="0">
                  <a:pos x="50" y="50"/>
                </a:cxn>
                <a:cxn ang="0">
                  <a:pos x="63" y="50"/>
                </a:cxn>
                <a:cxn ang="0">
                  <a:pos x="89" y="50"/>
                </a:cxn>
                <a:cxn ang="0">
                  <a:pos x="114" y="38"/>
                </a:cxn>
                <a:cxn ang="0">
                  <a:pos x="127" y="38"/>
                </a:cxn>
                <a:cxn ang="0">
                  <a:pos x="152" y="25"/>
                </a:cxn>
                <a:cxn ang="0">
                  <a:pos x="178" y="25"/>
                </a:cxn>
                <a:cxn ang="0">
                  <a:pos x="203" y="25"/>
                </a:cxn>
                <a:cxn ang="0">
                  <a:pos x="229" y="12"/>
                </a:cxn>
                <a:cxn ang="0">
                  <a:pos x="241" y="12"/>
                </a:cxn>
                <a:cxn ang="0">
                  <a:pos x="267" y="12"/>
                </a:cxn>
                <a:cxn ang="0">
                  <a:pos x="292" y="12"/>
                </a:cxn>
                <a:cxn ang="0">
                  <a:pos x="305" y="0"/>
                </a:cxn>
                <a:cxn ang="0">
                  <a:pos x="318" y="0"/>
                </a:cxn>
                <a:cxn ang="0">
                  <a:pos x="343" y="0"/>
                </a:cxn>
                <a:cxn ang="0">
                  <a:pos x="343" y="38"/>
                </a:cxn>
                <a:cxn ang="0">
                  <a:pos x="331" y="76"/>
                </a:cxn>
                <a:cxn ang="0">
                  <a:pos x="331" y="114"/>
                </a:cxn>
                <a:cxn ang="0">
                  <a:pos x="331" y="152"/>
                </a:cxn>
                <a:cxn ang="0">
                  <a:pos x="318" y="190"/>
                </a:cxn>
                <a:cxn ang="0">
                  <a:pos x="318" y="216"/>
                </a:cxn>
                <a:cxn ang="0">
                  <a:pos x="318" y="254"/>
                </a:cxn>
                <a:cxn ang="0">
                  <a:pos x="318" y="305"/>
                </a:cxn>
                <a:cxn ang="0">
                  <a:pos x="305" y="305"/>
                </a:cxn>
                <a:cxn ang="0">
                  <a:pos x="292" y="305"/>
                </a:cxn>
                <a:cxn ang="0">
                  <a:pos x="267" y="317"/>
                </a:cxn>
                <a:cxn ang="0">
                  <a:pos x="254" y="317"/>
                </a:cxn>
                <a:cxn ang="0">
                  <a:pos x="229" y="330"/>
                </a:cxn>
                <a:cxn ang="0">
                  <a:pos x="216" y="330"/>
                </a:cxn>
                <a:cxn ang="0">
                  <a:pos x="191" y="343"/>
                </a:cxn>
                <a:cxn ang="0">
                  <a:pos x="165" y="343"/>
                </a:cxn>
                <a:cxn ang="0">
                  <a:pos x="140" y="343"/>
                </a:cxn>
                <a:cxn ang="0">
                  <a:pos x="127" y="356"/>
                </a:cxn>
                <a:cxn ang="0">
                  <a:pos x="101" y="356"/>
                </a:cxn>
                <a:cxn ang="0">
                  <a:pos x="76" y="356"/>
                </a:cxn>
                <a:cxn ang="0">
                  <a:pos x="63" y="356"/>
                </a:cxn>
                <a:cxn ang="0">
                  <a:pos x="50" y="356"/>
                </a:cxn>
                <a:cxn ang="0">
                  <a:pos x="25" y="356"/>
                </a:cxn>
                <a:cxn ang="0">
                  <a:pos x="12" y="356"/>
                </a:cxn>
                <a:cxn ang="0">
                  <a:pos x="0" y="279"/>
                </a:cxn>
                <a:cxn ang="0">
                  <a:pos x="0" y="216"/>
                </a:cxn>
                <a:cxn ang="0">
                  <a:pos x="12" y="139"/>
                </a:cxn>
                <a:cxn ang="0">
                  <a:pos x="12" y="63"/>
                </a:cxn>
              </a:cxnLst>
              <a:rect l="0" t="0" r="r" b="b"/>
              <a:pathLst>
                <a:path w="343" h="356">
                  <a:moveTo>
                    <a:pt x="12" y="63"/>
                  </a:moveTo>
                  <a:lnTo>
                    <a:pt x="38" y="63"/>
                  </a:lnTo>
                  <a:lnTo>
                    <a:pt x="50" y="50"/>
                  </a:lnTo>
                  <a:lnTo>
                    <a:pt x="63" y="50"/>
                  </a:lnTo>
                  <a:lnTo>
                    <a:pt x="89" y="50"/>
                  </a:lnTo>
                  <a:lnTo>
                    <a:pt x="114" y="38"/>
                  </a:lnTo>
                  <a:lnTo>
                    <a:pt x="127" y="38"/>
                  </a:lnTo>
                  <a:lnTo>
                    <a:pt x="152" y="25"/>
                  </a:lnTo>
                  <a:lnTo>
                    <a:pt x="178" y="25"/>
                  </a:lnTo>
                  <a:lnTo>
                    <a:pt x="203" y="25"/>
                  </a:lnTo>
                  <a:lnTo>
                    <a:pt x="229" y="12"/>
                  </a:lnTo>
                  <a:lnTo>
                    <a:pt x="241" y="12"/>
                  </a:lnTo>
                  <a:lnTo>
                    <a:pt x="267" y="12"/>
                  </a:lnTo>
                  <a:lnTo>
                    <a:pt x="292" y="12"/>
                  </a:lnTo>
                  <a:lnTo>
                    <a:pt x="305" y="0"/>
                  </a:lnTo>
                  <a:lnTo>
                    <a:pt x="318" y="0"/>
                  </a:lnTo>
                  <a:lnTo>
                    <a:pt x="343" y="0"/>
                  </a:lnTo>
                  <a:lnTo>
                    <a:pt x="343" y="38"/>
                  </a:lnTo>
                  <a:lnTo>
                    <a:pt x="331" y="76"/>
                  </a:lnTo>
                  <a:lnTo>
                    <a:pt x="331" y="114"/>
                  </a:lnTo>
                  <a:lnTo>
                    <a:pt x="331" y="152"/>
                  </a:lnTo>
                  <a:lnTo>
                    <a:pt x="318" y="190"/>
                  </a:lnTo>
                  <a:lnTo>
                    <a:pt x="318" y="216"/>
                  </a:lnTo>
                  <a:lnTo>
                    <a:pt x="318" y="254"/>
                  </a:lnTo>
                  <a:lnTo>
                    <a:pt x="318" y="305"/>
                  </a:lnTo>
                  <a:lnTo>
                    <a:pt x="305" y="305"/>
                  </a:lnTo>
                  <a:lnTo>
                    <a:pt x="292" y="305"/>
                  </a:lnTo>
                  <a:lnTo>
                    <a:pt x="267" y="317"/>
                  </a:lnTo>
                  <a:lnTo>
                    <a:pt x="254" y="317"/>
                  </a:lnTo>
                  <a:lnTo>
                    <a:pt x="229" y="330"/>
                  </a:lnTo>
                  <a:lnTo>
                    <a:pt x="216" y="330"/>
                  </a:lnTo>
                  <a:lnTo>
                    <a:pt x="191" y="343"/>
                  </a:lnTo>
                  <a:lnTo>
                    <a:pt x="165" y="343"/>
                  </a:lnTo>
                  <a:lnTo>
                    <a:pt x="140" y="343"/>
                  </a:lnTo>
                  <a:lnTo>
                    <a:pt x="127" y="356"/>
                  </a:lnTo>
                  <a:lnTo>
                    <a:pt x="101" y="356"/>
                  </a:lnTo>
                  <a:lnTo>
                    <a:pt x="76" y="356"/>
                  </a:lnTo>
                  <a:lnTo>
                    <a:pt x="63" y="356"/>
                  </a:lnTo>
                  <a:lnTo>
                    <a:pt x="50" y="356"/>
                  </a:lnTo>
                  <a:lnTo>
                    <a:pt x="25" y="356"/>
                  </a:lnTo>
                  <a:lnTo>
                    <a:pt x="12" y="356"/>
                  </a:lnTo>
                  <a:lnTo>
                    <a:pt x="0" y="279"/>
                  </a:lnTo>
                  <a:lnTo>
                    <a:pt x="0" y="216"/>
                  </a:lnTo>
                  <a:lnTo>
                    <a:pt x="12" y="139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E5CE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0" name="Freeform 106"/>
            <p:cNvSpPr>
              <a:spLocks/>
            </p:cNvSpPr>
            <p:nvPr/>
          </p:nvSpPr>
          <p:spPr bwMode="auto">
            <a:xfrm>
              <a:off x="12034" y="8993"/>
              <a:ext cx="331" cy="343"/>
            </a:xfrm>
            <a:custGeom>
              <a:avLst/>
              <a:gdLst/>
              <a:ahLst/>
              <a:cxnLst>
                <a:cxn ang="0">
                  <a:pos x="12" y="63"/>
                </a:cxn>
                <a:cxn ang="0">
                  <a:pos x="38" y="63"/>
                </a:cxn>
                <a:cxn ang="0">
                  <a:pos x="50" y="63"/>
                </a:cxn>
                <a:cxn ang="0">
                  <a:pos x="63" y="50"/>
                </a:cxn>
                <a:cxn ang="0">
                  <a:pos x="89" y="50"/>
                </a:cxn>
                <a:cxn ang="0">
                  <a:pos x="101" y="38"/>
                </a:cxn>
                <a:cxn ang="0">
                  <a:pos x="127" y="38"/>
                </a:cxn>
                <a:cxn ang="0">
                  <a:pos x="152" y="25"/>
                </a:cxn>
                <a:cxn ang="0">
                  <a:pos x="178" y="25"/>
                </a:cxn>
                <a:cxn ang="0">
                  <a:pos x="191" y="25"/>
                </a:cxn>
                <a:cxn ang="0">
                  <a:pos x="216" y="12"/>
                </a:cxn>
                <a:cxn ang="0">
                  <a:pos x="241" y="12"/>
                </a:cxn>
                <a:cxn ang="0">
                  <a:pos x="254" y="12"/>
                </a:cxn>
                <a:cxn ang="0">
                  <a:pos x="280" y="12"/>
                </a:cxn>
                <a:cxn ang="0">
                  <a:pos x="292" y="0"/>
                </a:cxn>
                <a:cxn ang="0">
                  <a:pos x="318" y="0"/>
                </a:cxn>
                <a:cxn ang="0">
                  <a:pos x="331" y="0"/>
                </a:cxn>
                <a:cxn ang="0">
                  <a:pos x="331" y="38"/>
                </a:cxn>
                <a:cxn ang="0">
                  <a:pos x="318" y="76"/>
                </a:cxn>
                <a:cxn ang="0">
                  <a:pos x="318" y="101"/>
                </a:cxn>
                <a:cxn ang="0">
                  <a:pos x="318" y="139"/>
                </a:cxn>
                <a:cxn ang="0">
                  <a:pos x="305" y="165"/>
                </a:cxn>
                <a:cxn ang="0">
                  <a:pos x="305" y="203"/>
                </a:cxn>
                <a:cxn ang="0">
                  <a:pos x="305" y="241"/>
                </a:cxn>
                <a:cxn ang="0">
                  <a:pos x="305" y="279"/>
                </a:cxn>
                <a:cxn ang="0">
                  <a:pos x="292" y="279"/>
                </a:cxn>
                <a:cxn ang="0">
                  <a:pos x="280" y="279"/>
                </a:cxn>
                <a:cxn ang="0">
                  <a:pos x="267" y="292"/>
                </a:cxn>
                <a:cxn ang="0">
                  <a:pos x="241" y="292"/>
                </a:cxn>
                <a:cxn ang="0">
                  <a:pos x="229" y="305"/>
                </a:cxn>
                <a:cxn ang="0">
                  <a:pos x="203" y="305"/>
                </a:cxn>
                <a:cxn ang="0">
                  <a:pos x="178" y="317"/>
                </a:cxn>
                <a:cxn ang="0">
                  <a:pos x="165" y="317"/>
                </a:cxn>
                <a:cxn ang="0">
                  <a:pos x="140" y="330"/>
                </a:cxn>
                <a:cxn ang="0">
                  <a:pos x="114" y="330"/>
                </a:cxn>
                <a:cxn ang="0">
                  <a:pos x="101" y="330"/>
                </a:cxn>
                <a:cxn ang="0">
                  <a:pos x="76" y="343"/>
                </a:cxn>
                <a:cxn ang="0">
                  <a:pos x="63" y="343"/>
                </a:cxn>
                <a:cxn ang="0">
                  <a:pos x="50" y="343"/>
                </a:cxn>
                <a:cxn ang="0">
                  <a:pos x="25" y="343"/>
                </a:cxn>
                <a:cxn ang="0">
                  <a:pos x="12" y="330"/>
                </a:cxn>
                <a:cxn ang="0">
                  <a:pos x="12" y="267"/>
                </a:cxn>
                <a:cxn ang="0">
                  <a:pos x="0" y="203"/>
                </a:cxn>
                <a:cxn ang="0">
                  <a:pos x="12" y="139"/>
                </a:cxn>
                <a:cxn ang="0">
                  <a:pos x="12" y="63"/>
                </a:cxn>
              </a:cxnLst>
              <a:rect l="0" t="0" r="r" b="b"/>
              <a:pathLst>
                <a:path w="331" h="343">
                  <a:moveTo>
                    <a:pt x="12" y="63"/>
                  </a:moveTo>
                  <a:lnTo>
                    <a:pt x="38" y="63"/>
                  </a:lnTo>
                  <a:lnTo>
                    <a:pt x="50" y="63"/>
                  </a:lnTo>
                  <a:lnTo>
                    <a:pt x="63" y="50"/>
                  </a:lnTo>
                  <a:lnTo>
                    <a:pt x="89" y="50"/>
                  </a:lnTo>
                  <a:lnTo>
                    <a:pt x="101" y="38"/>
                  </a:lnTo>
                  <a:lnTo>
                    <a:pt x="127" y="38"/>
                  </a:lnTo>
                  <a:lnTo>
                    <a:pt x="152" y="25"/>
                  </a:lnTo>
                  <a:lnTo>
                    <a:pt x="178" y="25"/>
                  </a:lnTo>
                  <a:lnTo>
                    <a:pt x="191" y="25"/>
                  </a:lnTo>
                  <a:lnTo>
                    <a:pt x="216" y="12"/>
                  </a:lnTo>
                  <a:lnTo>
                    <a:pt x="241" y="12"/>
                  </a:lnTo>
                  <a:lnTo>
                    <a:pt x="254" y="12"/>
                  </a:lnTo>
                  <a:lnTo>
                    <a:pt x="280" y="12"/>
                  </a:lnTo>
                  <a:lnTo>
                    <a:pt x="292" y="0"/>
                  </a:lnTo>
                  <a:lnTo>
                    <a:pt x="318" y="0"/>
                  </a:lnTo>
                  <a:lnTo>
                    <a:pt x="331" y="0"/>
                  </a:lnTo>
                  <a:lnTo>
                    <a:pt x="331" y="38"/>
                  </a:lnTo>
                  <a:lnTo>
                    <a:pt x="318" y="76"/>
                  </a:lnTo>
                  <a:lnTo>
                    <a:pt x="318" y="101"/>
                  </a:lnTo>
                  <a:lnTo>
                    <a:pt x="318" y="139"/>
                  </a:lnTo>
                  <a:lnTo>
                    <a:pt x="305" y="165"/>
                  </a:lnTo>
                  <a:lnTo>
                    <a:pt x="305" y="203"/>
                  </a:lnTo>
                  <a:lnTo>
                    <a:pt x="305" y="241"/>
                  </a:lnTo>
                  <a:lnTo>
                    <a:pt x="305" y="279"/>
                  </a:lnTo>
                  <a:lnTo>
                    <a:pt x="292" y="279"/>
                  </a:lnTo>
                  <a:lnTo>
                    <a:pt x="280" y="279"/>
                  </a:lnTo>
                  <a:lnTo>
                    <a:pt x="267" y="292"/>
                  </a:lnTo>
                  <a:lnTo>
                    <a:pt x="241" y="292"/>
                  </a:lnTo>
                  <a:lnTo>
                    <a:pt x="229" y="305"/>
                  </a:lnTo>
                  <a:lnTo>
                    <a:pt x="203" y="305"/>
                  </a:lnTo>
                  <a:lnTo>
                    <a:pt x="178" y="317"/>
                  </a:lnTo>
                  <a:lnTo>
                    <a:pt x="165" y="317"/>
                  </a:lnTo>
                  <a:lnTo>
                    <a:pt x="140" y="330"/>
                  </a:lnTo>
                  <a:lnTo>
                    <a:pt x="114" y="330"/>
                  </a:lnTo>
                  <a:lnTo>
                    <a:pt x="101" y="330"/>
                  </a:lnTo>
                  <a:lnTo>
                    <a:pt x="76" y="343"/>
                  </a:lnTo>
                  <a:lnTo>
                    <a:pt x="63" y="343"/>
                  </a:lnTo>
                  <a:lnTo>
                    <a:pt x="50" y="343"/>
                  </a:lnTo>
                  <a:lnTo>
                    <a:pt x="25" y="343"/>
                  </a:lnTo>
                  <a:lnTo>
                    <a:pt x="12" y="330"/>
                  </a:lnTo>
                  <a:lnTo>
                    <a:pt x="12" y="267"/>
                  </a:lnTo>
                  <a:lnTo>
                    <a:pt x="0" y="203"/>
                  </a:lnTo>
                  <a:lnTo>
                    <a:pt x="12" y="139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EAD3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1" name="Freeform 107"/>
            <p:cNvSpPr>
              <a:spLocks/>
            </p:cNvSpPr>
            <p:nvPr/>
          </p:nvSpPr>
          <p:spPr bwMode="auto">
            <a:xfrm>
              <a:off x="12046" y="9031"/>
              <a:ext cx="484" cy="8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140" y="51"/>
                </a:cxn>
                <a:cxn ang="0">
                  <a:pos x="357" y="12"/>
                </a:cxn>
                <a:cxn ang="0">
                  <a:pos x="446" y="12"/>
                </a:cxn>
                <a:cxn ang="0">
                  <a:pos x="484" y="0"/>
                </a:cxn>
                <a:cxn ang="0">
                  <a:pos x="433" y="25"/>
                </a:cxn>
                <a:cxn ang="0">
                  <a:pos x="26" y="89"/>
                </a:cxn>
                <a:cxn ang="0">
                  <a:pos x="0" y="76"/>
                </a:cxn>
              </a:cxnLst>
              <a:rect l="0" t="0" r="r" b="b"/>
              <a:pathLst>
                <a:path w="484" h="89">
                  <a:moveTo>
                    <a:pt x="0" y="76"/>
                  </a:moveTo>
                  <a:lnTo>
                    <a:pt x="140" y="51"/>
                  </a:lnTo>
                  <a:lnTo>
                    <a:pt x="357" y="12"/>
                  </a:lnTo>
                  <a:lnTo>
                    <a:pt x="446" y="12"/>
                  </a:lnTo>
                  <a:lnTo>
                    <a:pt x="484" y="0"/>
                  </a:lnTo>
                  <a:lnTo>
                    <a:pt x="433" y="25"/>
                  </a:lnTo>
                  <a:lnTo>
                    <a:pt x="26" y="89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2" name="Freeform 108"/>
            <p:cNvSpPr>
              <a:spLocks/>
            </p:cNvSpPr>
            <p:nvPr/>
          </p:nvSpPr>
          <p:spPr bwMode="auto">
            <a:xfrm>
              <a:off x="12059" y="9056"/>
              <a:ext cx="420" cy="496"/>
            </a:xfrm>
            <a:custGeom>
              <a:avLst/>
              <a:gdLst/>
              <a:ahLst/>
              <a:cxnLst>
                <a:cxn ang="0">
                  <a:pos x="420" y="0"/>
                </a:cxn>
                <a:cxn ang="0">
                  <a:pos x="420" y="115"/>
                </a:cxn>
                <a:cxn ang="0">
                  <a:pos x="420" y="229"/>
                </a:cxn>
                <a:cxn ang="0">
                  <a:pos x="420" y="356"/>
                </a:cxn>
                <a:cxn ang="0">
                  <a:pos x="420" y="483"/>
                </a:cxn>
                <a:cxn ang="0">
                  <a:pos x="395" y="483"/>
                </a:cxn>
                <a:cxn ang="0">
                  <a:pos x="369" y="496"/>
                </a:cxn>
                <a:cxn ang="0">
                  <a:pos x="344" y="496"/>
                </a:cxn>
                <a:cxn ang="0">
                  <a:pos x="318" y="496"/>
                </a:cxn>
                <a:cxn ang="0">
                  <a:pos x="293" y="496"/>
                </a:cxn>
                <a:cxn ang="0">
                  <a:pos x="267" y="496"/>
                </a:cxn>
                <a:cxn ang="0">
                  <a:pos x="242" y="496"/>
                </a:cxn>
                <a:cxn ang="0">
                  <a:pos x="216" y="496"/>
                </a:cxn>
                <a:cxn ang="0">
                  <a:pos x="191" y="496"/>
                </a:cxn>
                <a:cxn ang="0">
                  <a:pos x="166" y="496"/>
                </a:cxn>
                <a:cxn ang="0">
                  <a:pos x="140" y="496"/>
                </a:cxn>
                <a:cxn ang="0">
                  <a:pos x="115" y="496"/>
                </a:cxn>
                <a:cxn ang="0">
                  <a:pos x="89" y="496"/>
                </a:cxn>
                <a:cxn ang="0">
                  <a:pos x="64" y="496"/>
                </a:cxn>
                <a:cxn ang="0">
                  <a:pos x="38" y="483"/>
                </a:cxn>
                <a:cxn ang="0">
                  <a:pos x="13" y="483"/>
                </a:cxn>
                <a:cxn ang="0">
                  <a:pos x="13" y="420"/>
                </a:cxn>
                <a:cxn ang="0">
                  <a:pos x="0" y="369"/>
                </a:cxn>
                <a:cxn ang="0">
                  <a:pos x="0" y="305"/>
                </a:cxn>
                <a:cxn ang="0">
                  <a:pos x="0" y="254"/>
                </a:cxn>
                <a:cxn ang="0">
                  <a:pos x="0" y="204"/>
                </a:cxn>
                <a:cxn ang="0">
                  <a:pos x="13" y="153"/>
                </a:cxn>
                <a:cxn ang="0">
                  <a:pos x="13" y="102"/>
                </a:cxn>
                <a:cxn ang="0">
                  <a:pos x="13" y="51"/>
                </a:cxn>
                <a:cxn ang="0">
                  <a:pos x="38" y="51"/>
                </a:cxn>
                <a:cxn ang="0">
                  <a:pos x="64" y="38"/>
                </a:cxn>
                <a:cxn ang="0">
                  <a:pos x="89" y="38"/>
                </a:cxn>
                <a:cxn ang="0">
                  <a:pos x="115" y="38"/>
                </a:cxn>
                <a:cxn ang="0">
                  <a:pos x="140" y="26"/>
                </a:cxn>
                <a:cxn ang="0">
                  <a:pos x="166" y="26"/>
                </a:cxn>
                <a:cxn ang="0">
                  <a:pos x="191" y="26"/>
                </a:cxn>
                <a:cxn ang="0">
                  <a:pos x="216" y="13"/>
                </a:cxn>
                <a:cxn ang="0">
                  <a:pos x="242" y="13"/>
                </a:cxn>
                <a:cxn ang="0">
                  <a:pos x="267" y="13"/>
                </a:cxn>
                <a:cxn ang="0">
                  <a:pos x="293" y="13"/>
                </a:cxn>
                <a:cxn ang="0">
                  <a:pos x="318" y="0"/>
                </a:cxn>
                <a:cxn ang="0">
                  <a:pos x="344" y="0"/>
                </a:cxn>
                <a:cxn ang="0">
                  <a:pos x="369" y="0"/>
                </a:cxn>
                <a:cxn ang="0">
                  <a:pos x="395" y="0"/>
                </a:cxn>
                <a:cxn ang="0">
                  <a:pos x="420" y="0"/>
                </a:cxn>
              </a:cxnLst>
              <a:rect l="0" t="0" r="r" b="b"/>
              <a:pathLst>
                <a:path w="420" h="496">
                  <a:moveTo>
                    <a:pt x="420" y="0"/>
                  </a:moveTo>
                  <a:lnTo>
                    <a:pt x="420" y="115"/>
                  </a:lnTo>
                  <a:lnTo>
                    <a:pt x="420" y="229"/>
                  </a:lnTo>
                  <a:lnTo>
                    <a:pt x="420" y="356"/>
                  </a:lnTo>
                  <a:lnTo>
                    <a:pt x="420" y="483"/>
                  </a:lnTo>
                  <a:lnTo>
                    <a:pt x="395" y="483"/>
                  </a:lnTo>
                  <a:lnTo>
                    <a:pt x="369" y="496"/>
                  </a:lnTo>
                  <a:lnTo>
                    <a:pt x="344" y="496"/>
                  </a:lnTo>
                  <a:lnTo>
                    <a:pt x="318" y="496"/>
                  </a:lnTo>
                  <a:lnTo>
                    <a:pt x="293" y="496"/>
                  </a:lnTo>
                  <a:lnTo>
                    <a:pt x="267" y="496"/>
                  </a:lnTo>
                  <a:lnTo>
                    <a:pt x="242" y="496"/>
                  </a:lnTo>
                  <a:lnTo>
                    <a:pt x="216" y="496"/>
                  </a:lnTo>
                  <a:lnTo>
                    <a:pt x="191" y="496"/>
                  </a:lnTo>
                  <a:lnTo>
                    <a:pt x="166" y="496"/>
                  </a:lnTo>
                  <a:lnTo>
                    <a:pt x="140" y="496"/>
                  </a:lnTo>
                  <a:lnTo>
                    <a:pt x="115" y="496"/>
                  </a:lnTo>
                  <a:lnTo>
                    <a:pt x="89" y="496"/>
                  </a:lnTo>
                  <a:lnTo>
                    <a:pt x="64" y="496"/>
                  </a:lnTo>
                  <a:lnTo>
                    <a:pt x="38" y="483"/>
                  </a:lnTo>
                  <a:lnTo>
                    <a:pt x="13" y="483"/>
                  </a:lnTo>
                  <a:lnTo>
                    <a:pt x="13" y="420"/>
                  </a:lnTo>
                  <a:lnTo>
                    <a:pt x="0" y="369"/>
                  </a:lnTo>
                  <a:lnTo>
                    <a:pt x="0" y="305"/>
                  </a:lnTo>
                  <a:lnTo>
                    <a:pt x="0" y="254"/>
                  </a:lnTo>
                  <a:lnTo>
                    <a:pt x="0" y="204"/>
                  </a:lnTo>
                  <a:lnTo>
                    <a:pt x="13" y="153"/>
                  </a:lnTo>
                  <a:lnTo>
                    <a:pt x="13" y="102"/>
                  </a:lnTo>
                  <a:lnTo>
                    <a:pt x="13" y="51"/>
                  </a:lnTo>
                  <a:lnTo>
                    <a:pt x="38" y="51"/>
                  </a:lnTo>
                  <a:lnTo>
                    <a:pt x="64" y="38"/>
                  </a:lnTo>
                  <a:lnTo>
                    <a:pt x="89" y="38"/>
                  </a:lnTo>
                  <a:lnTo>
                    <a:pt x="115" y="38"/>
                  </a:lnTo>
                  <a:lnTo>
                    <a:pt x="140" y="26"/>
                  </a:lnTo>
                  <a:lnTo>
                    <a:pt x="166" y="26"/>
                  </a:lnTo>
                  <a:lnTo>
                    <a:pt x="191" y="26"/>
                  </a:lnTo>
                  <a:lnTo>
                    <a:pt x="216" y="13"/>
                  </a:lnTo>
                  <a:lnTo>
                    <a:pt x="242" y="13"/>
                  </a:lnTo>
                  <a:lnTo>
                    <a:pt x="267" y="13"/>
                  </a:lnTo>
                  <a:lnTo>
                    <a:pt x="293" y="13"/>
                  </a:lnTo>
                  <a:lnTo>
                    <a:pt x="318" y="0"/>
                  </a:lnTo>
                  <a:lnTo>
                    <a:pt x="344" y="0"/>
                  </a:lnTo>
                  <a:lnTo>
                    <a:pt x="369" y="0"/>
                  </a:lnTo>
                  <a:lnTo>
                    <a:pt x="395" y="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006D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3" name="Freeform 109"/>
            <p:cNvSpPr>
              <a:spLocks/>
            </p:cNvSpPr>
            <p:nvPr/>
          </p:nvSpPr>
          <p:spPr bwMode="auto">
            <a:xfrm>
              <a:off x="12072" y="9069"/>
              <a:ext cx="394" cy="470"/>
            </a:xfrm>
            <a:custGeom>
              <a:avLst/>
              <a:gdLst/>
              <a:ahLst/>
              <a:cxnLst>
                <a:cxn ang="0">
                  <a:pos x="394" y="0"/>
                </a:cxn>
                <a:cxn ang="0">
                  <a:pos x="394" y="102"/>
                </a:cxn>
                <a:cxn ang="0">
                  <a:pos x="394" y="216"/>
                </a:cxn>
                <a:cxn ang="0">
                  <a:pos x="394" y="343"/>
                </a:cxn>
                <a:cxn ang="0">
                  <a:pos x="394" y="458"/>
                </a:cxn>
                <a:cxn ang="0">
                  <a:pos x="369" y="458"/>
                </a:cxn>
                <a:cxn ang="0">
                  <a:pos x="344" y="470"/>
                </a:cxn>
                <a:cxn ang="0">
                  <a:pos x="331" y="470"/>
                </a:cxn>
                <a:cxn ang="0">
                  <a:pos x="305" y="470"/>
                </a:cxn>
                <a:cxn ang="0">
                  <a:pos x="280" y="470"/>
                </a:cxn>
                <a:cxn ang="0">
                  <a:pos x="254" y="470"/>
                </a:cxn>
                <a:cxn ang="0">
                  <a:pos x="229" y="470"/>
                </a:cxn>
                <a:cxn ang="0">
                  <a:pos x="203" y="470"/>
                </a:cxn>
                <a:cxn ang="0">
                  <a:pos x="178" y="470"/>
                </a:cxn>
                <a:cxn ang="0">
                  <a:pos x="153" y="470"/>
                </a:cxn>
                <a:cxn ang="0">
                  <a:pos x="127" y="470"/>
                </a:cxn>
                <a:cxn ang="0">
                  <a:pos x="102" y="470"/>
                </a:cxn>
                <a:cxn ang="0">
                  <a:pos x="89" y="470"/>
                </a:cxn>
                <a:cxn ang="0">
                  <a:pos x="63" y="470"/>
                </a:cxn>
                <a:cxn ang="0">
                  <a:pos x="38" y="458"/>
                </a:cxn>
                <a:cxn ang="0">
                  <a:pos x="12" y="458"/>
                </a:cxn>
                <a:cxn ang="0">
                  <a:pos x="0" y="407"/>
                </a:cxn>
                <a:cxn ang="0">
                  <a:pos x="0" y="343"/>
                </a:cxn>
                <a:cxn ang="0">
                  <a:pos x="0" y="292"/>
                </a:cxn>
                <a:cxn ang="0">
                  <a:pos x="0" y="241"/>
                </a:cxn>
                <a:cxn ang="0">
                  <a:pos x="0" y="191"/>
                </a:cxn>
                <a:cxn ang="0">
                  <a:pos x="0" y="140"/>
                </a:cxn>
                <a:cxn ang="0">
                  <a:pos x="0" y="89"/>
                </a:cxn>
                <a:cxn ang="0">
                  <a:pos x="12" y="51"/>
                </a:cxn>
                <a:cxn ang="0">
                  <a:pos x="38" y="38"/>
                </a:cxn>
                <a:cxn ang="0">
                  <a:pos x="63" y="38"/>
                </a:cxn>
                <a:cxn ang="0">
                  <a:pos x="89" y="25"/>
                </a:cxn>
                <a:cxn ang="0">
                  <a:pos x="102" y="25"/>
                </a:cxn>
                <a:cxn ang="0">
                  <a:pos x="127" y="25"/>
                </a:cxn>
                <a:cxn ang="0">
                  <a:pos x="153" y="13"/>
                </a:cxn>
                <a:cxn ang="0">
                  <a:pos x="178" y="13"/>
                </a:cxn>
                <a:cxn ang="0">
                  <a:pos x="203" y="13"/>
                </a:cxn>
                <a:cxn ang="0">
                  <a:pos x="229" y="13"/>
                </a:cxn>
                <a:cxn ang="0">
                  <a:pos x="254" y="0"/>
                </a:cxn>
                <a:cxn ang="0">
                  <a:pos x="280" y="0"/>
                </a:cxn>
                <a:cxn ang="0">
                  <a:pos x="305" y="0"/>
                </a:cxn>
                <a:cxn ang="0">
                  <a:pos x="318" y="0"/>
                </a:cxn>
                <a:cxn ang="0">
                  <a:pos x="344" y="0"/>
                </a:cxn>
                <a:cxn ang="0">
                  <a:pos x="369" y="0"/>
                </a:cxn>
                <a:cxn ang="0">
                  <a:pos x="394" y="0"/>
                </a:cxn>
              </a:cxnLst>
              <a:rect l="0" t="0" r="r" b="b"/>
              <a:pathLst>
                <a:path w="394" h="470">
                  <a:moveTo>
                    <a:pt x="394" y="0"/>
                  </a:moveTo>
                  <a:lnTo>
                    <a:pt x="394" y="102"/>
                  </a:lnTo>
                  <a:lnTo>
                    <a:pt x="394" y="216"/>
                  </a:lnTo>
                  <a:lnTo>
                    <a:pt x="394" y="343"/>
                  </a:lnTo>
                  <a:lnTo>
                    <a:pt x="394" y="458"/>
                  </a:lnTo>
                  <a:lnTo>
                    <a:pt x="369" y="458"/>
                  </a:lnTo>
                  <a:lnTo>
                    <a:pt x="344" y="470"/>
                  </a:lnTo>
                  <a:lnTo>
                    <a:pt x="331" y="470"/>
                  </a:lnTo>
                  <a:lnTo>
                    <a:pt x="305" y="470"/>
                  </a:lnTo>
                  <a:lnTo>
                    <a:pt x="280" y="470"/>
                  </a:lnTo>
                  <a:lnTo>
                    <a:pt x="254" y="470"/>
                  </a:lnTo>
                  <a:lnTo>
                    <a:pt x="229" y="470"/>
                  </a:lnTo>
                  <a:lnTo>
                    <a:pt x="203" y="470"/>
                  </a:lnTo>
                  <a:lnTo>
                    <a:pt x="178" y="470"/>
                  </a:lnTo>
                  <a:lnTo>
                    <a:pt x="153" y="470"/>
                  </a:lnTo>
                  <a:lnTo>
                    <a:pt x="127" y="470"/>
                  </a:lnTo>
                  <a:lnTo>
                    <a:pt x="102" y="470"/>
                  </a:lnTo>
                  <a:lnTo>
                    <a:pt x="89" y="470"/>
                  </a:lnTo>
                  <a:lnTo>
                    <a:pt x="63" y="470"/>
                  </a:lnTo>
                  <a:lnTo>
                    <a:pt x="38" y="458"/>
                  </a:lnTo>
                  <a:lnTo>
                    <a:pt x="12" y="458"/>
                  </a:lnTo>
                  <a:lnTo>
                    <a:pt x="0" y="407"/>
                  </a:lnTo>
                  <a:lnTo>
                    <a:pt x="0" y="343"/>
                  </a:lnTo>
                  <a:lnTo>
                    <a:pt x="0" y="292"/>
                  </a:lnTo>
                  <a:lnTo>
                    <a:pt x="0" y="241"/>
                  </a:lnTo>
                  <a:lnTo>
                    <a:pt x="0" y="191"/>
                  </a:lnTo>
                  <a:lnTo>
                    <a:pt x="0" y="140"/>
                  </a:lnTo>
                  <a:lnTo>
                    <a:pt x="0" y="89"/>
                  </a:lnTo>
                  <a:lnTo>
                    <a:pt x="12" y="51"/>
                  </a:lnTo>
                  <a:lnTo>
                    <a:pt x="38" y="38"/>
                  </a:lnTo>
                  <a:lnTo>
                    <a:pt x="63" y="38"/>
                  </a:lnTo>
                  <a:lnTo>
                    <a:pt x="89" y="25"/>
                  </a:lnTo>
                  <a:lnTo>
                    <a:pt x="102" y="25"/>
                  </a:lnTo>
                  <a:lnTo>
                    <a:pt x="127" y="25"/>
                  </a:lnTo>
                  <a:lnTo>
                    <a:pt x="153" y="13"/>
                  </a:lnTo>
                  <a:lnTo>
                    <a:pt x="178" y="13"/>
                  </a:lnTo>
                  <a:lnTo>
                    <a:pt x="203" y="13"/>
                  </a:lnTo>
                  <a:lnTo>
                    <a:pt x="229" y="13"/>
                  </a:lnTo>
                  <a:lnTo>
                    <a:pt x="254" y="0"/>
                  </a:lnTo>
                  <a:lnTo>
                    <a:pt x="280" y="0"/>
                  </a:lnTo>
                  <a:lnTo>
                    <a:pt x="305" y="0"/>
                  </a:lnTo>
                  <a:lnTo>
                    <a:pt x="318" y="0"/>
                  </a:lnTo>
                  <a:lnTo>
                    <a:pt x="344" y="0"/>
                  </a:lnTo>
                  <a:lnTo>
                    <a:pt x="369" y="0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007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4" name="Freeform 110"/>
            <p:cNvSpPr>
              <a:spLocks/>
            </p:cNvSpPr>
            <p:nvPr/>
          </p:nvSpPr>
          <p:spPr bwMode="auto">
            <a:xfrm>
              <a:off x="12072" y="9082"/>
              <a:ext cx="382" cy="445"/>
            </a:xfrm>
            <a:custGeom>
              <a:avLst/>
              <a:gdLst/>
              <a:ahLst/>
              <a:cxnLst>
                <a:cxn ang="0">
                  <a:pos x="382" y="0"/>
                </a:cxn>
                <a:cxn ang="0">
                  <a:pos x="382" y="101"/>
                </a:cxn>
                <a:cxn ang="0">
                  <a:pos x="382" y="203"/>
                </a:cxn>
                <a:cxn ang="0">
                  <a:pos x="382" y="318"/>
                </a:cxn>
                <a:cxn ang="0">
                  <a:pos x="382" y="432"/>
                </a:cxn>
                <a:cxn ang="0">
                  <a:pos x="356" y="432"/>
                </a:cxn>
                <a:cxn ang="0">
                  <a:pos x="344" y="445"/>
                </a:cxn>
                <a:cxn ang="0">
                  <a:pos x="318" y="445"/>
                </a:cxn>
                <a:cxn ang="0">
                  <a:pos x="293" y="445"/>
                </a:cxn>
                <a:cxn ang="0">
                  <a:pos x="267" y="445"/>
                </a:cxn>
                <a:cxn ang="0">
                  <a:pos x="254" y="445"/>
                </a:cxn>
                <a:cxn ang="0">
                  <a:pos x="229" y="445"/>
                </a:cxn>
                <a:cxn ang="0">
                  <a:pos x="203" y="445"/>
                </a:cxn>
                <a:cxn ang="0">
                  <a:pos x="178" y="445"/>
                </a:cxn>
                <a:cxn ang="0">
                  <a:pos x="153" y="445"/>
                </a:cxn>
                <a:cxn ang="0">
                  <a:pos x="140" y="445"/>
                </a:cxn>
                <a:cxn ang="0">
                  <a:pos x="114" y="445"/>
                </a:cxn>
                <a:cxn ang="0">
                  <a:pos x="89" y="445"/>
                </a:cxn>
                <a:cxn ang="0">
                  <a:pos x="63" y="445"/>
                </a:cxn>
                <a:cxn ang="0">
                  <a:pos x="38" y="445"/>
                </a:cxn>
                <a:cxn ang="0">
                  <a:pos x="25" y="432"/>
                </a:cxn>
                <a:cxn ang="0">
                  <a:pos x="12" y="381"/>
                </a:cxn>
                <a:cxn ang="0">
                  <a:pos x="0" y="330"/>
                </a:cxn>
                <a:cxn ang="0">
                  <a:pos x="0" y="267"/>
                </a:cxn>
                <a:cxn ang="0">
                  <a:pos x="0" y="228"/>
                </a:cxn>
                <a:cxn ang="0">
                  <a:pos x="0" y="178"/>
                </a:cxn>
                <a:cxn ang="0">
                  <a:pos x="12" y="127"/>
                </a:cxn>
                <a:cxn ang="0">
                  <a:pos x="12" y="89"/>
                </a:cxn>
                <a:cxn ang="0">
                  <a:pos x="25" y="38"/>
                </a:cxn>
                <a:cxn ang="0">
                  <a:pos x="38" y="38"/>
                </a:cxn>
                <a:cxn ang="0">
                  <a:pos x="63" y="25"/>
                </a:cxn>
                <a:cxn ang="0">
                  <a:pos x="89" y="25"/>
                </a:cxn>
                <a:cxn ang="0">
                  <a:pos x="114" y="12"/>
                </a:cxn>
                <a:cxn ang="0">
                  <a:pos x="127" y="12"/>
                </a:cxn>
                <a:cxn ang="0">
                  <a:pos x="153" y="12"/>
                </a:cxn>
                <a:cxn ang="0">
                  <a:pos x="178" y="12"/>
                </a:cxn>
                <a:cxn ang="0">
                  <a:pos x="203" y="0"/>
                </a:cxn>
                <a:cxn ang="0">
                  <a:pos x="229" y="0"/>
                </a:cxn>
                <a:cxn ang="0">
                  <a:pos x="242" y="0"/>
                </a:cxn>
                <a:cxn ang="0">
                  <a:pos x="267" y="0"/>
                </a:cxn>
                <a:cxn ang="0">
                  <a:pos x="293" y="0"/>
                </a:cxn>
                <a:cxn ang="0">
                  <a:pos x="318" y="0"/>
                </a:cxn>
                <a:cxn ang="0">
                  <a:pos x="344" y="0"/>
                </a:cxn>
                <a:cxn ang="0">
                  <a:pos x="356" y="0"/>
                </a:cxn>
                <a:cxn ang="0">
                  <a:pos x="382" y="0"/>
                </a:cxn>
              </a:cxnLst>
              <a:rect l="0" t="0" r="r" b="b"/>
              <a:pathLst>
                <a:path w="382" h="445">
                  <a:moveTo>
                    <a:pt x="382" y="0"/>
                  </a:moveTo>
                  <a:lnTo>
                    <a:pt x="382" y="101"/>
                  </a:lnTo>
                  <a:lnTo>
                    <a:pt x="382" y="203"/>
                  </a:lnTo>
                  <a:lnTo>
                    <a:pt x="382" y="318"/>
                  </a:lnTo>
                  <a:lnTo>
                    <a:pt x="382" y="432"/>
                  </a:lnTo>
                  <a:lnTo>
                    <a:pt x="356" y="432"/>
                  </a:lnTo>
                  <a:lnTo>
                    <a:pt x="344" y="445"/>
                  </a:lnTo>
                  <a:lnTo>
                    <a:pt x="318" y="445"/>
                  </a:lnTo>
                  <a:lnTo>
                    <a:pt x="293" y="445"/>
                  </a:lnTo>
                  <a:lnTo>
                    <a:pt x="267" y="445"/>
                  </a:lnTo>
                  <a:lnTo>
                    <a:pt x="254" y="445"/>
                  </a:lnTo>
                  <a:lnTo>
                    <a:pt x="229" y="445"/>
                  </a:lnTo>
                  <a:lnTo>
                    <a:pt x="203" y="445"/>
                  </a:lnTo>
                  <a:lnTo>
                    <a:pt x="178" y="445"/>
                  </a:lnTo>
                  <a:lnTo>
                    <a:pt x="153" y="445"/>
                  </a:lnTo>
                  <a:lnTo>
                    <a:pt x="140" y="445"/>
                  </a:lnTo>
                  <a:lnTo>
                    <a:pt x="114" y="445"/>
                  </a:lnTo>
                  <a:lnTo>
                    <a:pt x="89" y="445"/>
                  </a:lnTo>
                  <a:lnTo>
                    <a:pt x="63" y="445"/>
                  </a:lnTo>
                  <a:lnTo>
                    <a:pt x="38" y="445"/>
                  </a:lnTo>
                  <a:lnTo>
                    <a:pt x="25" y="432"/>
                  </a:lnTo>
                  <a:lnTo>
                    <a:pt x="12" y="381"/>
                  </a:lnTo>
                  <a:lnTo>
                    <a:pt x="0" y="330"/>
                  </a:lnTo>
                  <a:lnTo>
                    <a:pt x="0" y="267"/>
                  </a:lnTo>
                  <a:lnTo>
                    <a:pt x="0" y="228"/>
                  </a:lnTo>
                  <a:lnTo>
                    <a:pt x="0" y="178"/>
                  </a:lnTo>
                  <a:lnTo>
                    <a:pt x="12" y="127"/>
                  </a:lnTo>
                  <a:lnTo>
                    <a:pt x="12" y="89"/>
                  </a:lnTo>
                  <a:lnTo>
                    <a:pt x="25" y="38"/>
                  </a:lnTo>
                  <a:lnTo>
                    <a:pt x="38" y="38"/>
                  </a:lnTo>
                  <a:lnTo>
                    <a:pt x="63" y="25"/>
                  </a:lnTo>
                  <a:lnTo>
                    <a:pt x="89" y="25"/>
                  </a:lnTo>
                  <a:lnTo>
                    <a:pt x="114" y="12"/>
                  </a:lnTo>
                  <a:lnTo>
                    <a:pt x="127" y="12"/>
                  </a:lnTo>
                  <a:lnTo>
                    <a:pt x="153" y="12"/>
                  </a:lnTo>
                  <a:lnTo>
                    <a:pt x="178" y="12"/>
                  </a:lnTo>
                  <a:lnTo>
                    <a:pt x="203" y="0"/>
                  </a:lnTo>
                  <a:lnTo>
                    <a:pt x="229" y="0"/>
                  </a:lnTo>
                  <a:lnTo>
                    <a:pt x="242" y="0"/>
                  </a:lnTo>
                  <a:lnTo>
                    <a:pt x="267" y="0"/>
                  </a:lnTo>
                  <a:lnTo>
                    <a:pt x="293" y="0"/>
                  </a:lnTo>
                  <a:lnTo>
                    <a:pt x="318" y="0"/>
                  </a:lnTo>
                  <a:lnTo>
                    <a:pt x="344" y="0"/>
                  </a:lnTo>
                  <a:lnTo>
                    <a:pt x="356" y="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0072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5" name="Freeform 111"/>
            <p:cNvSpPr>
              <a:spLocks/>
            </p:cNvSpPr>
            <p:nvPr/>
          </p:nvSpPr>
          <p:spPr bwMode="auto">
            <a:xfrm>
              <a:off x="12084" y="9082"/>
              <a:ext cx="357" cy="445"/>
            </a:xfrm>
            <a:custGeom>
              <a:avLst/>
              <a:gdLst/>
              <a:ahLst/>
              <a:cxnLst>
                <a:cxn ang="0">
                  <a:pos x="357" y="0"/>
                </a:cxn>
                <a:cxn ang="0">
                  <a:pos x="357" y="101"/>
                </a:cxn>
                <a:cxn ang="0">
                  <a:pos x="357" y="203"/>
                </a:cxn>
                <a:cxn ang="0">
                  <a:pos x="357" y="318"/>
                </a:cxn>
                <a:cxn ang="0">
                  <a:pos x="357" y="419"/>
                </a:cxn>
                <a:cxn ang="0">
                  <a:pos x="344" y="419"/>
                </a:cxn>
                <a:cxn ang="0">
                  <a:pos x="319" y="432"/>
                </a:cxn>
                <a:cxn ang="0">
                  <a:pos x="293" y="432"/>
                </a:cxn>
                <a:cxn ang="0">
                  <a:pos x="281" y="432"/>
                </a:cxn>
                <a:cxn ang="0">
                  <a:pos x="255" y="432"/>
                </a:cxn>
                <a:cxn ang="0">
                  <a:pos x="230" y="432"/>
                </a:cxn>
                <a:cxn ang="0">
                  <a:pos x="204" y="432"/>
                </a:cxn>
                <a:cxn ang="0">
                  <a:pos x="191" y="445"/>
                </a:cxn>
                <a:cxn ang="0">
                  <a:pos x="166" y="432"/>
                </a:cxn>
                <a:cxn ang="0">
                  <a:pos x="141" y="432"/>
                </a:cxn>
                <a:cxn ang="0">
                  <a:pos x="128" y="432"/>
                </a:cxn>
                <a:cxn ang="0">
                  <a:pos x="102" y="432"/>
                </a:cxn>
                <a:cxn ang="0">
                  <a:pos x="77" y="432"/>
                </a:cxn>
                <a:cxn ang="0">
                  <a:pos x="64" y="432"/>
                </a:cxn>
                <a:cxn ang="0">
                  <a:pos x="39" y="432"/>
                </a:cxn>
                <a:cxn ang="0">
                  <a:pos x="13" y="419"/>
                </a:cxn>
                <a:cxn ang="0">
                  <a:pos x="0" y="368"/>
                </a:cxn>
                <a:cxn ang="0">
                  <a:pos x="0" y="318"/>
                </a:cxn>
                <a:cxn ang="0">
                  <a:pos x="0" y="267"/>
                </a:cxn>
                <a:cxn ang="0">
                  <a:pos x="0" y="216"/>
                </a:cxn>
                <a:cxn ang="0">
                  <a:pos x="0" y="178"/>
                </a:cxn>
                <a:cxn ang="0">
                  <a:pos x="0" y="139"/>
                </a:cxn>
                <a:cxn ang="0">
                  <a:pos x="13" y="89"/>
                </a:cxn>
                <a:cxn ang="0">
                  <a:pos x="13" y="50"/>
                </a:cxn>
                <a:cxn ang="0">
                  <a:pos x="39" y="38"/>
                </a:cxn>
                <a:cxn ang="0">
                  <a:pos x="64" y="38"/>
                </a:cxn>
                <a:cxn ang="0">
                  <a:pos x="77" y="25"/>
                </a:cxn>
                <a:cxn ang="0">
                  <a:pos x="102" y="25"/>
                </a:cxn>
                <a:cxn ang="0">
                  <a:pos x="128" y="25"/>
                </a:cxn>
                <a:cxn ang="0">
                  <a:pos x="141" y="12"/>
                </a:cxn>
                <a:cxn ang="0">
                  <a:pos x="166" y="12"/>
                </a:cxn>
                <a:cxn ang="0">
                  <a:pos x="191" y="12"/>
                </a:cxn>
                <a:cxn ang="0">
                  <a:pos x="204" y="12"/>
                </a:cxn>
                <a:cxn ang="0">
                  <a:pos x="230" y="12"/>
                </a:cxn>
                <a:cxn ang="0">
                  <a:pos x="255" y="12"/>
                </a:cxn>
                <a:cxn ang="0">
                  <a:pos x="281" y="12"/>
                </a:cxn>
                <a:cxn ang="0">
                  <a:pos x="293" y="0"/>
                </a:cxn>
                <a:cxn ang="0">
                  <a:pos x="319" y="0"/>
                </a:cxn>
                <a:cxn ang="0">
                  <a:pos x="344" y="0"/>
                </a:cxn>
                <a:cxn ang="0">
                  <a:pos x="357" y="0"/>
                </a:cxn>
              </a:cxnLst>
              <a:rect l="0" t="0" r="r" b="b"/>
              <a:pathLst>
                <a:path w="357" h="445">
                  <a:moveTo>
                    <a:pt x="357" y="0"/>
                  </a:moveTo>
                  <a:lnTo>
                    <a:pt x="357" y="101"/>
                  </a:lnTo>
                  <a:lnTo>
                    <a:pt x="357" y="203"/>
                  </a:lnTo>
                  <a:lnTo>
                    <a:pt x="357" y="318"/>
                  </a:lnTo>
                  <a:lnTo>
                    <a:pt x="357" y="419"/>
                  </a:lnTo>
                  <a:lnTo>
                    <a:pt x="344" y="419"/>
                  </a:lnTo>
                  <a:lnTo>
                    <a:pt x="319" y="432"/>
                  </a:lnTo>
                  <a:lnTo>
                    <a:pt x="293" y="432"/>
                  </a:lnTo>
                  <a:lnTo>
                    <a:pt x="281" y="432"/>
                  </a:lnTo>
                  <a:lnTo>
                    <a:pt x="255" y="432"/>
                  </a:lnTo>
                  <a:lnTo>
                    <a:pt x="230" y="432"/>
                  </a:lnTo>
                  <a:lnTo>
                    <a:pt x="204" y="432"/>
                  </a:lnTo>
                  <a:lnTo>
                    <a:pt x="191" y="445"/>
                  </a:lnTo>
                  <a:lnTo>
                    <a:pt x="166" y="432"/>
                  </a:lnTo>
                  <a:lnTo>
                    <a:pt x="141" y="432"/>
                  </a:lnTo>
                  <a:lnTo>
                    <a:pt x="128" y="432"/>
                  </a:lnTo>
                  <a:lnTo>
                    <a:pt x="102" y="432"/>
                  </a:lnTo>
                  <a:lnTo>
                    <a:pt x="77" y="432"/>
                  </a:lnTo>
                  <a:lnTo>
                    <a:pt x="64" y="432"/>
                  </a:lnTo>
                  <a:lnTo>
                    <a:pt x="39" y="432"/>
                  </a:lnTo>
                  <a:lnTo>
                    <a:pt x="13" y="419"/>
                  </a:lnTo>
                  <a:lnTo>
                    <a:pt x="0" y="368"/>
                  </a:lnTo>
                  <a:lnTo>
                    <a:pt x="0" y="318"/>
                  </a:lnTo>
                  <a:lnTo>
                    <a:pt x="0" y="267"/>
                  </a:lnTo>
                  <a:lnTo>
                    <a:pt x="0" y="216"/>
                  </a:lnTo>
                  <a:lnTo>
                    <a:pt x="0" y="178"/>
                  </a:lnTo>
                  <a:lnTo>
                    <a:pt x="0" y="139"/>
                  </a:lnTo>
                  <a:lnTo>
                    <a:pt x="13" y="89"/>
                  </a:lnTo>
                  <a:lnTo>
                    <a:pt x="13" y="50"/>
                  </a:lnTo>
                  <a:lnTo>
                    <a:pt x="39" y="38"/>
                  </a:lnTo>
                  <a:lnTo>
                    <a:pt x="64" y="38"/>
                  </a:lnTo>
                  <a:lnTo>
                    <a:pt x="77" y="25"/>
                  </a:lnTo>
                  <a:lnTo>
                    <a:pt x="102" y="25"/>
                  </a:lnTo>
                  <a:lnTo>
                    <a:pt x="128" y="25"/>
                  </a:lnTo>
                  <a:lnTo>
                    <a:pt x="141" y="12"/>
                  </a:lnTo>
                  <a:lnTo>
                    <a:pt x="166" y="12"/>
                  </a:lnTo>
                  <a:lnTo>
                    <a:pt x="191" y="12"/>
                  </a:lnTo>
                  <a:lnTo>
                    <a:pt x="204" y="12"/>
                  </a:lnTo>
                  <a:lnTo>
                    <a:pt x="230" y="12"/>
                  </a:lnTo>
                  <a:lnTo>
                    <a:pt x="255" y="12"/>
                  </a:lnTo>
                  <a:lnTo>
                    <a:pt x="281" y="12"/>
                  </a:lnTo>
                  <a:lnTo>
                    <a:pt x="293" y="0"/>
                  </a:lnTo>
                  <a:lnTo>
                    <a:pt x="319" y="0"/>
                  </a:lnTo>
                  <a:lnTo>
                    <a:pt x="344" y="0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0075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6" name="Freeform 112"/>
            <p:cNvSpPr>
              <a:spLocks/>
            </p:cNvSpPr>
            <p:nvPr/>
          </p:nvSpPr>
          <p:spPr bwMode="auto">
            <a:xfrm>
              <a:off x="12084" y="9094"/>
              <a:ext cx="357" cy="420"/>
            </a:xfrm>
            <a:custGeom>
              <a:avLst/>
              <a:gdLst/>
              <a:ahLst/>
              <a:cxnLst>
                <a:cxn ang="0">
                  <a:pos x="344" y="0"/>
                </a:cxn>
                <a:cxn ang="0">
                  <a:pos x="357" y="89"/>
                </a:cxn>
                <a:cxn ang="0">
                  <a:pos x="357" y="191"/>
                </a:cxn>
                <a:cxn ang="0">
                  <a:pos x="357" y="293"/>
                </a:cxn>
                <a:cxn ang="0">
                  <a:pos x="344" y="395"/>
                </a:cxn>
                <a:cxn ang="0">
                  <a:pos x="332" y="395"/>
                </a:cxn>
                <a:cxn ang="0">
                  <a:pos x="306" y="407"/>
                </a:cxn>
                <a:cxn ang="0">
                  <a:pos x="293" y="407"/>
                </a:cxn>
                <a:cxn ang="0">
                  <a:pos x="268" y="407"/>
                </a:cxn>
                <a:cxn ang="0">
                  <a:pos x="242" y="407"/>
                </a:cxn>
                <a:cxn ang="0">
                  <a:pos x="230" y="420"/>
                </a:cxn>
                <a:cxn ang="0">
                  <a:pos x="204" y="420"/>
                </a:cxn>
                <a:cxn ang="0">
                  <a:pos x="191" y="420"/>
                </a:cxn>
                <a:cxn ang="0">
                  <a:pos x="166" y="420"/>
                </a:cxn>
                <a:cxn ang="0">
                  <a:pos x="141" y="420"/>
                </a:cxn>
                <a:cxn ang="0">
                  <a:pos x="128" y="420"/>
                </a:cxn>
                <a:cxn ang="0">
                  <a:pos x="102" y="407"/>
                </a:cxn>
                <a:cxn ang="0">
                  <a:pos x="90" y="407"/>
                </a:cxn>
                <a:cxn ang="0">
                  <a:pos x="64" y="407"/>
                </a:cxn>
                <a:cxn ang="0">
                  <a:pos x="39" y="407"/>
                </a:cxn>
                <a:cxn ang="0">
                  <a:pos x="26" y="395"/>
                </a:cxn>
                <a:cxn ang="0">
                  <a:pos x="13" y="344"/>
                </a:cxn>
                <a:cxn ang="0">
                  <a:pos x="0" y="293"/>
                </a:cxn>
                <a:cxn ang="0">
                  <a:pos x="0" y="255"/>
                </a:cxn>
                <a:cxn ang="0">
                  <a:pos x="0" y="204"/>
                </a:cxn>
                <a:cxn ang="0">
                  <a:pos x="0" y="166"/>
                </a:cxn>
                <a:cxn ang="0">
                  <a:pos x="13" y="127"/>
                </a:cxn>
                <a:cxn ang="0">
                  <a:pos x="13" y="89"/>
                </a:cxn>
                <a:cxn ang="0">
                  <a:pos x="26" y="38"/>
                </a:cxn>
                <a:cxn ang="0">
                  <a:pos x="39" y="38"/>
                </a:cxn>
                <a:cxn ang="0">
                  <a:pos x="64" y="26"/>
                </a:cxn>
                <a:cxn ang="0">
                  <a:pos x="90" y="26"/>
                </a:cxn>
                <a:cxn ang="0">
                  <a:pos x="102" y="26"/>
                </a:cxn>
                <a:cxn ang="0">
                  <a:pos x="128" y="13"/>
                </a:cxn>
                <a:cxn ang="0">
                  <a:pos x="141" y="13"/>
                </a:cxn>
                <a:cxn ang="0">
                  <a:pos x="166" y="13"/>
                </a:cxn>
                <a:cxn ang="0">
                  <a:pos x="191" y="13"/>
                </a:cxn>
                <a:cxn ang="0">
                  <a:pos x="204" y="0"/>
                </a:cxn>
                <a:cxn ang="0">
                  <a:pos x="230" y="0"/>
                </a:cxn>
                <a:cxn ang="0">
                  <a:pos x="242" y="0"/>
                </a:cxn>
                <a:cxn ang="0">
                  <a:pos x="268" y="0"/>
                </a:cxn>
                <a:cxn ang="0">
                  <a:pos x="293" y="0"/>
                </a:cxn>
                <a:cxn ang="0">
                  <a:pos x="306" y="0"/>
                </a:cxn>
                <a:cxn ang="0">
                  <a:pos x="332" y="0"/>
                </a:cxn>
                <a:cxn ang="0">
                  <a:pos x="344" y="0"/>
                </a:cxn>
              </a:cxnLst>
              <a:rect l="0" t="0" r="r" b="b"/>
              <a:pathLst>
                <a:path w="357" h="420">
                  <a:moveTo>
                    <a:pt x="344" y="0"/>
                  </a:moveTo>
                  <a:lnTo>
                    <a:pt x="357" y="89"/>
                  </a:lnTo>
                  <a:lnTo>
                    <a:pt x="357" y="191"/>
                  </a:lnTo>
                  <a:lnTo>
                    <a:pt x="357" y="293"/>
                  </a:lnTo>
                  <a:lnTo>
                    <a:pt x="344" y="395"/>
                  </a:lnTo>
                  <a:lnTo>
                    <a:pt x="332" y="395"/>
                  </a:lnTo>
                  <a:lnTo>
                    <a:pt x="306" y="407"/>
                  </a:lnTo>
                  <a:lnTo>
                    <a:pt x="293" y="407"/>
                  </a:lnTo>
                  <a:lnTo>
                    <a:pt x="268" y="407"/>
                  </a:lnTo>
                  <a:lnTo>
                    <a:pt x="242" y="407"/>
                  </a:lnTo>
                  <a:lnTo>
                    <a:pt x="230" y="420"/>
                  </a:lnTo>
                  <a:lnTo>
                    <a:pt x="204" y="420"/>
                  </a:lnTo>
                  <a:lnTo>
                    <a:pt x="191" y="420"/>
                  </a:lnTo>
                  <a:lnTo>
                    <a:pt x="166" y="420"/>
                  </a:lnTo>
                  <a:lnTo>
                    <a:pt x="141" y="420"/>
                  </a:lnTo>
                  <a:lnTo>
                    <a:pt x="128" y="420"/>
                  </a:lnTo>
                  <a:lnTo>
                    <a:pt x="102" y="407"/>
                  </a:lnTo>
                  <a:lnTo>
                    <a:pt x="90" y="407"/>
                  </a:lnTo>
                  <a:lnTo>
                    <a:pt x="64" y="407"/>
                  </a:lnTo>
                  <a:lnTo>
                    <a:pt x="39" y="407"/>
                  </a:lnTo>
                  <a:lnTo>
                    <a:pt x="26" y="395"/>
                  </a:lnTo>
                  <a:lnTo>
                    <a:pt x="13" y="344"/>
                  </a:lnTo>
                  <a:lnTo>
                    <a:pt x="0" y="293"/>
                  </a:lnTo>
                  <a:lnTo>
                    <a:pt x="0" y="255"/>
                  </a:lnTo>
                  <a:lnTo>
                    <a:pt x="0" y="204"/>
                  </a:lnTo>
                  <a:lnTo>
                    <a:pt x="0" y="166"/>
                  </a:lnTo>
                  <a:lnTo>
                    <a:pt x="13" y="127"/>
                  </a:lnTo>
                  <a:lnTo>
                    <a:pt x="13" y="89"/>
                  </a:lnTo>
                  <a:lnTo>
                    <a:pt x="26" y="38"/>
                  </a:lnTo>
                  <a:lnTo>
                    <a:pt x="39" y="38"/>
                  </a:lnTo>
                  <a:lnTo>
                    <a:pt x="64" y="26"/>
                  </a:lnTo>
                  <a:lnTo>
                    <a:pt x="90" y="26"/>
                  </a:lnTo>
                  <a:lnTo>
                    <a:pt x="102" y="26"/>
                  </a:lnTo>
                  <a:lnTo>
                    <a:pt x="128" y="13"/>
                  </a:lnTo>
                  <a:lnTo>
                    <a:pt x="141" y="13"/>
                  </a:lnTo>
                  <a:lnTo>
                    <a:pt x="166" y="13"/>
                  </a:lnTo>
                  <a:lnTo>
                    <a:pt x="191" y="13"/>
                  </a:lnTo>
                  <a:lnTo>
                    <a:pt x="204" y="0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68" y="0"/>
                  </a:lnTo>
                  <a:lnTo>
                    <a:pt x="293" y="0"/>
                  </a:lnTo>
                  <a:lnTo>
                    <a:pt x="306" y="0"/>
                  </a:lnTo>
                  <a:lnTo>
                    <a:pt x="332" y="0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0A77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7" name="Freeform 113"/>
            <p:cNvSpPr>
              <a:spLocks/>
            </p:cNvSpPr>
            <p:nvPr/>
          </p:nvSpPr>
          <p:spPr bwMode="auto">
            <a:xfrm>
              <a:off x="12097" y="9107"/>
              <a:ext cx="331" cy="394"/>
            </a:xfrm>
            <a:custGeom>
              <a:avLst/>
              <a:gdLst/>
              <a:ahLst/>
              <a:cxnLst>
                <a:cxn ang="0">
                  <a:pos x="319" y="0"/>
                </a:cxn>
                <a:cxn ang="0">
                  <a:pos x="331" y="89"/>
                </a:cxn>
                <a:cxn ang="0">
                  <a:pos x="331" y="178"/>
                </a:cxn>
                <a:cxn ang="0">
                  <a:pos x="331" y="280"/>
                </a:cxn>
                <a:cxn ang="0">
                  <a:pos x="319" y="369"/>
                </a:cxn>
                <a:cxn ang="0">
                  <a:pos x="306" y="369"/>
                </a:cxn>
                <a:cxn ang="0">
                  <a:pos x="280" y="382"/>
                </a:cxn>
                <a:cxn ang="0">
                  <a:pos x="268" y="382"/>
                </a:cxn>
                <a:cxn ang="0">
                  <a:pos x="255" y="382"/>
                </a:cxn>
                <a:cxn ang="0">
                  <a:pos x="229" y="394"/>
                </a:cxn>
                <a:cxn ang="0">
                  <a:pos x="204" y="394"/>
                </a:cxn>
                <a:cxn ang="0">
                  <a:pos x="191" y="394"/>
                </a:cxn>
                <a:cxn ang="0">
                  <a:pos x="166" y="394"/>
                </a:cxn>
                <a:cxn ang="0">
                  <a:pos x="153" y="394"/>
                </a:cxn>
                <a:cxn ang="0">
                  <a:pos x="128" y="394"/>
                </a:cxn>
                <a:cxn ang="0">
                  <a:pos x="115" y="394"/>
                </a:cxn>
                <a:cxn ang="0">
                  <a:pos x="89" y="394"/>
                </a:cxn>
                <a:cxn ang="0">
                  <a:pos x="77" y="382"/>
                </a:cxn>
                <a:cxn ang="0">
                  <a:pos x="51" y="382"/>
                </a:cxn>
                <a:cxn ang="0">
                  <a:pos x="38" y="382"/>
                </a:cxn>
                <a:cxn ang="0">
                  <a:pos x="13" y="369"/>
                </a:cxn>
                <a:cxn ang="0">
                  <a:pos x="0" y="318"/>
                </a:cxn>
                <a:cxn ang="0">
                  <a:pos x="0" y="280"/>
                </a:cxn>
                <a:cxn ang="0">
                  <a:pos x="0" y="229"/>
                </a:cxn>
                <a:cxn ang="0">
                  <a:pos x="0" y="191"/>
                </a:cxn>
                <a:cxn ang="0">
                  <a:pos x="0" y="153"/>
                </a:cxn>
                <a:cxn ang="0">
                  <a:pos x="0" y="114"/>
                </a:cxn>
                <a:cxn ang="0">
                  <a:pos x="13" y="76"/>
                </a:cxn>
                <a:cxn ang="0">
                  <a:pos x="13" y="38"/>
                </a:cxn>
                <a:cxn ang="0">
                  <a:pos x="38" y="25"/>
                </a:cxn>
                <a:cxn ang="0">
                  <a:pos x="51" y="25"/>
                </a:cxn>
                <a:cxn ang="0">
                  <a:pos x="77" y="13"/>
                </a:cxn>
                <a:cxn ang="0">
                  <a:pos x="89" y="13"/>
                </a:cxn>
                <a:cxn ang="0">
                  <a:pos x="115" y="13"/>
                </a:cxn>
                <a:cxn ang="0">
                  <a:pos x="128" y="0"/>
                </a:cxn>
                <a:cxn ang="0">
                  <a:pos x="153" y="0"/>
                </a:cxn>
                <a:cxn ang="0">
                  <a:pos x="166" y="0"/>
                </a:cxn>
                <a:cxn ang="0">
                  <a:pos x="191" y="0"/>
                </a:cxn>
                <a:cxn ang="0">
                  <a:pos x="204" y="0"/>
                </a:cxn>
                <a:cxn ang="0">
                  <a:pos x="229" y="0"/>
                </a:cxn>
                <a:cxn ang="0">
                  <a:pos x="242" y="0"/>
                </a:cxn>
                <a:cxn ang="0">
                  <a:pos x="268" y="0"/>
                </a:cxn>
                <a:cxn ang="0">
                  <a:pos x="280" y="0"/>
                </a:cxn>
                <a:cxn ang="0">
                  <a:pos x="306" y="0"/>
                </a:cxn>
                <a:cxn ang="0">
                  <a:pos x="319" y="0"/>
                </a:cxn>
              </a:cxnLst>
              <a:rect l="0" t="0" r="r" b="b"/>
              <a:pathLst>
                <a:path w="331" h="394">
                  <a:moveTo>
                    <a:pt x="319" y="0"/>
                  </a:moveTo>
                  <a:lnTo>
                    <a:pt x="331" y="89"/>
                  </a:lnTo>
                  <a:lnTo>
                    <a:pt x="331" y="178"/>
                  </a:lnTo>
                  <a:lnTo>
                    <a:pt x="331" y="280"/>
                  </a:lnTo>
                  <a:lnTo>
                    <a:pt x="319" y="369"/>
                  </a:lnTo>
                  <a:lnTo>
                    <a:pt x="306" y="369"/>
                  </a:lnTo>
                  <a:lnTo>
                    <a:pt x="280" y="382"/>
                  </a:lnTo>
                  <a:lnTo>
                    <a:pt x="268" y="382"/>
                  </a:lnTo>
                  <a:lnTo>
                    <a:pt x="255" y="382"/>
                  </a:lnTo>
                  <a:lnTo>
                    <a:pt x="229" y="394"/>
                  </a:lnTo>
                  <a:lnTo>
                    <a:pt x="204" y="394"/>
                  </a:lnTo>
                  <a:lnTo>
                    <a:pt x="191" y="394"/>
                  </a:lnTo>
                  <a:lnTo>
                    <a:pt x="166" y="394"/>
                  </a:lnTo>
                  <a:lnTo>
                    <a:pt x="153" y="394"/>
                  </a:lnTo>
                  <a:lnTo>
                    <a:pt x="128" y="394"/>
                  </a:lnTo>
                  <a:lnTo>
                    <a:pt x="115" y="394"/>
                  </a:lnTo>
                  <a:lnTo>
                    <a:pt x="89" y="394"/>
                  </a:lnTo>
                  <a:lnTo>
                    <a:pt x="77" y="382"/>
                  </a:lnTo>
                  <a:lnTo>
                    <a:pt x="51" y="382"/>
                  </a:lnTo>
                  <a:lnTo>
                    <a:pt x="38" y="382"/>
                  </a:lnTo>
                  <a:lnTo>
                    <a:pt x="13" y="369"/>
                  </a:lnTo>
                  <a:lnTo>
                    <a:pt x="0" y="318"/>
                  </a:lnTo>
                  <a:lnTo>
                    <a:pt x="0" y="280"/>
                  </a:lnTo>
                  <a:lnTo>
                    <a:pt x="0" y="229"/>
                  </a:lnTo>
                  <a:lnTo>
                    <a:pt x="0" y="191"/>
                  </a:lnTo>
                  <a:lnTo>
                    <a:pt x="0" y="153"/>
                  </a:lnTo>
                  <a:lnTo>
                    <a:pt x="0" y="114"/>
                  </a:lnTo>
                  <a:lnTo>
                    <a:pt x="13" y="76"/>
                  </a:lnTo>
                  <a:lnTo>
                    <a:pt x="13" y="38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77" y="13"/>
                  </a:lnTo>
                  <a:lnTo>
                    <a:pt x="89" y="13"/>
                  </a:lnTo>
                  <a:lnTo>
                    <a:pt x="115" y="13"/>
                  </a:lnTo>
                  <a:lnTo>
                    <a:pt x="128" y="0"/>
                  </a:lnTo>
                  <a:lnTo>
                    <a:pt x="153" y="0"/>
                  </a:lnTo>
                  <a:lnTo>
                    <a:pt x="166" y="0"/>
                  </a:lnTo>
                  <a:lnTo>
                    <a:pt x="191" y="0"/>
                  </a:lnTo>
                  <a:lnTo>
                    <a:pt x="204" y="0"/>
                  </a:lnTo>
                  <a:lnTo>
                    <a:pt x="229" y="0"/>
                  </a:lnTo>
                  <a:lnTo>
                    <a:pt x="242" y="0"/>
                  </a:lnTo>
                  <a:lnTo>
                    <a:pt x="268" y="0"/>
                  </a:lnTo>
                  <a:lnTo>
                    <a:pt x="280" y="0"/>
                  </a:lnTo>
                  <a:lnTo>
                    <a:pt x="306" y="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147A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8" name="Freeform 114"/>
            <p:cNvSpPr>
              <a:spLocks/>
            </p:cNvSpPr>
            <p:nvPr/>
          </p:nvSpPr>
          <p:spPr bwMode="auto">
            <a:xfrm>
              <a:off x="12097" y="9120"/>
              <a:ext cx="319" cy="369"/>
            </a:xfrm>
            <a:custGeom>
              <a:avLst/>
              <a:gdLst/>
              <a:ahLst/>
              <a:cxnLst>
                <a:cxn ang="0">
                  <a:pos x="319" y="0"/>
                </a:cxn>
                <a:cxn ang="0">
                  <a:pos x="319" y="76"/>
                </a:cxn>
                <a:cxn ang="0">
                  <a:pos x="319" y="165"/>
                </a:cxn>
                <a:cxn ang="0">
                  <a:pos x="319" y="254"/>
                </a:cxn>
                <a:cxn ang="0">
                  <a:pos x="319" y="343"/>
                </a:cxn>
                <a:cxn ang="0">
                  <a:pos x="293" y="343"/>
                </a:cxn>
                <a:cxn ang="0">
                  <a:pos x="280" y="356"/>
                </a:cxn>
                <a:cxn ang="0">
                  <a:pos x="255" y="356"/>
                </a:cxn>
                <a:cxn ang="0">
                  <a:pos x="242" y="369"/>
                </a:cxn>
                <a:cxn ang="0">
                  <a:pos x="229" y="369"/>
                </a:cxn>
                <a:cxn ang="0">
                  <a:pos x="204" y="369"/>
                </a:cxn>
                <a:cxn ang="0">
                  <a:pos x="191" y="369"/>
                </a:cxn>
                <a:cxn ang="0">
                  <a:pos x="166" y="369"/>
                </a:cxn>
                <a:cxn ang="0">
                  <a:pos x="153" y="369"/>
                </a:cxn>
                <a:cxn ang="0">
                  <a:pos x="128" y="369"/>
                </a:cxn>
                <a:cxn ang="0">
                  <a:pos x="115" y="369"/>
                </a:cxn>
                <a:cxn ang="0">
                  <a:pos x="102" y="369"/>
                </a:cxn>
                <a:cxn ang="0">
                  <a:pos x="77" y="356"/>
                </a:cxn>
                <a:cxn ang="0">
                  <a:pos x="64" y="356"/>
                </a:cxn>
                <a:cxn ang="0">
                  <a:pos x="38" y="356"/>
                </a:cxn>
                <a:cxn ang="0">
                  <a:pos x="26" y="343"/>
                </a:cxn>
                <a:cxn ang="0">
                  <a:pos x="13" y="305"/>
                </a:cxn>
                <a:cxn ang="0">
                  <a:pos x="0" y="254"/>
                </a:cxn>
                <a:cxn ang="0">
                  <a:pos x="0" y="216"/>
                </a:cxn>
                <a:cxn ang="0">
                  <a:pos x="0" y="178"/>
                </a:cxn>
                <a:cxn ang="0">
                  <a:pos x="0" y="140"/>
                </a:cxn>
                <a:cxn ang="0">
                  <a:pos x="13" y="101"/>
                </a:cxn>
                <a:cxn ang="0">
                  <a:pos x="13" y="76"/>
                </a:cxn>
                <a:cxn ang="0">
                  <a:pos x="26" y="38"/>
                </a:cxn>
                <a:cxn ang="0">
                  <a:pos x="38" y="25"/>
                </a:cxn>
                <a:cxn ang="0">
                  <a:pos x="64" y="12"/>
                </a:cxn>
                <a:cxn ang="0">
                  <a:pos x="77" y="12"/>
                </a:cxn>
                <a:cxn ang="0">
                  <a:pos x="102" y="12"/>
                </a:cxn>
                <a:cxn ang="0">
                  <a:pos x="115" y="0"/>
                </a:cxn>
                <a:cxn ang="0">
                  <a:pos x="128" y="0"/>
                </a:cxn>
                <a:cxn ang="0">
                  <a:pos x="153" y="0"/>
                </a:cxn>
                <a:cxn ang="0">
                  <a:pos x="166" y="0"/>
                </a:cxn>
                <a:cxn ang="0">
                  <a:pos x="191" y="0"/>
                </a:cxn>
                <a:cxn ang="0">
                  <a:pos x="204" y="0"/>
                </a:cxn>
                <a:cxn ang="0">
                  <a:pos x="217" y="0"/>
                </a:cxn>
                <a:cxn ang="0">
                  <a:pos x="242" y="0"/>
                </a:cxn>
                <a:cxn ang="0">
                  <a:pos x="255" y="0"/>
                </a:cxn>
                <a:cxn ang="0">
                  <a:pos x="280" y="0"/>
                </a:cxn>
                <a:cxn ang="0">
                  <a:pos x="293" y="0"/>
                </a:cxn>
                <a:cxn ang="0">
                  <a:pos x="319" y="0"/>
                </a:cxn>
              </a:cxnLst>
              <a:rect l="0" t="0" r="r" b="b"/>
              <a:pathLst>
                <a:path w="319" h="369">
                  <a:moveTo>
                    <a:pt x="319" y="0"/>
                  </a:moveTo>
                  <a:lnTo>
                    <a:pt x="319" y="76"/>
                  </a:lnTo>
                  <a:lnTo>
                    <a:pt x="319" y="165"/>
                  </a:lnTo>
                  <a:lnTo>
                    <a:pt x="319" y="254"/>
                  </a:lnTo>
                  <a:lnTo>
                    <a:pt x="319" y="343"/>
                  </a:lnTo>
                  <a:lnTo>
                    <a:pt x="293" y="343"/>
                  </a:lnTo>
                  <a:lnTo>
                    <a:pt x="280" y="356"/>
                  </a:lnTo>
                  <a:lnTo>
                    <a:pt x="255" y="356"/>
                  </a:lnTo>
                  <a:lnTo>
                    <a:pt x="242" y="369"/>
                  </a:lnTo>
                  <a:lnTo>
                    <a:pt x="229" y="369"/>
                  </a:lnTo>
                  <a:lnTo>
                    <a:pt x="204" y="369"/>
                  </a:lnTo>
                  <a:lnTo>
                    <a:pt x="191" y="369"/>
                  </a:lnTo>
                  <a:lnTo>
                    <a:pt x="166" y="369"/>
                  </a:lnTo>
                  <a:lnTo>
                    <a:pt x="153" y="369"/>
                  </a:lnTo>
                  <a:lnTo>
                    <a:pt x="128" y="369"/>
                  </a:lnTo>
                  <a:lnTo>
                    <a:pt x="115" y="369"/>
                  </a:lnTo>
                  <a:lnTo>
                    <a:pt x="102" y="369"/>
                  </a:lnTo>
                  <a:lnTo>
                    <a:pt x="77" y="356"/>
                  </a:lnTo>
                  <a:lnTo>
                    <a:pt x="64" y="356"/>
                  </a:lnTo>
                  <a:lnTo>
                    <a:pt x="38" y="356"/>
                  </a:lnTo>
                  <a:lnTo>
                    <a:pt x="26" y="343"/>
                  </a:lnTo>
                  <a:lnTo>
                    <a:pt x="13" y="305"/>
                  </a:lnTo>
                  <a:lnTo>
                    <a:pt x="0" y="254"/>
                  </a:lnTo>
                  <a:lnTo>
                    <a:pt x="0" y="216"/>
                  </a:lnTo>
                  <a:lnTo>
                    <a:pt x="0" y="178"/>
                  </a:lnTo>
                  <a:lnTo>
                    <a:pt x="0" y="140"/>
                  </a:lnTo>
                  <a:lnTo>
                    <a:pt x="13" y="101"/>
                  </a:lnTo>
                  <a:lnTo>
                    <a:pt x="13" y="76"/>
                  </a:lnTo>
                  <a:lnTo>
                    <a:pt x="26" y="38"/>
                  </a:lnTo>
                  <a:lnTo>
                    <a:pt x="38" y="25"/>
                  </a:lnTo>
                  <a:lnTo>
                    <a:pt x="64" y="12"/>
                  </a:lnTo>
                  <a:lnTo>
                    <a:pt x="77" y="12"/>
                  </a:lnTo>
                  <a:lnTo>
                    <a:pt x="102" y="12"/>
                  </a:lnTo>
                  <a:lnTo>
                    <a:pt x="115" y="0"/>
                  </a:lnTo>
                  <a:lnTo>
                    <a:pt x="128" y="0"/>
                  </a:lnTo>
                  <a:lnTo>
                    <a:pt x="153" y="0"/>
                  </a:lnTo>
                  <a:lnTo>
                    <a:pt x="166" y="0"/>
                  </a:lnTo>
                  <a:lnTo>
                    <a:pt x="191" y="0"/>
                  </a:lnTo>
                  <a:lnTo>
                    <a:pt x="204" y="0"/>
                  </a:lnTo>
                  <a:lnTo>
                    <a:pt x="217" y="0"/>
                  </a:lnTo>
                  <a:lnTo>
                    <a:pt x="242" y="0"/>
                  </a:lnTo>
                  <a:lnTo>
                    <a:pt x="255" y="0"/>
                  </a:lnTo>
                  <a:lnTo>
                    <a:pt x="280" y="0"/>
                  </a:lnTo>
                  <a:lnTo>
                    <a:pt x="293" y="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1E7CC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29" name="Freeform 115"/>
            <p:cNvSpPr>
              <a:spLocks/>
            </p:cNvSpPr>
            <p:nvPr/>
          </p:nvSpPr>
          <p:spPr bwMode="auto">
            <a:xfrm>
              <a:off x="12097" y="9120"/>
              <a:ext cx="306" cy="356"/>
            </a:xfrm>
            <a:custGeom>
              <a:avLst/>
              <a:gdLst/>
              <a:ahLst/>
              <a:cxnLst>
                <a:cxn ang="0">
                  <a:pos x="306" y="12"/>
                </a:cxn>
                <a:cxn ang="0">
                  <a:pos x="306" y="89"/>
                </a:cxn>
                <a:cxn ang="0">
                  <a:pos x="306" y="165"/>
                </a:cxn>
                <a:cxn ang="0">
                  <a:pos x="306" y="241"/>
                </a:cxn>
                <a:cxn ang="0">
                  <a:pos x="306" y="330"/>
                </a:cxn>
                <a:cxn ang="0">
                  <a:pos x="280" y="330"/>
                </a:cxn>
                <a:cxn ang="0">
                  <a:pos x="268" y="343"/>
                </a:cxn>
                <a:cxn ang="0">
                  <a:pos x="255" y="343"/>
                </a:cxn>
                <a:cxn ang="0">
                  <a:pos x="229" y="356"/>
                </a:cxn>
                <a:cxn ang="0">
                  <a:pos x="217" y="356"/>
                </a:cxn>
                <a:cxn ang="0">
                  <a:pos x="204" y="356"/>
                </a:cxn>
                <a:cxn ang="0">
                  <a:pos x="178" y="356"/>
                </a:cxn>
                <a:cxn ang="0">
                  <a:pos x="166" y="356"/>
                </a:cxn>
                <a:cxn ang="0">
                  <a:pos x="153" y="356"/>
                </a:cxn>
                <a:cxn ang="0">
                  <a:pos x="140" y="356"/>
                </a:cxn>
                <a:cxn ang="0">
                  <a:pos x="115" y="356"/>
                </a:cxn>
                <a:cxn ang="0">
                  <a:pos x="102" y="356"/>
                </a:cxn>
                <a:cxn ang="0">
                  <a:pos x="89" y="356"/>
                </a:cxn>
                <a:cxn ang="0">
                  <a:pos x="64" y="343"/>
                </a:cxn>
                <a:cxn ang="0">
                  <a:pos x="51" y="343"/>
                </a:cxn>
                <a:cxn ang="0">
                  <a:pos x="38" y="330"/>
                </a:cxn>
                <a:cxn ang="0">
                  <a:pos x="26" y="292"/>
                </a:cxn>
                <a:cxn ang="0">
                  <a:pos x="13" y="254"/>
                </a:cxn>
                <a:cxn ang="0">
                  <a:pos x="13" y="216"/>
                </a:cxn>
                <a:cxn ang="0">
                  <a:pos x="0" y="178"/>
                </a:cxn>
                <a:cxn ang="0">
                  <a:pos x="13" y="140"/>
                </a:cxn>
                <a:cxn ang="0">
                  <a:pos x="13" y="114"/>
                </a:cxn>
                <a:cxn ang="0">
                  <a:pos x="26" y="76"/>
                </a:cxn>
                <a:cxn ang="0">
                  <a:pos x="38" y="38"/>
                </a:cxn>
                <a:cxn ang="0">
                  <a:pos x="51" y="38"/>
                </a:cxn>
                <a:cxn ang="0">
                  <a:pos x="64" y="25"/>
                </a:cxn>
                <a:cxn ang="0">
                  <a:pos x="89" y="25"/>
                </a:cxn>
                <a:cxn ang="0">
                  <a:pos x="102" y="12"/>
                </a:cxn>
                <a:cxn ang="0">
                  <a:pos x="115" y="12"/>
                </a:cxn>
                <a:cxn ang="0">
                  <a:pos x="128" y="12"/>
                </a:cxn>
                <a:cxn ang="0">
                  <a:pos x="153" y="0"/>
                </a:cxn>
                <a:cxn ang="0">
                  <a:pos x="166" y="0"/>
                </a:cxn>
                <a:cxn ang="0">
                  <a:pos x="178" y="0"/>
                </a:cxn>
                <a:cxn ang="0">
                  <a:pos x="204" y="0"/>
                </a:cxn>
                <a:cxn ang="0">
                  <a:pos x="217" y="0"/>
                </a:cxn>
                <a:cxn ang="0">
                  <a:pos x="229" y="0"/>
                </a:cxn>
                <a:cxn ang="0">
                  <a:pos x="255" y="0"/>
                </a:cxn>
                <a:cxn ang="0">
                  <a:pos x="268" y="0"/>
                </a:cxn>
                <a:cxn ang="0">
                  <a:pos x="280" y="12"/>
                </a:cxn>
                <a:cxn ang="0">
                  <a:pos x="306" y="12"/>
                </a:cxn>
              </a:cxnLst>
              <a:rect l="0" t="0" r="r" b="b"/>
              <a:pathLst>
                <a:path w="306" h="356">
                  <a:moveTo>
                    <a:pt x="306" y="12"/>
                  </a:moveTo>
                  <a:lnTo>
                    <a:pt x="306" y="89"/>
                  </a:lnTo>
                  <a:lnTo>
                    <a:pt x="306" y="165"/>
                  </a:lnTo>
                  <a:lnTo>
                    <a:pt x="306" y="241"/>
                  </a:lnTo>
                  <a:lnTo>
                    <a:pt x="306" y="330"/>
                  </a:lnTo>
                  <a:lnTo>
                    <a:pt x="280" y="330"/>
                  </a:lnTo>
                  <a:lnTo>
                    <a:pt x="268" y="343"/>
                  </a:lnTo>
                  <a:lnTo>
                    <a:pt x="255" y="343"/>
                  </a:lnTo>
                  <a:lnTo>
                    <a:pt x="229" y="356"/>
                  </a:lnTo>
                  <a:lnTo>
                    <a:pt x="217" y="356"/>
                  </a:lnTo>
                  <a:lnTo>
                    <a:pt x="204" y="356"/>
                  </a:lnTo>
                  <a:lnTo>
                    <a:pt x="178" y="356"/>
                  </a:lnTo>
                  <a:lnTo>
                    <a:pt x="166" y="356"/>
                  </a:lnTo>
                  <a:lnTo>
                    <a:pt x="153" y="356"/>
                  </a:lnTo>
                  <a:lnTo>
                    <a:pt x="140" y="356"/>
                  </a:lnTo>
                  <a:lnTo>
                    <a:pt x="115" y="356"/>
                  </a:lnTo>
                  <a:lnTo>
                    <a:pt x="102" y="356"/>
                  </a:lnTo>
                  <a:lnTo>
                    <a:pt x="89" y="356"/>
                  </a:lnTo>
                  <a:lnTo>
                    <a:pt x="64" y="343"/>
                  </a:lnTo>
                  <a:lnTo>
                    <a:pt x="51" y="343"/>
                  </a:lnTo>
                  <a:lnTo>
                    <a:pt x="38" y="330"/>
                  </a:lnTo>
                  <a:lnTo>
                    <a:pt x="26" y="292"/>
                  </a:lnTo>
                  <a:lnTo>
                    <a:pt x="13" y="254"/>
                  </a:lnTo>
                  <a:lnTo>
                    <a:pt x="13" y="216"/>
                  </a:lnTo>
                  <a:lnTo>
                    <a:pt x="0" y="178"/>
                  </a:lnTo>
                  <a:lnTo>
                    <a:pt x="13" y="140"/>
                  </a:lnTo>
                  <a:lnTo>
                    <a:pt x="13" y="114"/>
                  </a:lnTo>
                  <a:lnTo>
                    <a:pt x="26" y="76"/>
                  </a:lnTo>
                  <a:lnTo>
                    <a:pt x="38" y="38"/>
                  </a:lnTo>
                  <a:lnTo>
                    <a:pt x="51" y="38"/>
                  </a:lnTo>
                  <a:lnTo>
                    <a:pt x="64" y="25"/>
                  </a:lnTo>
                  <a:lnTo>
                    <a:pt x="89" y="25"/>
                  </a:lnTo>
                  <a:lnTo>
                    <a:pt x="102" y="12"/>
                  </a:lnTo>
                  <a:lnTo>
                    <a:pt x="115" y="12"/>
                  </a:lnTo>
                  <a:lnTo>
                    <a:pt x="128" y="12"/>
                  </a:lnTo>
                  <a:lnTo>
                    <a:pt x="153" y="0"/>
                  </a:lnTo>
                  <a:lnTo>
                    <a:pt x="166" y="0"/>
                  </a:lnTo>
                  <a:lnTo>
                    <a:pt x="178" y="0"/>
                  </a:lnTo>
                  <a:lnTo>
                    <a:pt x="204" y="0"/>
                  </a:lnTo>
                  <a:lnTo>
                    <a:pt x="217" y="0"/>
                  </a:lnTo>
                  <a:lnTo>
                    <a:pt x="229" y="0"/>
                  </a:lnTo>
                  <a:lnTo>
                    <a:pt x="255" y="0"/>
                  </a:lnTo>
                  <a:lnTo>
                    <a:pt x="268" y="0"/>
                  </a:lnTo>
                  <a:lnTo>
                    <a:pt x="280" y="12"/>
                  </a:lnTo>
                  <a:lnTo>
                    <a:pt x="306" y="12"/>
                  </a:lnTo>
                  <a:close/>
                </a:path>
              </a:pathLst>
            </a:custGeom>
            <a:solidFill>
              <a:srgbClr val="287FD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0" name="Freeform 116"/>
            <p:cNvSpPr>
              <a:spLocks/>
            </p:cNvSpPr>
            <p:nvPr/>
          </p:nvSpPr>
          <p:spPr bwMode="auto">
            <a:xfrm>
              <a:off x="12110" y="9132"/>
              <a:ext cx="293" cy="344"/>
            </a:xfrm>
            <a:custGeom>
              <a:avLst/>
              <a:gdLst/>
              <a:ahLst/>
              <a:cxnLst>
                <a:cxn ang="0">
                  <a:pos x="280" y="13"/>
                </a:cxn>
                <a:cxn ang="0">
                  <a:pos x="280" y="77"/>
                </a:cxn>
                <a:cxn ang="0">
                  <a:pos x="293" y="153"/>
                </a:cxn>
                <a:cxn ang="0">
                  <a:pos x="280" y="229"/>
                </a:cxn>
                <a:cxn ang="0">
                  <a:pos x="280" y="306"/>
                </a:cxn>
                <a:cxn ang="0">
                  <a:pos x="255" y="306"/>
                </a:cxn>
                <a:cxn ang="0">
                  <a:pos x="242" y="318"/>
                </a:cxn>
                <a:cxn ang="0">
                  <a:pos x="229" y="318"/>
                </a:cxn>
                <a:cxn ang="0">
                  <a:pos x="216" y="331"/>
                </a:cxn>
                <a:cxn ang="0">
                  <a:pos x="204" y="331"/>
                </a:cxn>
                <a:cxn ang="0">
                  <a:pos x="178" y="331"/>
                </a:cxn>
                <a:cxn ang="0">
                  <a:pos x="165" y="344"/>
                </a:cxn>
                <a:cxn ang="0">
                  <a:pos x="153" y="344"/>
                </a:cxn>
                <a:cxn ang="0">
                  <a:pos x="140" y="344"/>
                </a:cxn>
                <a:cxn ang="0">
                  <a:pos x="127" y="344"/>
                </a:cxn>
                <a:cxn ang="0">
                  <a:pos x="102" y="331"/>
                </a:cxn>
                <a:cxn ang="0">
                  <a:pos x="89" y="331"/>
                </a:cxn>
                <a:cxn ang="0">
                  <a:pos x="76" y="331"/>
                </a:cxn>
                <a:cxn ang="0">
                  <a:pos x="64" y="318"/>
                </a:cxn>
                <a:cxn ang="0">
                  <a:pos x="38" y="318"/>
                </a:cxn>
                <a:cxn ang="0">
                  <a:pos x="25" y="306"/>
                </a:cxn>
                <a:cxn ang="0">
                  <a:pos x="13" y="268"/>
                </a:cxn>
                <a:cxn ang="0">
                  <a:pos x="0" y="229"/>
                </a:cxn>
                <a:cxn ang="0">
                  <a:pos x="0" y="191"/>
                </a:cxn>
                <a:cxn ang="0">
                  <a:pos x="0" y="166"/>
                </a:cxn>
                <a:cxn ang="0">
                  <a:pos x="0" y="128"/>
                </a:cxn>
                <a:cxn ang="0">
                  <a:pos x="13" y="102"/>
                </a:cxn>
                <a:cxn ang="0">
                  <a:pos x="13" y="64"/>
                </a:cxn>
                <a:cxn ang="0">
                  <a:pos x="25" y="39"/>
                </a:cxn>
                <a:cxn ang="0">
                  <a:pos x="38" y="26"/>
                </a:cxn>
                <a:cxn ang="0">
                  <a:pos x="64" y="26"/>
                </a:cxn>
                <a:cxn ang="0">
                  <a:pos x="76" y="13"/>
                </a:cxn>
                <a:cxn ang="0">
                  <a:pos x="89" y="13"/>
                </a:cxn>
                <a:cxn ang="0">
                  <a:pos x="102" y="0"/>
                </a:cxn>
                <a:cxn ang="0">
                  <a:pos x="115" y="0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65" y="0"/>
                </a:cxn>
                <a:cxn ang="0">
                  <a:pos x="178" y="0"/>
                </a:cxn>
                <a:cxn ang="0">
                  <a:pos x="204" y="0"/>
                </a:cxn>
                <a:cxn ang="0">
                  <a:pos x="216" y="0"/>
                </a:cxn>
                <a:cxn ang="0">
                  <a:pos x="229" y="0"/>
                </a:cxn>
                <a:cxn ang="0">
                  <a:pos x="242" y="0"/>
                </a:cxn>
                <a:cxn ang="0">
                  <a:pos x="255" y="0"/>
                </a:cxn>
                <a:cxn ang="0">
                  <a:pos x="280" y="13"/>
                </a:cxn>
              </a:cxnLst>
              <a:rect l="0" t="0" r="r" b="b"/>
              <a:pathLst>
                <a:path w="293" h="344">
                  <a:moveTo>
                    <a:pt x="280" y="13"/>
                  </a:moveTo>
                  <a:lnTo>
                    <a:pt x="280" y="77"/>
                  </a:lnTo>
                  <a:lnTo>
                    <a:pt x="293" y="153"/>
                  </a:lnTo>
                  <a:lnTo>
                    <a:pt x="280" y="229"/>
                  </a:lnTo>
                  <a:lnTo>
                    <a:pt x="280" y="306"/>
                  </a:lnTo>
                  <a:lnTo>
                    <a:pt x="255" y="306"/>
                  </a:lnTo>
                  <a:lnTo>
                    <a:pt x="242" y="318"/>
                  </a:lnTo>
                  <a:lnTo>
                    <a:pt x="229" y="318"/>
                  </a:lnTo>
                  <a:lnTo>
                    <a:pt x="216" y="331"/>
                  </a:lnTo>
                  <a:lnTo>
                    <a:pt x="204" y="331"/>
                  </a:lnTo>
                  <a:lnTo>
                    <a:pt x="178" y="331"/>
                  </a:lnTo>
                  <a:lnTo>
                    <a:pt x="165" y="344"/>
                  </a:lnTo>
                  <a:lnTo>
                    <a:pt x="153" y="344"/>
                  </a:lnTo>
                  <a:lnTo>
                    <a:pt x="140" y="344"/>
                  </a:lnTo>
                  <a:lnTo>
                    <a:pt x="127" y="344"/>
                  </a:lnTo>
                  <a:lnTo>
                    <a:pt x="102" y="331"/>
                  </a:lnTo>
                  <a:lnTo>
                    <a:pt x="89" y="331"/>
                  </a:lnTo>
                  <a:lnTo>
                    <a:pt x="76" y="331"/>
                  </a:lnTo>
                  <a:lnTo>
                    <a:pt x="64" y="318"/>
                  </a:lnTo>
                  <a:lnTo>
                    <a:pt x="38" y="318"/>
                  </a:lnTo>
                  <a:lnTo>
                    <a:pt x="25" y="306"/>
                  </a:lnTo>
                  <a:lnTo>
                    <a:pt x="13" y="268"/>
                  </a:lnTo>
                  <a:lnTo>
                    <a:pt x="0" y="229"/>
                  </a:lnTo>
                  <a:lnTo>
                    <a:pt x="0" y="191"/>
                  </a:lnTo>
                  <a:lnTo>
                    <a:pt x="0" y="166"/>
                  </a:lnTo>
                  <a:lnTo>
                    <a:pt x="0" y="128"/>
                  </a:lnTo>
                  <a:lnTo>
                    <a:pt x="13" y="102"/>
                  </a:lnTo>
                  <a:lnTo>
                    <a:pt x="13" y="64"/>
                  </a:lnTo>
                  <a:lnTo>
                    <a:pt x="25" y="39"/>
                  </a:lnTo>
                  <a:lnTo>
                    <a:pt x="38" y="26"/>
                  </a:lnTo>
                  <a:lnTo>
                    <a:pt x="64" y="26"/>
                  </a:lnTo>
                  <a:lnTo>
                    <a:pt x="76" y="13"/>
                  </a:lnTo>
                  <a:lnTo>
                    <a:pt x="89" y="13"/>
                  </a:lnTo>
                  <a:lnTo>
                    <a:pt x="102" y="0"/>
                  </a:lnTo>
                  <a:lnTo>
                    <a:pt x="115" y="0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204" y="0"/>
                  </a:lnTo>
                  <a:lnTo>
                    <a:pt x="216" y="0"/>
                  </a:lnTo>
                  <a:lnTo>
                    <a:pt x="229" y="0"/>
                  </a:lnTo>
                  <a:lnTo>
                    <a:pt x="242" y="0"/>
                  </a:lnTo>
                  <a:lnTo>
                    <a:pt x="255" y="0"/>
                  </a:lnTo>
                  <a:lnTo>
                    <a:pt x="280" y="13"/>
                  </a:lnTo>
                  <a:close/>
                </a:path>
              </a:pathLst>
            </a:custGeom>
            <a:solidFill>
              <a:srgbClr val="3582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1" name="Freeform 117"/>
            <p:cNvSpPr>
              <a:spLocks/>
            </p:cNvSpPr>
            <p:nvPr/>
          </p:nvSpPr>
          <p:spPr bwMode="auto">
            <a:xfrm>
              <a:off x="12110" y="9132"/>
              <a:ext cx="280" cy="331"/>
            </a:xfrm>
            <a:custGeom>
              <a:avLst/>
              <a:gdLst/>
              <a:ahLst/>
              <a:cxnLst>
                <a:cxn ang="0">
                  <a:pos x="267" y="13"/>
                </a:cxn>
                <a:cxn ang="0">
                  <a:pos x="267" y="89"/>
                </a:cxn>
                <a:cxn ang="0">
                  <a:pos x="280" y="153"/>
                </a:cxn>
                <a:cxn ang="0">
                  <a:pos x="280" y="217"/>
                </a:cxn>
                <a:cxn ang="0">
                  <a:pos x="267" y="293"/>
                </a:cxn>
                <a:cxn ang="0">
                  <a:pos x="255" y="293"/>
                </a:cxn>
                <a:cxn ang="0">
                  <a:pos x="242" y="306"/>
                </a:cxn>
                <a:cxn ang="0">
                  <a:pos x="216" y="306"/>
                </a:cxn>
                <a:cxn ang="0">
                  <a:pos x="204" y="318"/>
                </a:cxn>
                <a:cxn ang="0">
                  <a:pos x="191" y="318"/>
                </a:cxn>
                <a:cxn ang="0">
                  <a:pos x="178" y="331"/>
                </a:cxn>
                <a:cxn ang="0">
                  <a:pos x="165" y="331"/>
                </a:cxn>
                <a:cxn ang="0">
                  <a:pos x="153" y="331"/>
                </a:cxn>
                <a:cxn ang="0">
                  <a:pos x="140" y="331"/>
                </a:cxn>
                <a:cxn ang="0">
                  <a:pos x="127" y="331"/>
                </a:cxn>
                <a:cxn ang="0">
                  <a:pos x="102" y="331"/>
                </a:cxn>
                <a:cxn ang="0">
                  <a:pos x="89" y="318"/>
                </a:cxn>
                <a:cxn ang="0">
                  <a:pos x="76" y="318"/>
                </a:cxn>
                <a:cxn ang="0">
                  <a:pos x="64" y="306"/>
                </a:cxn>
                <a:cxn ang="0">
                  <a:pos x="51" y="306"/>
                </a:cxn>
                <a:cxn ang="0">
                  <a:pos x="38" y="293"/>
                </a:cxn>
                <a:cxn ang="0">
                  <a:pos x="25" y="255"/>
                </a:cxn>
                <a:cxn ang="0">
                  <a:pos x="13" y="229"/>
                </a:cxn>
                <a:cxn ang="0">
                  <a:pos x="0" y="191"/>
                </a:cxn>
                <a:cxn ang="0">
                  <a:pos x="0" y="166"/>
                </a:cxn>
                <a:cxn ang="0">
                  <a:pos x="13" y="128"/>
                </a:cxn>
                <a:cxn ang="0">
                  <a:pos x="13" y="102"/>
                </a:cxn>
                <a:cxn ang="0">
                  <a:pos x="25" y="77"/>
                </a:cxn>
                <a:cxn ang="0">
                  <a:pos x="38" y="51"/>
                </a:cxn>
                <a:cxn ang="0">
                  <a:pos x="51" y="39"/>
                </a:cxn>
                <a:cxn ang="0">
                  <a:pos x="64" y="26"/>
                </a:cxn>
                <a:cxn ang="0">
                  <a:pos x="76" y="26"/>
                </a:cxn>
                <a:cxn ang="0">
                  <a:pos x="89" y="13"/>
                </a:cxn>
                <a:cxn ang="0">
                  <a:pos x="102" y="13"/>
                </a:cxn>
                <a:cxn ang="0">
                  <a:pos x="127" y="13"/>
                </a:cxn>
                <a:cxn ang="0">
                  <a:pos x="140" y="0"/>
                </a:cxn>
                <a:cxn ang="0">
                  <a:pos x="153" y="0"/>
                </a:cxn>
                <a:cxn ang="0">
                  <a:pos x="165" y="0"/>
                </a:cxn>
                <a:cxn ang="0">
                  <a:pos x="178" y="0"/>
                </a:cxn>
                <a:cxn ang="0">
                  <a:pos x="191" y="0"/>
                </a:cxn>
                <a:cxn ang="0">
                  <a:pos x="204" y="13"/>
                </a:cxn>
                <a:cxn ang="0">
                  <a:pos x="216" y="13"/>
                </a:cxn>
                <a:cxn ang="0">
                  <a:pos x="229" y="13"/>
                </a:cxn>
                <a:cxn ang="0">
                  <a:pos x="255" y="13"/>
                </a:cxn>
                <a:cxn ang="0">
                  <a:pos x="267" y="13"/>
                </a:cxn>
              </a:cxnLst>
              <a:rect l="0" t="0" r="r" b="b"/>
              <a:pathLst>
                <a:path w="280" h="331">
                  <a:moveTo>
                    <a:pt x="267" y="13"/>
                  </a:moveTo>
                  <a:lnTo>
                    <a:pt x="267" y="89"/>
                  </a:lnTo>
                  <a:lnTo>
                    <a:pt x="280" y="153"/>
                  </a:lnTo>
                  <a:lnTo>
                    <a:pt x="280" y="217"/>
                  </a:lnTo>
                  <a:lnTo>
                    <a:pt x="267" y="293"/>
                  </a:lnTo>
                  <a:lnTo>
                    <a:pt x="255" y="293"/>
                  </a:lnTo>
                  <a:lnTo>
                    <a:pt x="242" y="306"/>
                  </a:lnTo>
                  <a:lnTo>
                    <a:pt x="216" y="306"/>
                  </a:lnTo>
                  <a:lnTo>
                    <a:pt x="204" y="318"/>
                  </a:lnTo>
                  <a:lnTo>
                    <a:pt x="191" y="318"/>
                  </a:lnTo>
                  <a:lnTo>
                    <a:pt x="178" y="331"/>
                  </a:lnTo>
                  <a:lnTo>
                    <a:pt x="165" y="331"/>
                  </a:lnTo>
                  <a:lnTo>
                    <a:pt x="153" y="331"/>
                  </a:lnTo>
                  <a:lnTo>
                    <a:pt x="140" y="331"/>
                  </a:lnTo>
                  <a:lnTo>
                    <a:pt x="127" y="331"/>
                  </a:lnTo>
                  <a:lnTo>
                    <a:pt x="102" y="331"/>
                  </a:lnTo>
                  <a:lnTo>
                    <a:pt x="89" y="318"/>
                  </a:lnTo>
                  <a:lnTo>
                    <a:pt x="76" y="318"/>
                  </a:lnTo>
                  <a:lnTo>
                    <a:pt x="64" y="306"/>
                  </a:lnTo>
                  <a:lnTo>
                    <a:pt x="51" y="306"/>
                  </a:lnTo>
                  <a:lnTo>
                    <a:pt x="38" y="293"/>
                  </a:lnTo>
                  <a:lnTo>
                    <a:pt x="25" y="255"/>
                  </a:lnTo>
                  <a:lnTo>
                    <a:pt x="13" y="229"/>
                  </a:lnTo>
                  <a:lnTo>
                    <a:pt x="0" y="191"/>
                  </a:lnTo>
                  <a:lnTo>
                    <a:pt x="0" y="166"/>
                  </a:lnTo>
                  <a:lnTo>
                    <a:pt x="13" y="128"/>
                  </a:lnTo>
                  <a:lnTo>
                    <a:pt x="13" y="102"/>
                  </a:lnTo>
                  <a:lnTo>
                    <a:pt x="25" y="77"/>
                  </a:lnTo>
                  <a:lnTo>
                    <a:pt x="38" y="51"/>
                  </a:lnTo>
                  <a:lnTo>
                    <a:pt x="51" y="39"/>
                  </a:lnTo>
                  <a:lnTo>
                    <a:pt x="64" y="26"/>
                  </a:lnTo>
                  <a:lnTo>
                    <a:pt x="76" y="26"/>
                  </a:lnTo>
                  <a:lnTo>
                    <a:pt x="89" y="13"/>
                  </a:lnTo>
                  <a:lnTo>
                    <a:pt x="102" y="13"/>
                  </a:lnTo>
                  <a:lnTo>
                    <a:pt x="127" y="13"/>
                  </a:lnTo>
                  <a:lnTo>
                    <a:pt x="140" y="0"/>
                  </a:lnTo>
                  <a:lnTo>
                    <a:pt x="153" y="0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191" y="0"/>
                  </a:lnTo>
                  <a:lnTo>
                    <a:pt x="204" y="13"/>
                  </a:lnTo>
                  <a:lnTo>
                    <a:pt x="216" y="13"/>
                  </a:lnTo>
                  <a:lnTo>
                    <a:pt x="229" y="13"/>
                  </a:lnTo>
                  <a:lnTo>
                    <a:pt x="255" y="13"/>
                  </a:lnTo>
                  <a:lnTo>
                    <a:pt x="267" y="13"/>
                  </a:lnTo>
                  <a:close/>
                </a:path>
              </a:pathLst>
            </a:custGeom>
            <a:solidFill>
              <a:srgbClr val="3F84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2" name="Freeform 118"/>
            <p:cNvSpPr>
              <a:spLocks/>
            </p:cNvSpPr>
            <p:nvPr/>
          </p:nvSpPr>
          <p:spPr bwMode="auto">
            <a:xfrm>
              <a:off x="12123" y="9145"/>
              <a:ext cx="254" cy="305"/>
            </a:xfrm>
            <a:custGeom>
              <a:avLst/>
              <a:gdLst/>
              <a:ahLst/>
              <a:cxnLst>
                <a:cxn ang="0">
                  <a:pos x="242" y="13"/>
                </a:cxn>
                <a:cxn ang="0">
                  <a:pos x="242" y="51"/>
                </a:cxn>
                <a:cxn ang="0">
                  <a:pos x="254" y="76"/>
                </a:cxn>
                <a:cxn ang="0">
                  <a:pos x="254" y="102"/>
                </a:cxn>
                <a:cxn ang="0">
                  <a:pos x="254" y="140"/>
                </a:cxn>
                <a:cxn ang="0">
                  <a:pos x="254" y="165"/>
                </a:cxn>
                <a:cxn ang="0">
                  <a:pos x="254" y="204"/>
                </a:cxn>
                <a:cxn ang="0">
                  <a:pos x="242" y="229"/>
                </a:cxn>
                <a:cxn ang="0">
                  <a:pos x="242" y="267"/>
                </a:cxn>
                <a:cxn ang="0">
                  <a:pos x="229" y="267"/>
                </a:cxn>
                <a:cxn ang="0">
                  <a:pos x="216" y="280"/>
                </a:cxn>
                <a:cxn ang="0">
                  <a:pos x="203" y="293"/>
                </a:cxn>
                <a:cxn ang="0">
                  <a:pos x="191" y="293"/>
                </a:cxn>
                <a:cxn ang="0">
                  <a:pos x="178" y="293"/>
                </a:cxn>
                <a:cxn ang="0">
                  <a:pos x="165" y="305"/>
                </a:cxn>
                <a:cxn ang="0">
                  <a:pos x="152" y="305"/>
                </a:cxn>
                <a:cxn ang="0">
                  <a:pos x="140" y="305"/>
                </a:cxn>
                <a:cxn ang="0">
                  <a:pos x="127" y="305"/>
                </a:cxn>
                <a:cxn ang="0">
                  <a:pos x="114" y="305"/>
                </a:cxn>
                <a:cxn ang="0">
                  <a:pos x="102" y="305"/>
                </a:cxn>
                <a:cxn ang="0">
                  <a:pos x="89" y="305"/>
                </a:cxn>
                <a:cxn ang="0">
                  <a:pos x="76" y="293"/>
                </a:cxn>
                <a:cxn ang="0">
                  <a:pos x="63" y="280"/>
                </a:cxn>
                <a:cxn ang="0">
                  <a:pos x="51" y="280"/>
                </a:cxn>
                <a:cxn ang="0">
                  <a:pos x="38" y="267"/>
                </a:cxn>
                <a:cxn ang="0">
                  <a:pos x="12" y="229"/>
                </a:cxn>
                <a:cxn ang="0">
                  <a:pos x="0" y="204"/>
                </a:cxn>
                <a:cxn ang="0">
                  <a:pos x="0" y="178"/>
                </a:cxn>
                <a:cxn ang="0">
                  <a:pos x="0" y="140"/>
                </a:cxn>
                <a:cxn ang="0">
                  <a:pos x="0" y="115"/>
                </a:cxn>
                <a:cxn ang="0">
                  <a:pos x="12" y="89"/>
                </a:cxn>
                <a:cxn ang="0">
                  <a:pos x="12" y="64"/>
                </a:cxn>
                <a:cxn ang="0">
                  <a:pos x="38" y="38"/>
                </a:cxn>
                <a:cxn ang="0">
                  <a:pos x="51" y="26"/>
                </a:cxn>
                <a:cxn ang="0">
                  <a:pos x="63" y="26"/>
                </a:cxn>
                <a:cxn ang="0">
                  <a:pos x="76" y="13"/>
                </a:cxn>
                <a:cxn ang="0">
                  <a:pos x="89" y="13"/>
                </a:cxn>
                <a:cxn ang="0">
                  <a:pos x="102" y="0"/>
                </a:cxn>
                <a:cxn ang="0">
                  <a:pos x="114" y="0"/>
                </a:cxn>
                <a:cxn ang="0">
                  <a:pos x="127" y="0"/>
                </a:cxn>
                <a:cxn ang="0">
                  <a:pos x="140" y="0"/>
                </a:cxn>
                <a:cxn ang="0">
                  <a:pos x="152" y="0"/>
                </a:cxn>
                <a:cxn ang="0">
                  <a:pos x="165" y="0"/>
                </a:cxn>
                <a:cxn ang="0">
                  <a:pos x="178" y="0"/>
                </a:cxn>
                <a:cxn ang="0">
                  <a:pos x="191" y="0"/>
                </a:cxn>
                <a:cxn ang="0">
                  <a:pos x="203" y="13"/>
                </a:cxn>
                <a:cxn ang="0">
                  <a:pos x="216" y="13"/>
                </a:cxn>
                <a:cxn ang="0">
                  <a:pos x="229" y="13"/>
                </a:cxn>
                <a:cxn ang="0">
                  <a:pos x="242" y="13"/>
                </a:cxn>
              </a:cxnLst>
              <a:rect l="0" t="0" r="r" b="b"/>
              <a:pathLst>
                <a:path w="254" h="305">
                  <a:moveTo>
                    <a:pt x="242" y="13"/>
                  </a:moveTo>
                  <a:lnTo>
                    <a:pt x="242" y="51"/>
                  </a:lnTo>
                  <a:lnTo>
                    <a:pt x="254" y="76"/>
                  </a:lnTo>
                  <a:lnTo>
                    <a:pt x="254" y="102"/>
                  </a:lnTo>
                  <a:lnTo>
                    <a:pt x="254" y="140"/>
                  </a:lnTo>
                  <a:lnTo>
                    <a:pt x="254" y="165"/>
                  </a:lnTo>
                  <a:lnTo>
                    <a:pt x="254" y="204"/>
                  </a:lnTo>
                  <a:lnTo>
                    <a:pt x="242" y="229"/>
                  </a:lnTo>
                  <a:lnTo>
                    <a:pt x="242" y="267"/>
                  </a:lnTo>
                  <a:lnTo>
                    <a:pt x="229" y="267"/>
                  </a:lnTo>
                  <a:lnTo>
                    <a:pt x="216" y="280"/>
                  </a:lnTo>
                  <a:lnTo>
                    <a:pt x="203" y="293"/>
                  </a:lnTo>
                  <a:lnTo>
                    <a:pt x="191" y="293"/>
                  </a:lnTo>
                  <a:lnTo>
                    <a:pt x="178" y="293"/>
                  </a:lnTo>
                  <a:lnTo>
                    <a:pt x="165" y="305"/>
                  </a:lnTo>
                  <a:lnTo>
                    <a:pt x="152" y="305"/>
                  </a:lnTo>
                  <a:lnTo>
                    <a:pt x="140" y="305"/>
                  </a:lnTo>
                  <a:lnTo>
                    <a:pt x="127" y="305"/>
                  </a:lnTo>
                  <a:lnTo>
                    <a:pt x="114" y="305"/>
                  </a:lnTo>
                  <a:lnTo>
                    <a:pt x="102" y="305"/>
                  </a:lnTo>
                  <a:lnTo>
                    <a:pt x="89" y="305"/>
                  </a:lnTo>
                  <a:lnTo>
                    <a:pt x="76" y="293"/>
                  </a:lnTo>
                  <a:lnTo>
                    <a:pt x="63" y="280"/>
                  </a:lnTo>
                  <a:lnTo>
                    <a:pt x="51" y="280"/>
                  </a:lnTo>
                  <a:lnTo>
                    <a:pt x="38" y="267"/>
                  </a:lnTo>
                  <a:lnTo>
                    <a:pt x="12" y="229"/>
                  </a:lnTo>
                  <a:lnTo>
                    <a:pt x="0" y="204"/>
                  </a:lnTo>
                  <a:lnTo>
                    <a:pt x="0" y="178"/>
                  </a:lnTo>
                  <a:lnTo>
                    <a:pt x="0" y="140"/>
                  </a:lnTo>
                  <a:lnTo>
                    <a:pt x="0" y="115"/>
                  </a:lnTo>
                  <a:lnTo>
                    <a:pt x="12" y="89"/>
                  </a:lnTo>
                  <a:lnTo>
                    <a:pt x="12" y="64"/>
                  </a:lnTo>
                  <a:lnTo>
                    <a:pt x="38" y="38"/>
                  </a:lnTo>
                  <a:lnTo>
                    <a:pt x="51" y="26"/>
                  </a:lnTo>
                  <a:lnTo>
                    <a:pt x="63" y="26"/>
                  </a:lnTo>
                  <a:lnTo>
                    <a:pt x="76" y="13"/>
                  </a:lnTo>
                  <a:lnTo>
                    <a:pt x="89" y="13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191" y="0"/>
                  </a:lnTo>
                  <a:lnTo>
                    <a:pt x="203" y="13"/>
                  </a:lnTo>
                  <a:lnTo>
                    <a:pt x="216" y="13"/>
                  </a:lnTo>
                  <a:lnTo>
                    <a:pt x="229" y="13"/>
                  </a:lnTo>
                  <a:lnTo>
                    <a:pt x="242" y="13"/>
                  </a:lnTo>
                  <a:close/>
                </a:path>
              </a:pathLst>
            </a:custGeom>
            <a:solidFill>
              <a:srgbClr val="4C87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3" name="Freeform 119"/>
            <p:cNvSpPr>
              <a:spLocks/>
            </p:cNvSpPr>
            <p:nvPr/>
          </p:nvSpPr>
          <p:spPr bwMode="auto">
            <a:xfrm>
              <a:off x="12123" y="9145"/>
              <a:ext cx="242" cy="293"/>
            </a:xfrm>
            <a:custGeom>
              <a:avLst/>
              <a:gdLst/>
              <a:ahLst/>
              <a:cxnLst>
                <a:cxn ang="0">
                  <a:pos x="229" y="26"/>
                </a:cxn>
                <a:cxn ang="0">
                  <a:pos x="229" y="51"/>
                </a:cxn>
                <a:cxn ang="0">
                  <a:pos x="242" y="76"/>
                </a:cxn>
                <a:cxn ang="0">
                  <a:pos x="242" y="115"/>
                </a:cxn>
                <a:cxn ang="0">
                  <a:pos x="242" y="140"/>
                </a:cxn>
                <a:cxn ang="0">
                  <a:pos x="242" y="165"/>
                </a:cxn>
                <a:cxn ang="0">
                  <a:pos x="242" y="191"/>
                </a:cxn>
                <a:cxn ang="0">
                  <a:pos x="229" y="216"/>
                </a:cxn>
                <a:cxn ang="0">
                  <a:pos x="229" y="255"/>
                </a:cxn>
                <a:cxn ang="0">
                  <a:pos x="216" y="255"/>
                </a:cxn>
                <a:cxn ang="0">
                  <a:pos x="203" y="267"/>
                </a:cxn>
                <a:cxn ang="0">
                  <a:pos x="191" y="280"/>
                </a:cxn>
                <a:cxn ang="0">
                  <a:pos x="178" y="280"/>
                </a:cxn>
                <a:cxn ang="0">
                  <a:pos x="165" y="293"/>
                </a:cxn>
                <a:cxn ang="0">
                  <a:pos x="152" y="293"/>
                </a:cxn>
                <a:cxn ang="0">
                  <a:pos x="140" y="293"/>
                </a:cxn>
                <a:cxn ang="0">
                  <a:pos x="140" y="293"/>
                </a:cxn>
                <a:cxn ang="0">
                  <a:pos x="127" y="293"/>
                </a:cxn>
                <a:cxn ang="0">
                  <a:pos x="114" y="293"/>
                </a:cxn>
                <a:cxn ang="0">
                  <a:pos x="102" y="293"/>
                </a:cxn>
                <a:cxn ang="0">
                  <a:pos x="89" y="293"/>
                </a:cxn>
                <a:cxn ang="0">
                  <a:pos x="76" y="280"/>
                </a:cxn>
                <a:cxn ang="0">
                  <a:pos x="63" y="280"/>
                </a:cxn>
                <a:cxn ang="0">
                  <a:pos x="51" y="267"/>
                </a:cxn>
                <a:cxn ang="0">
                  <a:pos x="38" y="255"/>
                </a:cxn>
                <a:cxn ang="0">
                  <a:pos x="25" y="229"/>
                </a:cxn>
                <a:cxn ang="0">
                  <a:pos x="12" y="191"/>
                </a:cxn>
                <a:cxn ang="0">
                  <a:pos x="0" y="165"/>
                </a:cxn>
                <a:cxn ang="0">
                  <a:pos x="0" y="140"/>
                </a:cxn>
                <a:cxn ang="0">
                  <a:pos x="12" y="115"/>
                </a:cxn>
                <a:cxn ang="0">
                  <a:pos x="12" y="102"/>
                </a:cxn>
                <a:cxn ang="0">
                  <a:pos x="25" y="76"/>
                </a:cxn>
                <a:cxn ang="0">
                  <a:pos x="38" y="51"/>
                </a:cxn>
                <a:cxn ang="0">
                  <a:pos x="51" y="38"/>
                </a:cxn>
                <a:cxn ang="0">
                  <a:pos x="63" y="26"/>
                </a:cxn>
                <a:cxn ang="0">
                  <a:pos x="76" y="26"/>
                </a:cxn>
                <a:cxn ang="0">
                  <a:pos x="89" y="13"/>
                </a:cxn>
                <a:cxn ang="0">
                  <a:pos x="102" y="13"/>
                </a:cxn>
                <a:cxn ang="0">
                  <a:pos x="114" y="13"/>
                </a:cxn>
                <a:cxn ang="0">
                  <a:pos x="127" y="0"/>
                </a:cxn>
                <a:cxn ang="0">
                  <a:pos x="127" y="0"/>
                </a:cxn>
                <a:cxn ang="0">
                  <a:pos x="140" y="13"/>
                </a:cxn>
                <a:cxn ang="0">
                  <a:pos x="152" y="13"/>
                </a:cxn>
                <a:cxn ang="0">
                  <a:pos x="165" y="13"/>
                </a:cxn>
                <a:cxn ang="0">
                  <a:pos x="178" y="13"/>
                </a:cxn>
                <a:cxn ang="0">
                  <a:pos x="191" y="13"/>
                </a:cxn>
                <a:cxn ang="0">
                  <a:pos x="203" y="13"/>
                </a:cxn>
                <a:cxn ang="0">
                  <a:pos x="216" y="26"/>
                </a:cxn>
                <a:cxn ang="0">
                  <a:pos x="229" y="26"/>
                </a:cxn>
              </a:cxnLst>
              <a:rect l="0" t="0" r="r" b="b"/>
              <a:pathLst>
                <a:path w="242" h="293">
                  <a:moveTo>
                    <a:pt x="229" y="26"/>
                  </a:moveTo>
                  <a:lnTo>
                    <a:pt x="229" y="51"/>
                  </a:lnTo>
                  <a:lnTo>
                    <a:pt x="242" y="76"/>
                  </a:lnTo>
                  <a:lnTo>
                    <a:pt x="242" y="115"/>
                  </a:lnTo>
                  <a:lnTo>
                    <a:pt x="242" y="140"/>
                  </a:lnTo>
                  <a:lnTo>
                    <a:pt x="242" y="165"/>
                  </a:lnTo>
                  <a:lnTo>
                    <a:pt x="242" y="191"/>
                  </a:lnTo>
                  <a:lnTo>
                    <a:pt x="229" y="216"/>
                  </a:lnTo>
                  <a:lnTo>
                    <a:pt x="229" y="255"/>
                  </a:lnTo>
                  <a:lnTo>
                    <a:pt x="216" y="255"/>
                  </a:lnTo>
                  <a:lnTo>
                    <a:pt x="203" y="267"/>
                  </a:lnTo>
                  <a:lnTo>
                    <a:pt x="191" y="280"/>
                  </a:lnTo>
                  <a:lnTo>
                    <a:pt x="178" y="280"/>
                  </a:lnTo>
                  <a:lnTo>
                    <a:pt x="165" y="293"/>
                  </a:lnTo>
                  <a:lnTo>
                    <a:pt x="152" y="293"/>
                  </a:lnTo>
                  <a:lnTo>
                    <a:pt x="140" y="293"/>
                  </a:lnTo>
                  <a:lnTo>
                    <a:pt x="140" y="293"/>
                  </a:lnTo>
                  <a:lnTo>
                    <a:pt x="127" y="293"/>
                  </a:lnTo>
                  <a:lnTo>
                    <a:pt x="114" y="293"/>
                  </a:lnTo>
                  <a:lnTo>
                    <a:pt x="102" y="293"/>
                  </a:lnTo>
                  <a:lnTo>
                    <a:pt x="89" y="293"/>
                  </a:lnTo>
                  <a:lnTo>
                    <a:pt x="76" y="280"/>
                  </a:lnTo>
                  <a:lnTo>
                    <a:pt x="63" y="280"/>
                  </a:lnTo>
                  <a:lnTo>
                    <a:pt x="51" y="267"/>
                  </a:lnTo>
                  <a:lnTo>
                    <a:pt x="38" y="255"/>
                  </a:lnTo>
                  <a:lnTo>
                    <a:pt x="25" y="229"/>
                  </a:lnTo>
                  <a:lnTo>
                    <a:pt x="12" y="191"/>
                  </a:lnTo>
                  <a:lnTo>
                    <a:pt x="0" y="165"/>
                  </a:lnTo>
                  <a:lnTo>
                    <a:pt x="0" y="140"/>
                  </a:lnTo>
                  <a:lnTo>
                    <a:pt x="12" y="115"/>
                  </a:lnTo>
                  <a:lnTo>
                    <a:pt x="12" y="102"/>
                  </a:lnTo>
                  <a:lnTo>
                    <a:pt x="25" y="76"/>
                  </a:lnTo>
                  <a:lnTo>
                    <a:pt x="38" y="51"/>
                  </a:lnTo>
                  <a:lnTo>
                    <a:pt x="51" y="38"/>
                  </a:lnTo>
                  <a:lnTo>
                    <a:pt x="63" y="26"/>
                  </a:lnTo>
                  <a:lnTo>
                    <a:pt x="76" y="26"/>
                  </a:lnTo>
                  <a:lnTo>
                    <a:pt x="89" y="13"/>
                  </a:lnTo>
                  <a:lnTo>
                    <a:pt x="102" y="13"/>
                  </a:lnTo>
                  <a:lnTo>
                    <a:pt x="114" y="13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3"/>
                  </a:lnTo>
                  <a:lnTo>
                    <a:pt x="152" y="13"/>
                  </a:lnTo>
                  <a:lnTo>
                    <a:pt x="165" y="13"/>
                  </a:lnTo>
                  <a:lnTo>
                    <a:pt x="178" y="13"/>
                  </a:lnTo>
                  <a:lnTo>
                    <a:pt x="191" y="13"/>
                  </a:lnTo>
                  <a:lnTo>
                    <a:pt x="203" y="13"/>
                  </a:lnTo>
                  <a:lnTo>
                    <a:pt x="216" y="26"/>
                  </a:lnTo>
                  <a:lnTo>
                    <a:pt x="229" y="26"/>
                  </a:lnTo>
                  <a:close/>
                </a:path>
              </a:pathLst>
            </a:custGeom>
            <a:solidFill>
              <a:srgbClr val="5689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4" name="Freeform 120"/>
            <p:cNvSpPr>
              <a:spLocks/>
            </p:cNvSpPr>
            <p:nvPr/>
          </p:nvSpPr>
          <p:spPr bwMode="auto">
            <a:xfrm>
              <a:off x="11843" y="9132"/>
              <a:ext cx="127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" y="0"/>
                </a:cxn>
                <a:cxn ang="0">
                  <a:pos x="127" y="0"/>
                </a:cxn>
                <a:cxn ang="0">
                  <a:pos x="12" y="13"/>
                </a:cxn>
                <a:cxn ang="0">
                  <a:pos x="12" y="229"/>
                </a:cxn>
                <a:cxn ang="0">
                  <a:pos x="0" y="229"/>
                </a:cxn>
                <a:cxn ang="0">
                  <a:pos x="0" y="0"/>
                </a:cxn>
              </a:cxnLst>
              <a:rect l="0" t="0" r="r" b="b"/>
              <a:pathLst>
                <a:path w="127" h="229">
                  <a:moveTo>
                    <a:pt x="0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2" y="13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5" name="Freeform 121"/>
            <p:cNvSpPr>
              <a:spLocks/>
            </p:cNvSpPr>
            <p:nvPr/>
          </p:nvSpPr>
          <p:spPr bwMode="auto">
            <a:xfrm>
              <a:off x="11843" y="9158"/>
              <a:ext cx="127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27" y="0"/>
                </a:cxn>
                <a:cxn ang="0">
                  <a:pos x="127" y="0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27" h="13">
                  <a:moveTo>
                    <a:pt x="0" y="13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6" name="Freeform 122"/>
            <p:cNvSpPr>
              <a:spLocks/>
            </p:cNvSpPr>
            <p:nvPr/>
          </p:nvSpPr>
          <p:spPr bwMode="auto">
            <a:xfrm>
              <a:off x="11843" y="9196"/>
              <a:ext cx="127" cy="1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7" y="0"/>
                </a:cxn>
                <a:cxn ang="0">
                  <a:pos x="127" y="13"/>
                </a:cxn>
                <a:cxn ang="0">
                  <a:pos x="0" y="13"/>
                </a:cxn>
                <a:cxn ang="0">
                  <a:pos x="12" y="0"/>
                </a:cxn>
              </a:cxnLst>
              <a:rect l="0" t="0" r="r" b="b"/>
              <a:pathLst>
                <a:path w="127" h="13">
                  <a:moveTo>
                    <a:pt x="12" y="0"/>
                  </a:moveTo>
                  <a:lnTo>
                    <a:pt x="127" y="0"/>
                  </a:lnTo>
                  <a:lnTo>
                    <a:pt x="127" y="13"/>
                  </a:lnTo>
                  <a:lnTo>
                    <a:pt x="0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7" name="Freeform 123"/>
            <p:cNvSpPr>
              <a:spLocks/>
            </p:cNvSpPr>
            <p:nvPr/>
          </p:nvSpPr>
          <p:spPr bwMode="auto">
            <a:xfrm>
              <a:off x="11843" y="9196"/>
              <a:ext cx="127" cy="1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7" y="0"/>
                </a:cxn>
                <a:cxn ang="0">
                  <a:pos x="127" y="0"/>
                </a:cxn>
                <a:cxn ang="0">
                  <a:pos x="0" y="13"/>
                </a:cxn>
                <a:cxn ang="0">
                  <a:pos x="12" y="0"/>
                </a:cxn>
              </a:cxnLst>
              <a:rect l="0" t="0" r="r" b="b"/>
              <a:pathLst>
                <a:path w="127" h="13">
                  <a:moveTo>
                    <a:pt x="12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0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BC4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8" name="Freeform 124"/>
            <p:cNvSpPr>
              <a:spLocks/>
            </p:cNvSpPr>
            <p:nvPr/>
          </p:nvSpPr>
          <p:spPr bwMode="auto">
            <a:xfrm>
              <a:off x="11843" y="9247"/>
              <a:ext cx="127" cy="2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27" y="0"/>
                </a:cxn>
                <a:cxn ang="0">
                  <a:pos x="127" y="13"/>
                </a:cxn>
                <a:cxn ang="0">
                  <a:pos x="0" y="25"/>
                </a:cxn>
                <a:cxn ang="0">
                  <a:pos x="0" y="13"/>
                </a:cxn>
              </a:cxnLst>
              <a:rect l="0" t="0" r="r" b="b"/>
              <a:pathLst>
                <a:path w="127" h="25">
                  <a:moveTo>
                    <a:pt x="0" y="13"/>
                  </a:moveTo>
                  <a:lnTo>
                    <a:pt x="127" y="0"/>
                  </a:lnTo>
                  <a:lnTo>
                    <a:pt x="127" y="13"/>
                  </a:lnTo>
                  <a:lnTo>
                    <a:pt x="0" y="2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39" name="Freeform 125"/>
            <p:cNvSpPr>
              <a:spLocks/>
            </p:cNvSpPr>
            <p:nvPr/>
          </p:nvSpPr>
          <p:spPr bwMode="auto">
            <a:xfrm>
              <a:off x="11855" y="9209"/>
              <a:ext cx="115" cy="51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15" y="0"/>
                </a:cxn>
                <a:cxn ang="0">
                  <a:pos x="115" y="51"/>
                </a:cxn>
                <a:cxn ang="0">
                  <a:pos x="0" y="51"/>
                </a:cxn>
                <a:cxn ang="0">
                  <a:pos x="0" y="12"/>
                </a:cxn>
              </a:cxnLst>
              <a:rect l="0" t="0" r="r" b="b"/>
              <a:pathLst>
                <a:path w="115" h="51">
                  <a:moveTo>
                    <a:pt x="0" y="12"/>
                  </a:moveTo>
                  <a:lnTo>
                    <a:pt x="115" y="0"/>
                  </a:lnTo>
                  <a:lnTo>
                    <a:pt x="115" y="51"/>
                  </a:lnTo>
                  <a:lnTo>
                    <a:pt x="0" y="5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BC4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0" name="Freeform 126"/>
            <p:cNvSpPr>
              <a:spLocks/>
            </p:cNvSpPr>
            <p:nvPr/>
          </p:nvSpPr>
          <p:spPr bwMode="auto">
            <a:xfrm>
              <a:off x="11843" y="9349"/>
              <a:ext cx="127" cy="1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7" y="0"/>
                </a:cxn>
                <a:cxn ang="0">
                  <a:pos x="127" y="0"/>
                </a:cxn>
                <a:cxn ang="0">
                  <a:pos x="0" y="12"/>
                </a:cxn>
                <a:cxn ang="0">
                  <a:pos x="12" y="0"/>
                </a:cxn>
              </a:cxnLst>
              <a:rect l="0" t="0" r="r" b="b"/>
              <a:pathLst>
                <a:path w="127" h="12">
                  <a:moveTo>
                    <a:pt x="12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1" name="Freeform 127"/>
            <p:cNvSpPr>
              <a:spLocks/>
            </p:cNvSpPr>
            <p:nvPr/>
          </p:nvSpPr>
          <p:spPr bwMode="auto">
            <a:xfrm>
              <a:off x="12097" y="9616"/>
              <a:ext cx="319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9" y="12"/>
                </a:cxn>
                <a:cxn ang="0">
                  <a:pos x="319" y="25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0" y="0"/>
                </a:cxn>
              </a:cxnLst>
              <a:rect l="0" t="0" r="r" b="b"/>
              <a:pathLst>
                <a:path w="319" h="38">
                  <a:moveTo>
                    <a:pt x="0" y="0"/>
                  </a:moveTo>
                  <a:lnTo>
                    <a:pt x="319" y="12"/>
                  </a:lnTo>
                  <a:lnTo>
                    <a:pt x="319" y="25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4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2" name="Freeform 128"/>
            <p:cNvSpPr>
              <a:spLocks/>
            </p:cNvSpPr>
            <p:nvPr/>
          </p:nvSpPr>
          <p:spPr bwMode="auto">
            <a:xfrm>
              <a:off x="12097" y="9641"/>
              <a:ext cx="319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319" y="0"/>
                </a:cxn>
                <a:cxn ang="0">
                  <a:pos x="319" y="13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319" h="13">
                  <a:moveTo>
                    <a:pt x="13" y="0"/>
                  </a:moveTo>
                  <a:lnTo>
                    <a:pt x="319" y="0"/>
                  </a:lnTo>
                  <a:lnTo>
                    <a:pt x="319" y="13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C4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3" name="Rectangle 129"/>
            <p:cNvSpPr>
              <a:spLocks noChangeArrowheads="1"/>
            </p:cNvSpPr>
            <p:nvPr/>
          </p:nvSpPr>
          <p:spPr bwMode="auto">
            <a:xfrm>
              <a:off x="12110" y="9628"/>
              <a:ext cx="51" cy="13"/>
            </a:xfrm>
            <a:prstGeom prst="rect">
              <a:avLst/>
            </a:prstGeom>
            <a:solidFill>
              <a:srgbClr val="AA8E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4" name="Rectangle 130"/>
            <p:cNvSpPr>
              <a:spLocks noChangeArrowheads="1"/>
            </p:cNvSpPr>
            <p:nvPr/>
          </p:nvSpPr>
          <p:spPr bwMode="auto">
            <a:xfrm>
              <a:off x="12174" y="9628"/>
              <a:ext cx="63" cy="13"/>
            </a:xfrm>
            <a:prstGeom prst="rect">
              <a:avLst/>
            </a:prstGeom>
            <a:solidFill>
              <a:srgbClr val="AA8E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5" name="Rectangle 131"/>
            <p:cNvSpPr>
              <a:spLocks noChangeArrowheads="1"/>
            </p:cNvSpPr>
            <p:nvPr/>
          </p:nvSpPr>
          <p:spPr bwMode="auto">
            <a:xfrm>
              <a:off x="12237" y="9628"/>
              <a:ext cx="64" cy="13"/>
            </a:xfrm>
            <a:prstGeom prst="rect">
              <a:avLst/>
            </a:prstGeom>
            <a:solidFill>
              <a:srgbClr val="AA8E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6" name="Rectangle 132"/>
            <p:cNvSpPr>
              <a:spLocks noChangeArrowheads="1"/>
            </p:cNvSpPr>
            <p:nvPr/>
          </p:nvSpPr>
          <p:spPr bwMode="auto">
            <a:xfrm>
              <a:off x="12326" y="9628"/>
              <a:ext cx="51" cy="13"/>
            </a:xfrm>
            <a:prstGeom prst="rect">
              <a:avLst/>
            </a:prstGeom>
            <a:solidFill>
              <a:srgbClr val="AA8E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7" name="Freeform 133"/>
            <p:cNvSpPr>
              <a:spLocks/>
            </p:cNvSpPr>
            <p:nvPr/>
          </p:nvSpPr>
          <p:spPr bwMode="auto">
            <a:xfrm>
              <a:off x="12237" y="9628"/>
              <a:ext cx="64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4" y="0"/>
                </a:cxn>
                <a:cxn ang="0">
                  <a:pos x="64" y="1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4" h="13">
                  <a:moveTo>
                    <a:pt x="0" y="0"/>
                  </a:moveTo>
                  <a:lnTo>
                    <a:pt x="64" y="0"/>
                  </a:lnTo>
                  <a:lnTo>
                    <a:pt x="64" y="1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8" name="Freeform 134"/>
            <p:cNvSpPr>
              <a:spLocks/>
            </p:cNvSpPr>
            <p:nvPr/>
          </p:nvSpPr>
          <p:spPr bwMode="auto">
            <a:xfrm>
              <a:off x="12326" y="9628"/>
              <a:ext cx="51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w="51" h="13">
                  <a:moveTo>
                    <a:pt x="0" y="0"/>
                  </a:moveTo>
                  <a:lnTo>
                    <a:pt x="51" y="13"/>
                  </a:lnTo>
                  <a:lnTo>
                    <a:pt x="51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49" name="Freeform 135"/>
            <p:cNvSpPr>
              <a:spLocks/>
            </p:cNvSpPr>
            <p:nvPr/>
          </p:nvSpPr>
          <p:spPr bwMode="auto">
            <a:xfrm>
              <a:off x="12708" y="9043"/>
              <a:ext cx="39" cy="636"/>
            </a:xfrm>
            <a:custGeom>
              <a:avLst/>
              <a:gdLst/>
              <a:ahLst/>
              <a:cxnLst>
                <a:cxn ang="0">
                  <a:pos x="26" y="64"/>
                </a:cxn>
                <a:cxn ang="0">
                  <a:pos x="39" y="89"/>
                </a:cxn>
                <a:cxn ang="0">
                  <a:pos x="39" y="611"/>
                </a:cxn>
                <a:cxn ang="0">
                  <a:pos x="0" y="636"/>
                </a:cxn>
                <a:cxn ang="0">
                  <a:pos x="0" y="0"/>
                </a:cxn>
                <a:cxn ang="0">
                  <a:pos x="26" y="64"/>
                </a:cxn>
              </a:cxnLst>
              <a:rect l="0" t="0" r="r" b="b"/>
              <a:pathLst>
                <a:path w="39" h="636">
                  <a:moveTo>
                    <a:pt x="26" y="64"/>
                  </a:moveTo>
                  <a:lnTo>
                    <a:pt x="39" y="89"/>
                  </a:lnTo>
                  <a:lnTo>
                    <a:pt x="39" y="611"/>
                  </a:lnTo>
                  <a:lnTo>
                    <a:pt x="0" y="636"/>
                  </a:lnTo>
                  <a:lnTo>
                    <a:pt x="0" y="0"/>
                  </a:lnTo>
                  <a:lnTo>
                    <a:pt x="26" y="64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0" name="Freeform 136"/>
            <p:cNvSpPr>
              <a:spLocks/>
            </p:cNvSpPr>
            <p:nvPr/>
          </p:nvSpPr>
          <p:spPr bwMode="auto">
            <a:xfrm>
              <a:off x="12899" y="9221"/>
              <a:ext cx="64" cy="42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51" y="26"/>
                </a:cxn>
                <a:cxn ang="0">
                  <a:pos x="64" y="77"/>
                </a:cxn>
                <a:cxn ang="0">
                  <a:pos x="64" y="128"/>
                </a:cxn>
                <a:cxn ang="0">
                  <a:pos x="64" y="179"/>
                </a:cxn>
                <a:cxn ang="0">
                  <a:pos x="64" y="229"/>
                </a:cxn>
                <a:cxn ang="0">
                  <a:pos x="64" y="280"/>
                </a:cxn>
                <a:cxn ang="0">
                  <a:pos x="64" y="331"/>
                </a:cxn>
                <a:cxn ang="0">
                  <a:pos x="51" y="369"/>
                </a:cxn>
                <a:cxn ang="0">
                  <a:pos x="51" y="407"/>
                </a:cxn>
                <a:cxn ang="0">
                  <a:pos x="0" y="420"/>
                </a:cxn>
                <a:cxn ang="0">
                  <a:pos x="13" y="357"/>
                </a:cxn>
                <a:cxn ang="0">
                  <a:pos x="13" y="306"/>
                </a:cxn>
                <a:cxn ang="0">
                  <a:pos x="13" y="268"/>
                </a:cxn>
                <a:cxn ang="0">
                  <a:pos x="26" y="217"/>
                </a:cxn>
                <a:cxn ang="0">
                  <a:pos x="26" y="166"/>
                </a:cxn>
                <a:cxn ang="0">
                  <a:pos x="26" y="128"/>
                </a:cxn>
                <a:cxn ang="0">
                  <a:pos x="13" y="64"/>
                </a:cxn>
                <a:cxn ang="0">
                  <a:pos x="13" y="0"/>
                </a:cxn>
              </a:cxnLst>
              <a:rect l="0" t="0" r="r" b="b"/>
              <a:pathLst>
                <a:path w="64" h="420">
                  <a:moveTo>
                    <a:pt x="13" y="0"/>
                  </a:moveTo>
                  <a:lnTo>
                    <a:pt x="51" y="26"/>
                  </a:lnTo>
                  <a:lnTo>
                    <a:pt x="64" y="77"/>
                  </a:lnTo>
                  <a:lnTo>
                    <a:pt x="64" y="128"/>
                  </a:lnTo>
                  <a:lnTo>
                    <a:pt x="64" y="179"/>
                  </a:lnTo>
                  <a:lnTo>
                    <a:pt x="64" y="229"/>
                  </a:lnTo>
                  <a:lnTo>
                    <a:pt x="64" y="280"/>
                  </a:lnTo>
                  <a:lnTo>
                    <a:pt x="64" y="331"/>
                  </a:lnTo>
                  <a:lnTo>
                    <a:pt x="51" y="369"/>
                  </a:lnTo>
                  <a:lnTo>
                    <a:pt x="51" y="407"/>
                  </a:lnTo>
                  <a:lnTo>
                    <a:pt x="0" y="420"/>
                  </a:lnTo>
                  <a:lnTo>
                    <a:pt x="13" y="357"/>
                  </a:lnTo>
                  <a:lnTo>
                    <a:pt x="13" y="306"/>
                  </a:lnTo>
                  <a:lnTo>
                    <a:pt x="13" y="268"/>
                  </a:lnTo>
                  <a:lnTo>
                    <a:pt x="26" y="217"/>
                  </a:lnTo>
                  <a:lnTo>
                    <a:pt x="26" y="166"/>
                  </a:lnTo>
                  <a:lnTo>
                    <a:pt x="26" y="128"/>
                  </a:lnTo>
                  <a:lnTo>
                    <a:pt x="13" y="6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1" name="Freeform 137"/>
            <p:cNvSpPr>
              <a:spLocks/>
            </p:cNvSpPr>
            <p:nvPr/>
          </p:nvSpPr>
          <p:spPr bwMode="auto">
            <a:xfrm>
              <a:off x="12899" y="9209"/>
              <a:ext cx="51" cy="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51" y="38"/>
                </a:cxn>
                <a:cxn ang="0">
                  <a:pos x="51" y="76"/>
                </a:cxn>
                <a:cxn ang="0">
                  <a:pos x="51" y="127"/>
                </a:cxn>
                <a:cxn ang="0">
                  <a:pos x="51" y="178"/>
                </a:cxn>
                <a:cxn ang="0">
                  <a:pos x="51" y="241"/>
                </a:cxn>
                <a:cxn ang="0">
                  <a:pos x="51" y="292"/>
                </a:cxn>
                <a:cxn ang="0">
                  <a:pos x="51" y="343"/>
                </a:cxn>
                <a:cxn ang="0">
                  <a:pos x="51" y="381"/>
                </a:cxn>
                <a:cxn ang="0">
                  <a:pos x="39" y="419"/>
                </a:cxn>
                <a:cxn ang="0">
                  <a:pos x="39" y="419"/>
                </a:cxn>
                <a:cxn ang="0">
                  <a:pos x="26" y="419"/>
                </a:cxn>
                <a:cxn ang="0">
                  <a:pos x="26" y="432"/>
                </a:cxn>
                <a:cxn ang="0">
                  <a:pos x="13" y="432"/>
                </a:cxn>
                <a:cxn ang="0">
                  <a:pos x="13" y="432"/>
                </a:cxn>
                <a:cxn ang="0">
                  <a:pos x="13" y="432"/>
                </a:cxn>
                <a:cxn ang="0">
                  <a:pos x="0" y="432"/>
                </a:cxn>
                <a:cxn ang="0">
                  <a:pos x="0" y="432"/>
                </a:cxn>
                <a:cxn ang="0">
                  <a:pos x="0" y="369"/>
                </a:cxn>
                <a:cxn ang="0">
                  <a:pos x="0" y="318"/>
                </a:cxn>
                <a:cxn ang="0">
                  <a:pos x="13" y="267"/>
                </a:cxn>
                <a:cxn ang="0">
                  <a:pos x="13" y="229"/>
                </a:cxn>
                <a:cxn ang="0">
                  <a:pos x="13" y="178"/>
                </a:cxn>
                <a:cxn ang="0">
                  <a:pos x="13" y="127"/>
                </a:cxn>
                <a:cxn ang="0">
                  <a:pos x="13" y="76"/>
                </a:cxn>
                <a:cxn ang="0">
                  <a:pos x="0" y="0"/>
                </a:cxn>
              </a:cxnLst>
              <a:rect l="0" t="0" r="r" b="b"/>
              <a:pathLst>
                <a:path w="51" h="432">
                  <a:moveTo>
                    <a:pt x="0" y="0"/>
                  </a:moveTo>
                  <a:lnTo>
                    <a:pt x="0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51" y="38"/>
                  </a:lnTo>
                  <a:lnTo>
                    <a:pt x="51" y="76"/>
                  </a:lnTo>
                  <a:lnTo>
                    <a:pt x="51" y="127"/>
                  </a:lnTo>
                  <a:lnTo>
                    <a:pt x="51" y="178"/>
                  </a:lnTo>
                  <a:lnTo>
                    <a:pt x="51" y="241"/>
                  </a:lnTo>
                  <a:lnTo>
                    <a:pt x="51" y="292"/>
                  </a:lnTo>
                  <a:lnTo>
                    <a:pt x="51" y="343"/>
                  </a:lnTo>
                  <a:lnTo>
                    <a:pt x="51" y="381"/>
                  </a:lnTo>
                  <a:lnTo>
                    <a:pt x="39" y="419"/>
                  </a:lnTo>
                  <a:lnTo>
                    <a:pt x="39" y="419"/>
                  </a:lnTo>
                  <a:lnTo>
                    <a:pt x="26" y="419"/>
                  </a:lnTo>
                  <a:lnTo>
                    <a:pt x="26" y="432"/>
                  </a:lnTo>
                  <a:lnTo>
                    <a:pt x="13" y="432"/>
                  </a:lnTo>
                  <a:lnTo>
                    <a:pt x="13" y="432"/>
                  </a:lnTo>
                  <a:lnTo>
                    <a:pt x="13" y="432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0" y="369"/>
                  </a:lnTo>
                  <a:lnTo>
                    <a:pt x="0" y="318"/>
                  </a:lnTo>
                  <a:lnTo>
                    <a:pt x="13" y="267"/>
                  </a:lnTo>
                  <a:lnTo>
                    <a:pt x="13" y="229"/>
                  </a:lnTo>
                  <a:lnTo>
                    <a:pt x="13" y="178"/>
                  </a:lnTo>
                  <a:lnTo>
                    <a:pt x="13" y="127"/>
                  </a:lnTo>
                  <a:lnTo>
                    <a:pt x="13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4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2" name="Freeform 138"/>
            <p:cNvSpPr>
              <a:spLocks/>
            </p:cNvSpPr>
            <p:nvPr/>
          </p:nvSpPr>
          <p:spPr bwMode="auto">
            <a:xfrm>
              <a:off x="12887" y="9209"/>
              <a:ext cx="63" cy="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12" y="12"/>
                </a:cxn>
                <a:cxn ang="0">
                  <a:pos x="25" y="12"/>
                </a:cxn>
                <a:cxn ang="0">
                  <a:pos x="25" y="12"/>
                </a:cxn>
                <a:cxn ang="0">
                  <a:pos x="38" y="12"/>
                </a:cxn>
                <a:cxn ang="0">
                  <a:pos x="38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63" y="127"/>
                </a:cxn>
                <a:cxn ang="0">
                  <a:pos x="63" y="229"/>
                </a:cxn>
                <a:cxn ang="0">
                  <a:pos x="51" y="343"/>
                </a:cxn>
                <a:cxn ang="0">
                  <a:pos x="38" y="419"/>
                </a:cxn>
                <a:cxn ang="0">
                  <a:pos x="38" y="419"/>
                </a:cxn>
                <a:cxn ang="0">
                  <a:pos x="38" y="419"/>
                </a:cxn>
                <a:cxn ang="0">
                  <a:pos x="25" y="419"/>
                </a:cxn>
                <a:cxn ang="0">
                  <a:pos x="25" y="432"/>
                </a:cxn>
                <a:cxn ang="0">
                  <a:pos x="12" y="432"/>
                </a:cxn>
                <a:cxn ang="0">
                  <a:pos x="12" y="432"/>
                </a:cxn>
                <a:cxn ang="0">
                  <a:pos x="0" y="432"/>
                </a:cxn>
                <a:cxn ang="0">
                  <a:pos x="0" y="432"/>
                </a:cxn>
                <a:cxn ang="0">
                  <a:pos x="0" y="369"/>
                </a:cxn>
                <a:cxn ang="0">
                  <a:pos x="12" y="318"/>
                </a:cxn>
                <a:cxn ang="0">
                  <a:pos x="12" y="267"/>
                </a:cxn>
                <a:cxn ang="0">
                  <a:pos x="12" y="229"/>
                </a:cxn>
                <a:cxn ang="0">
                  <a:pos x="25" y="178"/>
                </a:cxn>
                <a:cxn ang="0">
                  <a:pos x="25" y="127"/>
                </a:cxn>
                <a:cxn ang="0">
                  <a:pos x="12" y="63"/>
                </a:cxn>
                <a:cxn ang="0">
                  <a:pos x="0" y="0"/>
                </a:cxn>
              </a:cxnLst>
              <a:rect l="0" t="0" r="r" b="b"/>
              <a:pathLst>
                <a:path w="63" h="432">
                  <a:moveTo>
                    <a:pt x="0" y="0"/>
                  </a:moveTo>
                  <a:lnTo>
                    <a:pt x="12" y="0"/>
                  </a:lnTo>
                  <a:lnTo>
                    <a:pt x="12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63" y="127"/>
                  </a:lnTo>
                  <a:lnTo>
                    <a:pt x="63" y="229"/>
                  </a:lnTo>
                  <a:lnTo>
                    <a:pt x="51" y="343"/>
                  </a:lnTo>
                  <a:lnTo>
                    <a:pt x="38" y="419"/>
                  </a:lnTo>
                  <a:lnTo>
                    <a:pt x="38" y="419"/>
                  </a:lnTo>
                  <a:lnTo>
                    <a:pt x="38" y="419"/>
                  </a:lnTo>
                  <a:lnTo>
                    <a:pt x="25" y="419"/>
                  </a:lnTo>
                  <a:lnTo>
                    <a:pt x="25" y="432"/>
                  </a:lnTo>
                  <a:lnTo>
                    <a:pt x="12" y="432"/>
                  </a:lnTo>
                  <a:lnTo>
                    <a:pt x="12" y="432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0" y="369"/>
                  </a:lnTo>
                  <a:lnTo>
                    <a:pt x="12" y="318"/>
                  </a:lnTo>
                  <a:lnTo>
                    <a:pt x="12" y="267"/>
                  </a:lnTo>
                  <a:lnTo>
                    <a:pt x="12" y="229"/>
                  </a:lnTo>
                  <a:lnTo>
                    <a:pt x="25" y="178"/>
                  </a:lnTo>
                  <a:lnTo>
                    <a:pt x="25" y="127"/>
                  </a:lnTo>
                  <a:lnTo>
                    <a:pt x="12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3F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3" name="Freeform 139"/>
            <p:cNvSpPr>
              <a:spLocks/>
            </p:cNvSpPr>
            <p:nvPr/>
          </p:nvSpPr>
          <p:spPr bwMode="auto">
            <a:xfrm>
              <a:off x="12874" y="9209"/>
              <a:ext cx="64" cy="432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12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51" y="12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64" y="127"/>
                </a:cxn>
                <a:cxn ang="0">
                  <a:pos x="64" y="229"/>
                </a:cxn>
                <a:cxn ang="0">
                  <a:pos x="51" y="330"/>
                </a:cxn>
                <a:cxn ang="0">
                  <a:pos x="51" y="419"/>
                </a:cxn>
                <a:cxn ang="0">
                  <a:pos x="38" y="419"/>
                </a:cxn>
                <a:cxn ang="0">
                  <a:pos x="38" y="419"/>
                </a:cxn>
                <a:cxn ang="0">
                  <a:pos x="25" y="419"/>
                </a:cxn>
                <a:cxn ang="0">
                  <a:pos x="25" y="432"/>
                </a:cxn>
                <a:cxn ang="0">
                  <a:pos x="13" y="432"/>
                </a:cxn>
                <a:cxn ang="0">
                  <a:pos x="13" y="432"/>
                </a:cxn>
                <a:cxn ang="0">
                  <a:pos x="13" y="432"/>
                </a:cxn>
                <a:cxn ang="0">
                  <a:pos x="0" y="432"/>
                </a:cxn>
                <a:cxn ang="0">
                  <a:pos x="0" y="369"/>
                </a:cxn>
                <a:cxn ang="0">
                  <a:pos x="13" y="318"/>
                </a:cxn>
                <a:cxn ang="0">
                  <a:pos x="13" y="267"/>
                </a:cxn>
                <a:cxn ang="0">
                  <a:pos x="25" y="229"/>
                </a:cxn>
                <a:cxn ang="0">
                  <a:pos x="25" y="178"/>
                </a:cxn>
                <a:cxn ang="0">
                  <a:pos x="25" y="127"/>
                </a:cxn>
                <a:cxn ang="0">
                  <a:pos x="25" y="63"/>
                </a:cxn>
                <a:cxn ang="0">
                  <a:pos x="13" y="0"/>
                </a:cxn>
              </a:cxnLst>
              <a:rect l="0" t="0" r="r" b="b"/>
              <a:pathLst>
                <a:path w="64" h="432">
                  <a:moveTo>
                    <a:pt x="13" y="0"/>
                  </a:moveTo>
                  <a:lnTo>
                    <a:pt x="13" y="0"/>
                  </a:lnTo>
                  <a:lnTo>
                    <a:pt x="25" y="0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51" y="12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64" y="127"/>
                  </a:lnTo>
                  <a:lnTo>
                    <a:pt x="64" y="229"/>
                  </a:lnTo>
                  <a:lnTo>
                    <a:pt x="51" y="330"/>
                  </a:lnTo>
                  <a:lnTo>
                    <a:pt x="51" y="419"/>
                  </a:lnTo>
                  <a:lnTo>
                    <a:pt x="38" y="419"/>
                  </a:lnTo>
                  <a:lnTo>
                    <a:pt x="38" y="419"/>
                  </a:lnTo>
                  <a:lnTo>
                    <a:pt x="25" y="419"/>
                  </a:lnTo>
                  <a:lnTo>
                    <a:pt x="25" y="432"/>
                  </a:lnTo>
                  <a:lnTo>
                    <a:pt x="13" y="432"/>
                  </a:lnTo>
                  <a:lnTo>
                    <a:pt x="13" y="432"/>
                  </a:lnTo>
                  <a:lnTo>
                    <a:pt x="13" y="432"/>
                  </a:lnTo>
                  <a:lnTo>
                    <a:pt x="0" y="432"/>
                  </a:lnTo>
                  <a:lnTo>
                    <a:pt x="0" y="369"/>
                  </a:lnTo>
                  <a:lnTo>
                    <a:pt x="13" y="318"/>
                  </a:lnTo>
                  <a:lnTo>
                    <a:pt x="13" y="267"/>
                  </a:lnTo>
                  <a:lnTo>
                    <a:pt x="25" y="229"/>
                  </a:lnTo>
                  <a:lnTo>
                    <a:pt x="25" y="178"/>
                  </a:lnTo>
                  <a:lnTo>
                    <a:pt x="25" y="127"/>
                  </a:lnTo>
                  <a:lnTo>
                    <a:pt x="25" y="6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D3F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4" name="Freeform 140"/>
            <p:cNvSpPr>
              <a:spLocks/>
            </p:cNvSpPr>
            <p:nvPr/>
          </p:nvSpPr>
          <p:spPr bwMode="auto">
            <a:xfrm>
              <a:off x="12861" y="9196"/>
              <a:ext cx="64" cy="44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38" y="13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64" y="38"/>
                </a:cxn>
                <a:cxn ang="0">
                  <a:pos x="64" y="127"/>
                </a:cxn>
                <a:cxn ang="0">
                  <a:pos x="64" y="242"/>
                </a:cxn>
                <a:cxn ang="0">
                  <a:pos x="64" y="343"/>
                </a:cxn>
                <a:cxn ang="0">
                  <a:pos x="51" y="432"/>
                </a:cxn>
                <a:cxn ang="0">
                  <a:pos x="51" y="432"/>
                </a:cxn>
                <a:cxn ang="0">
                  <a:pos x="38" y="432"/>
                </a:cxn>
                <a:cxn ang="0">
                  <a:pos x="38" y="432"/>
                </a:cxn>
                <a:cxn ang="0">
                  <a:pos x="26" y="445"/>
                </a:cxn>
                <a:cxn ang="0">
                  <a:pos x="26" y="445"/>
                </a:cxn>
                <a:cxn ang="0">
                  <a:pos x="13" y="445"/>
                </a:cxn>
                <a:cxn ang="0">
                  <a:pos x="13" y="445"/>
                </a:cxn>
                <a:cxn ang="0">
                  <a:pos x="0" y="445"/>
                </a:cxn>
                <a:cxn ang="0">
                  <a:pos x="13" y="382"/>
                </a:cxn>
                <a:cxn ang="0">
                  <a:pos x="13" y="331"/>
                </a:cxn>
                <a:cxn ang="0">
                  <a:pos x="26" y="280"/>
                </a:cxn>
                <a:cxn ang="0">
                  <a:pos x="26" y="229"/>
                </a:cxn>
                <a:cxn ang="0">
                  <a:pos x="26" y="191"/>
                </a:cxn>
                <a:cxn ang="0">
                  <a:pos x="26" y="127"/>
                </a:cxn>
                <a:cxn ang="0">
                  <a:pos x="26" y="76"/>
                </a:cxn>
                <a:cxn ang="0">
                  <a:pos x="13" y="0"/>
                </a:cxn>
              </a:cxnLst>
              <a:rect l="0" t="0" r="r" b="b"/>
              <a:pathLst>
                <a:path w="64" h="445">
                  <a:moveTo>
                    <a:pt x="13" y="0"/>
                  </a:moveTo>
                  <a:lnTo>
                    <a:pt x="26" y="13"/>
                  </a:lnTo>
                  <a:lnTo>
                    <a:pt x="26" y="13"/>
                  </a:lnTo>
                  <a:lnTo>
                    <a:pt x="38" y="13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64" y="38"/>
                  </a:lnTo>
                  <a:lnTo>
                    <a:pt x="64" y="127"/>
                  </a:lnTo>
                  <a:lnTo>
                    <a:pt x="64" y="242"/>
                  </a:lnTo>
                  <a:lnTo>
                    <a:pt x="64" y="343"/>
                  </a:lnTo>
                  <a:lnTo>
                    <a:pt x="51" y="432"/>
                  </a:lnTo>
                  <a:lnTo>
                    <a:pt x="51" y="432"/>
                  </a:lnTo>
                  <a:lnTo>
                    <a:pt x="38" y="432"/>
                  </a:lnTo>
                  <a:lnTo>
                    <a:pt x="38" y="432"/>
                  </a:lnTo>
                  <a:lnTo>
                    <a:pt x="26" y="445"/>
                  </a:lnTo>
                  <a:lnTo>
                    <a:pt x="26" y="445"/>
                  </a:lnTo>
                  <a:lnTo>
                    <a:pt x="13" y="445"/>
                  </a:lnTo>
                  <a:lnTo>
                    <a:pt x="13" y="445"/>
                  </a:lnTo>
                  <a:lnTo>
                    <a:pt x="0" y="445"/>
                  </a:lnTo>
                  <a:lnTo>
                    <a:pt x="13" y="382"/>
                  </a:lnTo>
                  <a:lnTo>
                    <a:pt x="13" y="331"/>
                  </a:lnTo>
                  <a:lnTo>
                    <a:pt x="26" y="280"/>
                  </a:lnTo>
                  <a:lnTo>
                    <a:pt x="26" y="229"/>
                  </a:lnTo>
                  <a:lnTo>
                    <a:pt x="26" y="191"/>
                  </a:lnTo>
                  <a:lnTo>
                    <a:pt x="26" y="127"/>
                  </a:lnTo>
                  <a:lnTo>
                    <a:pt x="26" y="7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83F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5" name="Freeform 141"/>
            <p:cNvSpPr>
              <a:spLocks/>
            </p:cNvSpPr>
            <p:nvPr/>
          </p:nvSpPr>
          <p:spPr bwMode="auto">
            <a:xfrm>
              <a:off x="12861" y="9196"/>
              <a:ext cx="51" cy="4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13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38" y="13"/>
                </a:cxn>
                <a:cxn ang="0">
                  <a:pos x="38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127"/>
                </a:cxn>
                <a:cxn ang="0">
                  <a:pos x="51" y="242"/>
                </a:cxn>
                <a:cxn ang="0">
                  <a:pos x="51" y="343"/>
                </a:cxn>
                <a:cxn ang="0">
                  <a:pos x="38" y="432"/>
                </a:cxn>
                <a:cxn ang="0">
                  <a:pos x="38" y="432"/>
                </a:cxn>
                <a:cxn ang="0">
                  <a:pos x="26" y="432"/>
                </a:cxn>
                <a:cxn ang="0">
                  <a:pos x="26" y="432"/>
                </a:cxn>
                <a:cxn ang="0">
                  <a:pos x="13" y="445"/>
                </a:cxn>
                <a:cxn ang="0">
                  <a:pos x="13" y="445"/>
                </a:cxn>
                <a:cxn ang="0">
                  <a:pos x="0" y="445"/>
                </a:cxn>
                <a:cxn ang="0">
                  <a:pos x="0" y="445"/>
                </a:cxn>
                <a:cxn ang="0">
                  <a:pos x="0" y="445"/>
                </a:cxn>
                <a:cxn ang="0">
                  <a:pos x="0" y="382"/>
                </a:cxn>
                <a:cxn ang="0">
                  <a:pos x="0" y="331"/>
                </a:cxn>
                <a:cxn ang="0">
                  <a:pos x="13" y="280"/>
                </a:cxn>
                <a:cxn ang="0">
                  <a:pos x="13" y="229"/>
                </a:cxn>
                <a:cxn ang="0">
                  <a:pos x="13" y="178"/>
                </a:cxn>
                <a:cxn ang="0">
                  <a:pos x="13" y="127"/>
                </a:cxn>
                <a:cxn ang="0">
                  <a:pos x="13" y="64"/>
                </a:cxn>
                <a:cxn ang="0">
                  <a:pos x="0" y="0"/>
                </a:cxn>
              </a:cxnLst>
              <a:rect l="0" t="0" r="r" b="b"/>
              <a:pathLst>
                <a:path w="51" h="445">
                  <a:moveTo>
                    <a:pt x="0" y="0"/>
                  </a:moveTo>
                  <a:lnTo>
                    <a:pt x="13" y="0"/>
                  </a:lnTo>
                  <a:lnTo>
                    <a:pt x="13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38" y="13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127"/>
                  </a:lnTo>
                  <a:lnTo>
                    <a:pt x="51" y="242"/>
                  </a:lnTo>
                  <a:lnTo>
                    <a:pt x="51" y="343"/>
                  </a:lnTo>
                  <a:lnTo>
                    <a:pt x="38" y="432"/>
                  </a:lnTo>
                  <a:lnTo>
                    <a:pt x="38" y="432"/>
                  </a:lnTo>
                  <a:lnTo>
                    <a:pt x="26" y="432"/>
                  </a:lnTo>
                  <a:lnTo>
                    <a:pt x="26" y="432"/>
                  </a:lnTo>
                  <a:lnTo>
                    <a:pt x="13" y="445"/>
                  </a:lnTo>
                  <a:lnTo>
                    <a:pt x="13" y="445"/>
                  </a:lnTo>
                  <a:lnTo>
                    <a:pt x="0" y="445"/>
                  </a:lnTo>
                  <a:lnTo>
                    <a:pt x="0" y="445"/>
                  </a:lnTo>
                  <a:lnTo>
                    <a:pt x="0" y="445"/>
                  </a:lnTo>
                  <a:lnTo>
                    <a:pt x="0" y="382"/>
                  </a:lnTo>
                  <a:lnTo>
                    <a:pt x="0" y="331"/>
                  </a:lnTo>
                  <a:lnTo>
                    <a:pt x="13" y="280"/>
                  </a:lnTo>
                  <a:lnTo>
                    <a:pt x="13" y="229"/>
                  </a:lnTo>
                  <a:lnTo>
                    <a:pt x="13" y="178"/>
                  </a:lnTo>
                  <a:lnTo>
                    <a:pt x="13" y="127"/>
                  </a:lnTo>
                  <a:lnTo>
                    <a:pt x="13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F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6" name="Freeform 142"/>
            <p:cNvSpPr>
              <a:spLocks/>
            </p:cNvSpPr>
            <p:nvPr/>
          </p:nvSpPr>
          <p:spPr bwMode="auto">
            <a:xfrm>
              <a:off x="12848" y="9196"/>
              <a:ext cx="64" cy="44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13"/>
                </a:cxn>
                <a:cxn ang="0">
                  <a:pos x="39" y="13"/>
                </a:cxn>
                <a:cxn ang="0">
                  <a:pos x="39" y="13"/>
                </a:cxn>
                <a:cxn ang="0">
                  <a:pos x="51" y="13"/>
                </a:cxn>
                <a:cxn ang="0">
                  <a:pos x="51" y="25"/>
                </a:cxn>
                <a:cxn ang="0">
                  <a:pos x="64" y="25"/>
                </a:cxn>
                <a:cxn ang="0">
                  <a:pos x="64" y="127"/>
                </a:cxn>
                <a:cxn ang="0">
                  <a:pos x="64" y="242"/>
                </a:cxn>
                <a:cxn ang="0">
                  <a:pos x="51" y="343"/>
                </a:cxn>
                <a:cxn ang="0">
                  <a:pos x="51" y="432"/>
                </a:cxn>
                <a:cxn ang="0">
                  <a:pos x="39" y="432"/>
                </a:cxn>
                <a:cxn ang="0">
                  <a:pos x="39" y="432"/>
                </a:cxn>
                <a:cxn ang="0">
                  <a:pos x="26" y="432"/>
                </a:cxn>
                <a:cxn ang="0">
                  <a:pos x="26" y="432"/>
                </a:cxn>
                <a:cxn ang="0">
                  <a:pos x="13" y="445"/>
                </a:cxn>
                <a:cxn ang="0">
                  <a:pos x="13" y="445"/>
                </a:cxn>
                <a:cxn ang="0">
                  <a:pos x="0" y="445"/>
                </a:cxn>
                <a:cxn ang="0">
                  <a:pos x="0" y="445"/>
                </a:cxn>
                <a:cxn ang="0">
                  <a:pos x="0" y="382"/>
                </a:cxn>
                <a:cxn ang="0">
                  <a:pos x="13" y="331"/>
                </a:cxn>
                <a:cxn ang="0">
                  <a:pos x="13" y="280"/>
                </a:cxn>
                <a:cxn ang="0">
                  <a:pos x="26" y="229"/>
                </a:cxn>
                <a:cxn ang="0">
                  <a:pos x="26" y="178"/>
                </a:cxn>
                <a:cxn ang="0">
                  <a:pos x="26" y="127"/>
                </a:cxn>
                <a:cxn ang="0">
                  <a:pos x="26" y="64"/>
                </a:cxn>
                <a:cxn ang="0">
                  <a:pos x="13" y="0"/>
                </a:cxn>
              </a:cxnLst>
              <a:rect l="0" t="0" r="r" b="b"/>
              <a:pathLst>
                <a:path w="64" h="445">
                  <a:moveTo>
                    <a:pt x="13" y="0"/>
                  </a:moveTo>
                  <a:lnTo>
                    <a:pt x="13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51" y="13"/>
                  </a:lnTo>
                  <a:lnTo>
                    <a:pt x="51" y="25"/>
                  </a:lnTo>
                  <a:lnTo>
                    <a:pt x="64" y="25"/>
                  </a:lnTo>
                  <a:lnTo>
                    <a:pt x="64" y="127"/>
                  </a:lnTo>
                  <a:lnTo>
                    <a:pt x="64" y="242"/>
                  </a:lnTo>
                  <a:lnTo>
                    <a:pt x="51" y="343"/>
                  </a:lnTo>
                  <a:lnTo>
                    <a:pt x="51" y="432"/>
                  </a:lnTo>
                  <a:lnTo>
                    <a:pt x="39" y="432"/>
                  </a:lnTo>
                  <a:lnTo>
                    <a:pt x="39" y="432"/>
                  </a:lnTo>
                  <a:lnTo>
                    <a:pt x="26" y="432"/>
                  </a:lnTo>
                  <a:lnTo>
                    <a:pt x="26" y="432"/>
                  </a:lnTo>
                  <a:lnTo>
                    <a:pt x="13" y="445"/>
                  </a:lnTo>
                  <a:lnTo>
                    <a:pt x="13" y="445"/>
                  </a:lnTo>
                  <a:lnTo>
                    <a:pt x="0" y="445"/>
                  </a:lnTo>
                  <a:lnTo>
                    <a:pt x="0" y="445"/>
                  </a:lnTo>
                  <a:lnTo>
                    <a:pt x="0" y="382"/>
                  </a:lnTo>
                  <a:lnTo>
                    <a:pt x="13" y="331"/>
                  </a:lnTo>
                  <a:lnTo>
                    <a:pt x="13" y="280"/>
                  </a:lnTo>
                  <a:lnTo>
                    <a:pt x="26" y="229"/>
                  </a:lnTo>
                  <a:lnTo>
                    <a:pt x="26" y="178"/>
                  </a:lnTo>
                  <a:lnTo>
                    <a:pt x="26" y="127"/>
                  </a:lnTo>
                  <a:lnTo>
                    <a:pt x="26" y="6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E3D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7" name="Freeform 143"/>
            <p:cNvSpPr>
              <a:spLocks/>
            </p:cNvSpPr>
            <p:nvPr/>
          </p:nvSpPr>
          <p:spPr bwMode="auto">
            <a:xfrm>
              <a:off x="12836" y="9183"/>
              <a:ext cx="63" cy="45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51" y="26"/>
                </a:cxn>
                <a:cxn ang="0">
                  <a:pos x="51" y="26"/>
                </a:cxn>
                <a:cxn ang="0">
                  <a:pos x="63" y="26"/>
                </a:cxn>
                <a:cxn ang="0">
                  <a:pos x="63" y="38"/>
                </a:cxn>
                <a:cxn ang="0">
                  <a:pos x="63" y="140"/>
                </a:cxn>
                <a:cxn ang="0">
                  <a:pos x="63" y="242"/>
                </a:cxn>
                <a:cxn ang="0">
                  <a:pos x="63" y="356"/>
                </a:cxn>
                <a:cxn ang="0">
                  <a:pos x="51" y="445"/>
                </a:cxn>
                <a:cxn ang="0">
                  <a:pos x="38" y="445"/>
                </a:cxn>
                <a:cxn ang="0">
                  <a:pos x="38" y="445"/>
                </a:cxn>
                <a:cxn ang="0">
                  <a:pos x="25" y="445"/>
                </a:cxn>
                <a:cxn ang="0">
                  <a:pos x="25" y="445"/>
                </a:cxn>
                <a:cxn ang="0">
                  <a:pos x="12" y="458"/>
                </a:cxn>
                <a:cxn ang="0">
                  <a:pos x="12" y="458"/>
                </a:cxn>
                <a:cxn ang="0">
                  <a:pos x="0" y="458"/>
                </a:cxn>
                <a:cxn ang="0">
                  <a:pos x="0" y="458"/>
                </a:cxn>
                <a:cxn ang="0">
                  <a:pos x="0" y="395"/>
                </a:cxn>
                <a:cxn ang="0">
                  <a:pos x="12" y="344"/>
                </a:cxn>
                <a:cxn ang="0">
                  <a:pos x="12" y="293"/>
                </a:cxn>
                <a:cxn ang="0">
                  <a:pos x="25" y="242"/>
                </a:cxn>
                <a:cxn ang="0">
                  <a:pos x="25" y="191"/>
                </a:cxn>
                <a:cxn ang="0">
                  <a:pos x="25" y="127"/>
                </a:cxn>
                <a:cxn ang="0">
                  <a:pos x="25" y="77"/>
                </a:cxn>
                <a:cxn ang="0">
                  <a:pos x="12" y="0"/>
                </a:cxn>
              </a:cxnLst>
              <a:rect l="0" t="0" r="r" b="b"/>
              <a:pathLst>
                <a:path w="63" h="458">
                  <a:moveTo>
                    <a:pt x="12" y="0"/>
                  </a:moveTo>
                  <a:lnTo>
                    <a:pt x="25" y="13"/>
                  </a:lnTo>
                  <a:lnTo>
                    <a:pt x="25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63" y="26"/>
                  </a:lnTo>
                  <a:lnTo>
                    <a:pt x="63" y="38"/>
                  </a:lnTo>
                  <a:lnTo>
                    <a:pt x="63" y="140"/>
                  </a:lnTo>
                  <a:lnTo>
                    <a:pt x="63" y="242"/>
                  </a:lnTo>
                  <a:lnTo>
                    <a:pt x="63" y="356"/>
                  </a:lnTo>
                  <a:lnTo>
                    <a:pt x="51" y="445"/>
                  </a:lnTo>
                  <a:lnTo>
                    <a:pt x="38" y="445"/>
                  </a:lnTo>
                  <a:lnTo>
                    <a:pt x="38" y="445"/>
                  </a:lnTo>
                  <a:lnTo>
                    <a:pt x="25" y="445"/>
                  </a:lnTo>
                  <a:lnTo>
                    <a:pt x="25" y="445"/>
                  </a:lnTo>
                  <a:lnTo>
                    <a:pt x="12" y="458"/>
                  </a:lnTo>
                  <a:lnTo>
                    <a:pt x="12" y="458"/>
                  </a:lnTo>
                  <a:lnTo>
                    <a:pt x="0" y="458"/>
                  </a:lnTo>
                  <a:lnTo>
                    <a:pt x="0" y="458"/>
                  </a:lnTo>
                  <a:lnTo>
                    <a:pt x="0" y="395"/>
                  </a:lnTo>
                  <a:lnTo>
                    <a:pt x="12" y="344"/>
                  </a:lnTo>
                  <a:lnTo>
                    <a:pt x="12" y="293"/>
                  </a:lnTo>
                  <a:lnTo>
                    <a:pt x="25" y="242"/>
                  </a:lnTo>
                  <a:lnTo>
                    <a:pt x="25" y="191"/>
                  </a:lnTo>
                  <a:lnTo>
                    <a:pt x="25" y="127"/>
                  </a:lnTo>
                  <a:lnTo>
                    <a:pt x="25" y="7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B3D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8" name="Freeform 144"/>
            <p:cNvSpPr>
              <a:spLocks/>
            </p:cNvSpPr>
            <p:nvPr/>
          </p:nvSpPr>
          <p:spPr bwMode="auto">
            <a:xfrm>
              <a:off x="12823" y="9183"/>
              <a:ext cx="76" cy="45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64" y="26"/>
                </a:cxn>
                <a:cxn ang="0">
                  <a:pos x="64" y="26"/>
                </a:cxn>
                <a:cxn ang="0">
                  <a:pos x="76" y="26"/>
                </a:cxn>
                <a:cxn ang="0">
                  <a:pos x="64" y="127"/>
                </a:cxn>
                <a:cxn ang="0">
                  <a:pos x="64" y="242"/>
                </a:cxn>
                <a:cxn ang="0">
                  <a:pos x="64" y="356"/>
                </a:cxn>
                <a:cxn ang="0">
                  <a:pos x="51" y="445"/>
                </a:cxn>
                <a:cxn ang="0">
                  <a:pos x="51" y="445"/>
                </a:cxn>
                <a:cxn ang="0">
                  <a:pos x="38" y="445"/>
                </a:cxn>
                <a:cxn ang="0">
                  <a:pos x="38" y="445"/>
                </a:cxn>
                <a:cxn ang="0">
                  <a:pos x="25" y="445"/>
                </a:cxn>
                <a:cxn ang="0">
                  <a:pos x="25" y="458"/>
                </a:cxn>
                <a:cxn ang="0">
                  <a:pos x="13" y="458"/>
                </a:cxn>
                <a:cxn ang="0">
                  <a:pos x="13" y="458"/>
                </a:cxn>
                <a:cxn ang="0">
                  <a:pos x="0" y="458"/>
                </a:cxn>
                <a:cxn ang="0">
                  <a:pos x="13" y="395"/>
                </a:cxn>
                <a:cxn ang="0">
                  <a:pos x="13" y="344"/>
                </a:cxn>
                <a:cxn ang="0">
                  <a:pos x="25" y="293"/>
                </a:cxn>
                <a:cxn ang="0">
                  <a:pos x="25" y="242"/>
                </a:cxn>
                <a:cxn ang="0">
                  <a:pos x="25" y="191"/>
                </a:cxn>
                <a:cxn ang="0">
                  <a:pos x="38" y="127"/>
                </a:cxn>
                <a:cxn ang="0">
                  <a:pos x="25" y="64"/>
                </a:cxn>
                <a:cxn ang="0">
                  <a:pos x="25" y="0"/>
                </a:cxn>
              </a:cxnLst>
              <a:rect l="0" t="0" r="r" b="b"/>
              <a:pathLst>
                <a:path w="76" h="458">
                  <a:moveTo>
                    <a:pt x="25" y="0"/>
                  </a:moveTo>
                  <a:lnTo>
                    <a:pt x="25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76" y="26"/>
                  </a:lnTo>
                  <a:lnTo>
                    <a:pt x="64" y="127"/>
                  </a:lnTo>
                  <a:lnTo>
                    <a:pt x="64" y="242"/>
                  </a:lnTo>
                  <a:lnTo>
                    <a:pt x="64" y="356"/>
                  </a:lnTo>
                  <a:lnTo>
                    <a:pt x="51" y="445"/>
                  </a:lnTo>
                  <a:lnTo>
                    <a:pt x="51" y="445"/>
                  </a:lnTo>
                  <a:lnTo>
                    <a:pt x="38" y="445"/>
                  </a:lnTo>
                  <a:lnTo>
                    <a:pt x="38" y="445"/>
                  </a:lnTo>
                  <a:lnTo>
                    <a:pt x="25" y="445"/>
                  </a:lnTo>
                  <a:lnTo>
                    <a:pt x="25" y="458"/>
                  </a:lnTo>
                  <a:lnTo>
                    <a:pt x="13" y="458"/>
                  </a:lnTo>
                  <a:lnTo>
                    <a:pt x="13" y="458"/>
                  </a:lnTo>
                  <a:lnTo>
                    <a:pt x="0" y="458"/>
                  </a:lnTo>
                  <a:lnTo>
                    <a:pt x="13" y="395"/>
                  </a:lnTo>
                  <a:lnTo>
                    <a:pt x="13" y="344"/>
                  </a:lnTo>
                  <a:lnTo>
                    <a:pt x="25" y="293"/>
                  </a:lnTo>
                  <a:lnTo>
                    <a:pt x="25" y="242"/>
                  </a:lnTo>
                  <a:lnTo>
                    <a:pt x="25" y="191"/>
                  </a:lnTo>
                  <a:lnTo>
                    <a:pt x="38" y="127"/>
                  </a:lnTo>
                  <a:lnTo>
                    <a:pt x="25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563D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59" name="Freeform 145"/>
            <p:cNvSpPr>
              <a:spLocks/>
            </p:cNvSpPr>
            <p:nvPr/>
          </p:nvSpPr>
          <p:spPr bwMode="auto">
            <a:xfrm>
              <a:off x="12810" y="9183"/>
              <a:ext cx="77" cy="45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64" y="13"/>
                </a:cxn>
                <a:cxn ang="0">
                  <a:pos x="64" y="26"/>
                </a:cxn>
                <a:cxn ang="0">
                  <a:pos x="77" y="26"/>
                </a:cxn>
                <a:cxn ang="0">
                  <a:pos x="77" y="127"/>
                </a:cxn>
                <a:cxn ang="0">
                  <a:pos x="64" y="242"/>
                </a:cxn>
                <a:cxn ang="0">
                  <a:pos x="64" y="356"/>
                </a:cxn>
                <a:cxn ang="0">
                  <a:pos x="64" y="445"/>
                </a:cxn>
                <a:cxn ang="0">
                  <a:pos x="51" y="445"/>
                </a:cxn>
                <a:cxn ang="0">
                  <a:pos x="51" y="445"/>
                </a:cxn>
                <a:cxn ang="0">
                  <a:pos x="38" y="445"/>
                </a:cxn>
                <a:cxn ang="0">
                  <a:pos x="38" y="445"/>
                </a:cxn>
                <a:cxn ang="0">
                  <a:pos x="26" y="458"/>
                </a:cxn>
                <a:cxn ang="0">
                  <a:pos x="13" y="458"/>
                </a:cxn>
                <a:cxn ang="0">
                  <a:pos x="13" y="458"/>
                </a:cxn>
                <a:cxn ang="0">
                  <a:pos x="0" y="458"/>
                </a:cxn>
                <a:cxn ang="0">
                  <a:pos x="13" y="395"/>
                </a:cxn>
                <a:cxn ang="0">
                  <a:pos x="13" y="344"/>
                </a:cxn>
                <a:cxn ang="0">
                  <a:pos x="26" y="293"/>
                </a:cxn>
                <a:cxn ang="0">
                  <a:pos x="26" y="229"/>
                </a:cxn>
                <a:cxn ang="0">
                  <a:pos x="38" y="178"/>
                </a:cxn>
                <a:cxn ang="0">
                  <a:pos x="38" y="127"/>
                </a:cxn>
                <a:cxn ang="0">
                  <a:pos x="38" y="64"/>
                </a:cxn>
                <a:cxn ang="0">
                  <a:pos x="26" y="0"/>
                </a:cxn>
              </a:cxnLst>
              <a:rect l="0" t="0" r="r" b="b"/>
              <a:pathLst>
                <a:path w="77" h="458">
                  <a:moveTo>
                    <a:pt x="26" y="0"/>
                  </a:move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64" y="13"/>
                  </a:lnTo>
                  <a:lnTo>
                    <a:pt x="64" y="26"/>
                  </a:lnTo>
                  <a:lnTo>
                    <a:pt x="77" y="26"/>
                  </a:lnTo>
                  <a:lnTo>
                    <a:pt x="77" y="127"/>
                  </a:lnTo>
                  <a:lnTo>
                    <a:pt x="64" y="242"/>
                  </a:lnTo>
                  <a:lnTo>
                    <a:pt x="64" y="356"/>
                  </a:lnTo>
                  <a:lnTo>
                    <a:pt x="64" y="445"/>
                  </a:lnTo>
                  <a:lnTo>
                    <a:pt x="51" y="445"/>
                  </a:lnTo>
                  <a:lnTo>
                    <a:pt x="51" y="445"/>
                  </a:lnTo>
                  <a:lnTo>
                    <a:pt x="38" y="445"/>
                  </a:lnTo>
                  <a:lnTo>
                    <a:pt x="38" y="445"/>
                  </a:lnTo>
                  <a:lnTo>
                    <a:pt x="26" y="458"/>
                  </a:lnTo>
                  <a:lnTo>
                    <a:pt x="13" y="458"/>
                  </a:lnTo>
                  <a:lnTo>
                    <a:pt x="13" y="458"/>
                  </a:lnTo>
                  <a:lnTo>
                    <a:pt x="0" y="458"/>
                  </a:lnTo>
                  <a:lnTo>
                    <a:pt x="13" y="395"/>
                  </a:lnTo>
                  <a:lnTo>
                    <a:pt x="13" y="344"/>
                  </a:lnTo>
                  <a:lnTo>
                    <a:pt x="26" y="293"/>
                  </a:lnTo>
                  <a:lnTo>
                    <a:pt x="26" y="229"/>
                  </a:lnTo>
                  <a:lnTo>
                    <a:pt x="38" y="178"/>
                  </a:lnTo>
                  <a:lnTo>
                    <a:pt x="38" y="127"/>
                  </a:lnTo>
                  <a:lnTo>
                    <a:pt x="38" y="6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513D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0" name="Freeform 146"/>
            <p:cNvSpPr>
              <a:spLocks/>
            </p:cNvSpPr>
            <p:nvPr/>
          </p:nvSpPr>
          <p:spPr bwMode="auto">
            <a:xfrm>
              <a:off x="12810" y="9171"/>
              <a:ext cx="64" cy="47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6" y="0"/>
                </a:cxn>
                <a:cxn ang="0">
                  <a:pos x="26" y="12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64" y="25"/>
                </a:cxn>
                <a:cxn ang="0">
                  <a:pos x="64" y="38"/>
                </a:cxn>
                <a:cxn ang="0">
                  <a:pos x="64" y="139"/>
                </a:cxn>
                <a:cxn ang="0">
                  <a:pos x="64" y="254"/>
                </a:cxn>
                <a:cxn ang="0">
                  <a:pos x="64" y="368"/>
                </a:cxn>
                <a:cxn ang="0">
                  <a:pos x="51" y="457"/>
                </a:cxn>
                <a:cxn ang="0">
                  <a:pos x="38" y="457"/>
                </a:cxn>
                <a:cxn ang="0">
                  <a:pos x="38" y="457"/>
                </a:cxn>
                <a:cxn ang="0">
                  <a:pos x="26" y="457"/>
                </a:cxn>
                <a:cxn ang="0">
                  <a:pos x="26" y="457"/>
                </a:cxn>
                <a:cxn ang="0">
                  <a:pos x="13" y="470"/>
                </a:cxn>
                <a:cxn ang="0">
                  <a:pos x="13" y="470"/>
                </a:cxn>
                <a:cxn ang="0">
                  <a:pos x="0" y="470"/>
                </a:cxn>
                <a:cxn ang="0">
                  <a:pos x="0" y="470"/>
                </a:cxn>
                <a:cxn ang="0">
                  <a:pos x="0" y="407"/>
                </a:cxn>
                <a:cxn ang="0">
                  <a:pos x="13" y="356"/>
                </a:cxn>
                <a:cxn ang="0">
                  <a:pos x="13" y="292"/>
                </a:cxn>
                <a:cxn ang="0">
                  <a:pos x="26" y="241"/>
                </a:cxn>
                <a:cxn ang="0">
                  <a:pos x="26" y="190"/>
                </a:cxn>
                <a:cxn ang="0">
                  <a:pos x="26" y="139"/>
                </a:cxn>
                <a:cxn ang="0">
                  <a:pos x="26" y="76"/>
                </a:cxn>
                <a:cxn ang="0">
                  <a:pos x="13" y="0"/>
                </a:cxn>
              </a:cxnLst>
              <a:rect l="0" t="0" r="r" b="b"/>
              <a:pathLst>
                <a:path w="64" h="470">
                  <a:moveTo>
                    <a:pt x="13" y="0"/>
                  </a:moveTo>
                  <a:lnTo>
                    <a:pt x="26" y="0"/>
                  </a:lnTo>
                  <a:lnTo>
                    <a:pt x="26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64" y="25"/>
                  </a:lnTo>
                  <a:lnTo>
                    <a:pt x="64" y="38"/>
                  </a:lnTo>
                  <a:lnTo>
                    <a:pt x="64" y="139"/>
                  </a:lnTo>
                  <a:lnTo>
                    <a:pt x="64" y="254"/>
                  </a:lnTo>
                  <a:lnTo>
                    <a:pt x="64" y="368"/>
                  </a:lnTo>
                  <a:lnTo>
                    <a:pt x="51" y="457"/>
                  </a:lnTo>
                  <a:lnTo>
                    <a:pt x="38" y="457"/>
                  </a:lnTo>
                  <a:lnTo>
                    <a:pt x="38" y="457"/>
                  </a:lnTo>
                  <a:lnTo>
                    <a:pt x="26" y="457"/>
                  </a:lnTo>
                  <a:lnTo>
                    <a:pt x="26" y="457"/>
                  </a:lnTo>
                  <a:lnTo>
                    <a:pt x="13" y="470"/>
                  </a:lnTo>
                  <a:lnTo>
                    <a:pt x="13" y="470"/>
                  </a:lnTo>
                  <a:lnTo>
                    <a:pt x="0" y="470"/>
                  </a:lnTo>
                  <a:lnTo>
                    <a:pt x="0" y="470"/>
                  </a:lnTo>
                  <a:lnTo>
                    <a:pt x="0" y="407"/>
                  </a:lnTo>
                  <a:lnTo>
                    <a:pt x="13" y="356"/>
                  </a:lnTo>
                  <a:lnTo>
                    <a:pt x="13" y="292"/>
                  </a:lnTo>
                  <a:lnTo>
                    <a:pt x="26" y="241"/>
                  </a:lnTo>
                  <a:lnTo>
                    <a:pt x="26" y="190"/>
                  </a:lnTo>
                  <a:lnTo>
                    <a:pt x="26" y="139"/>
                  </a:lnTo>
                  <a:lnTo>
                    <a:pt x="26" y="7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4C3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1" name="Freeform 147"/>
            <p:cNvSpPr>
              <a:spLocks/>
            </p:cNvSpPr>
            <p:nvPr/>
          </p:nvSpPr>
          <p:spPr bwMode="auto">
            <a:xfrm>
              <a:off x="12798" y="9171"/>
              <a:ext cx="76" cy="47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76" y="25"/>
                </a:cxn>
                <a:cxn ang="0">
                  <a:pos x="63" y="127"/>
                </a:cxn>
                <a:cxn ang="0">
                  <a:pos x="63" y="254"/>
                </a:cxn>
                <a:cxn ang="0">
                  <a:pos x="63" y="368"/>
                </a:cxn>
                <a:cxn ang="0">
                  <a:pos x="50" y="457"/>
                </a:cxn>
                <a:cxn ang="0">
                  <a:pos x="0" y="470"/>
                </a:cxn>
                <a:cxn ang="0">
                  <a:pos x="0" y="407"/>
                </a:cxn>
                <a:cxn ang="0">
                  <a:pos x="12" y="356"/>
                </a:cxn>
                <a:cxn ang="0">
                  <a:pos x="12" y="292"/>
                </a:cxn>
                <a:cxn ang="0">
                  <a:pos x="25" y="241"/>
                </a:cxn>
                <a:cxn ang="0">
                  <a:pos x="25" y="190"/>
                </a:cxn>
                <a:cxn ang="0">
                  <a:pos x="38" y="127"/>
                </a:cxn>
                <a:cxn ang="0">
                  <a:pos x="25" y="63"/>
                </a:cxn>
                <a:cxn ang="0">
                  <a:pos x="25" y="0"/>
                </a:cxn>
              </a:cxnLst>
              <a:rect l="0" t="0" r="r" b="b"/>
              <a:pathLst>
                <a:path w="76" h="470">
                  <a:moveTo>
                    <a:pt x="25" y="0"/>
                  </a:moveTo>
                  <a:lnTo>
                    <a:pt x="76" y="25"/>
                  </a:lnTo>
                  <a:lnTo>
                    <a:pt x="63" y="127"/>
                  </a:lnTo>
                  <a:lnTo>
                    <a:pt x="63" y="254"/>
                  </a:lnTo>
                  <a:lnTo>
                    <a:pt x="63" y="368"/>
                  </a:lnTo>
                  <a:lnTo>
                    <a:pt x="50" y="457"/>
                  </a:lnTo>
                  <a:lnTo>
                    <a:pt x="0" y="470"/>
                  </a:lnTo>
                  <a:lnTo>
                    <a:pt x="0" y="407"/>
                  </a:lnTo>
                  <a:lnTo>
                    <a:pt x="12" y="356"/>
                  </a:lnTo>
                  <a:lnTo>
                    <a:pt x="12" y="292"/>
                  </a:lnTo>
                  <a:lnTo>
                    <a:pt x="25" y="241"/>
                  </a:lnTo>
                  <a:lnTo>
                    <a:pt x="25" y="190"/>
                  </a:lnTo>
                  <a:lnTo>
                    <a:pt x="38" y="127"/>
                  </a:lnTo>
                  <a:lnTo>
                    <a:pt x="25" y="6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473A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2" name="Freeform 148"/>
            <p:cNvSpPr>
              <a:spLocks/>
            </p:cNvSpPr>
            <p:nvPr/>
          </p:nvSpPr>
          <p:spPr bwMode="auto">
            <a:xfrm>
              <a:off x="12046" y="9654"/>
              <a:ext cx="611" cy="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3"/>
                </a:cxn>
                <a:cxn ang="0">
                  <a:pos x="51" y="13"/>
                </a:cxn>
                <a:cxn ang="0">
                  <a:pos x="89" y="13"/>
                </a:cxn>
                <a:cxn ang="0">
                  <a:pos x="115" y="25"/>
                </a:cxn>
                <a:cxn ang="0">
                  <a:pos x="140" y="25"/>
                </a:cxn>
                <a:cxn ang="0">
                  <a:pos x="166" y="25"/>
                </a:cxn>
                <a:cxn ang="0">
                  <a:pos x="191" y="25"/>
                </a:cxn>
                <a:cxn ang="0">
                  <a:pos x="217" y="25"/>
                </a:cxn>
                <a:cxn ang="0">
                  <a:pos x="242" y="25"/>
                </a:cxn>
                <a:cxn ang="0">
                  <a:pos x="268" y="25"/>
                </a:cxn>
                <a:cxn ang="0">
                  <a:pos x="293" y="25"/>
                </a:cxn>
                <a:cxn ang="0">
                  <a:pos x="331" y="25"/>
                </a:cxn>
                <a:cxn ang="0">
                  <a:pos x="357" y="25"/>
                </a:cxn>
                <a:cxn ang="0">
                  <a:pos x="395" y="25"/>
                </a:cxn>
                <a:cxn ang="0">
                  <a:pos x="433" y="25"/>
                </a:cxn>
                <a:cxn ang="0">
                  <a:pos x="471" y="13"/>
                </a:cxn>
                <a:cxn ang="0">
                  <a:pos x="497" y="13"/>
                </a:cxn>
                <a:cxn ang="0">
                  <a:pos x="548" y="13"/>
                </a:cxn>
                <a:cxn ang="0">
                  <a:pos x="611" y="25"/>
                </a:cxn>
                <a:cxn ang="0">
                  <a:pos x="535" y="38"/>
                </a:cxn>
                <a:cxn ang="0">
                  <a:pos x="484" y="38"/>
                </a:cxn>
                <a:cxn ang="0">
                  <a:pos x="459" y="38"/>
                </a:cxn>
                <a:cxn ang="0">
                  <a:pos x="433" y="51"/>
                </a:cxn>
                <a:cxn ang="0">
                  <a:pos x="408" y="51"/>
                </a:cxn>
                <a:cxn ang="0">
                  <a:pos x="382" y="51"/>
                </a:cxn>
                <a:cxn ang="0">
                  <a:pos x="357" y="51"/>
                </a:cxn>
                <a:cxn ang="0">
                  <a:pos x="331" y="51"/>
                </a:cxn>
                <a:cxn ang="0">
                  <a:pos x="306" y="51"/>
                </a:cxn>
                <a:cxn ang="0">
                  <a:pos x="293" y="51"/>
                </a:cxn>
                <a:cxn ang="0">
                  <a:pos x="268" y="51"/>
                </a:cxn>
                <a:cxn ang="0">
                  <a:pos x="242" y="51"/>
                </a:cxn>
                <a:cxn ang="0">
                  <a:pos x="229" y="51"/>
                </a:cxn>
                <a:cxn ang="0">
                  <a:pos x="204" y="51"/>
                </a:cxn>
                <a:cxn ang="0">
                  <a:pos x="179" y="38"/>
                </a:cxn>
                <a:cxn ang="0">
                  <a:pos x="166" y="38"/>
                </a:cxn>
                <a:cxn ang="0">
                  <a:pos x="153" y="38"/>
                </a:cxn>
                <a:cxn ang="0">
                  <a:pos x="128" y="38"/>
                </a:cxn>
                <a:cxn ang="0">
                  <a:pos x="115" y="38"/>
                </a:cxn>
                <a:cxn ang="0">
                  <a:pos x="102" y="38"/>
                </a:cxn>
                <a:cxn ang="0">
                  <a:pos x="89" y="25"/>
                </a:cxn>
                <a:cxn ang="0">
                  <a:pos x="77" y="25"/>
                </a:cxn>
                <a:cxn ang="0">
                  <a:pos x="64" y="25"/>
                </a:cxn>
                <a:cxn ang="0">
                  <a:pos x="51" y="25"/>
                </a:cxn>
                <a:cxn ang="0">
                  <a:pos x="38" y="13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11" h="51">
                  <a:moveTo>
                    <a:pt x="0" y="0"/>
                  </a:moveTo>
                  <a:lnTo>
                    <a:pt x="26" y="13"/>
                  </a:lnTo>
                  <a:lnTo>
                    <a:pt x="51" y="13"/>
                  </a:lnTo>
                  <a:lnTo>
                    <a:pt x="89" y="13"/>
                  </a:lnTo>
                  <a:lnTo>
                    <a:pt x="115" y="25"/>
                  </a:lnTo>
                  <a:lnTo>
                    <a:pt x="140" y="25"/>
                  </a:lnTo>
                  <a:lnTo>
                    <a:pt x="166" y="25"/>
                  </a:lnTo>
                  <a:lnTo>
                    <a:pt x="191" y="25"/>
                  </a:lnTo>
                  <a:lnTo>
                    <a:pt x="217" y="25"/>
                  </a:lnTo>
                  <a:lnTo>
                    <a:pt x="242" y="25"/>
                  </a:lnTo>
                  <a:lnTo>
                    <a:pt x="268" y="25"/>
                  </a:lnTo>
                  <a:lnTo>
                    <a:pt x="293" y="25"/>
                  </a:lnTo>
                  <a:lnTo>
                    <a:pt x="331" y="25"/>
                  </a:lnTo>
                  <a:lnTo>
                    <a:pt x="357" y="25"/>
                  </a:lnTo>
                  <a:lnTo>
                    <a:pt x="395" y="25"/>
                  </a:lnTo>
                  <a:lnTo>
                    <a:pt x="433" y="25"/>
                  </a:lnTo>
                  <a:lnTo>
                    <a:pt x="471" y="13"/>
                  </a:lnTo>
                  <a:lnTo>
                    <a:pt x="497" y="13"/>
                  </a:lnTo>
                  <a:lnTo>
                    <a:pt x="548" y="13"/>
                  </a:lnTo>
                  <a:lnTo>
                    <a:pt x="611" y="25"/>
                  </a:lnTo>
                  <a:lnTo>
                    <a:pt x="535" y="38"/>
                  </a:lnTo>
                  <a:lnTo>
                    <a:pt x="484" y="38"/>
                  </a:lnTo>
                  <a:lnTo>
                    <a:pt x="459" y="38"/>
                  </a:lnTo>
                  <a:lnTo>
                    <a:pt x="433" y="51"/>
                  </a:lnTo>
                  <a:lnTo>
                    <a:pt x="408" y="51"/>
                  </a:lnTo>
                  <a:lnTo>
                    <a:pt x="382" y="51"/>
                  </a:lnTo>
                  <a:lnTo>
                    <a:pt x="357" y="51"/>
                  </a:lnTo>
                  <a:lnTo>
                    <a:pt x="331" y="51"/>
                  </a:lnTo>
                  <a:lnTo>
                    <a:pt x="306" y="51"/>
                  </a:lnTo>
                  <a:lnTo>
                    <a:pt x="293" y="51"/>
                  </a:lnTo>
                  <a:lnTo>
                    <a:pt x="268" y="51"/>
                  </a:lnTo>
                  <a:lnTo>
                    <a:pt x="242" y="51"/>
                  </a:lnTo>
                  <a:lnTo>
                    <a:pt x="229" y="51"/>
                  </a:lnTo>
                  <a:lnTo>
                    <a:pt x="204" y="51"/>
                  </a:lnTo>
                  <a:lnTo>
                    <a:pt x="179" y="38"/>
                  </a:lnTo>
                  <a:lnTo>
                    <a:pt x="166" y="38"/>
                  </a:lnTo>
                  <a:lnTo>
                    <a:pt x="153" y="38"/>
                  </a:lnTo>
                  <a:lnTo>
                    <a:pt x="128" y="38"/>
                  </a:lnTo>
                  <a:lnTo>
                    <a:pt x="115" y="38"/>
                  </a:lnTo>
                  <a:lnTo>
                    <a:pt x="102" y="38"/>
                  </a:lnTo>
                  <a:lnTo>
                    <a:pt x="89" y="25"/>
                  </a:lnTo>
                  <a:lnTo>
                    <a:pt x="77" y="25"/>
                  </a:lnTo>
                  <a:lnTo>
                    <a:pt x="64" y="25"/>
                  </a:lnTo>
                  <a:lnTo>
                    <a:pt x="51" y="25"/>
                  </a:lnTo>
                  <a:lnTo>
                    <a:pt x="38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3" name="Freeform 149"/>
            <p:cNvSpPr>
              <a:spLocks/>
            </p:cNvSpPr>
            <p:nvPr/>
          </p:nvSpPr>
          <p:spPr bwMode="auto">
            <a:xfrm>
              <a:off x="12225" y="9705"/>
              <a:ext cx="229" cy="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89" y="0"/>
                </a:cxn>
                <a:cxn ang="0">
                  <a:pos x="127" y="0"/>
                </a:cxn>
                <a:cxn ang="0">
                  <a:pos x="165" y="0"/>
                </a:cxn>
                <a:cxn ang="0">
                  <a:pos x="165" y="13"/>
                </a:cxn>
                <a:cxn ang="0">
                  <a:pos x="178" y="38"/>
                </a:cxn>
                <a:cxn ang="0">
                  <a:pos x="203" y="51"/>
                </a:cxn>
                <a:cxn ang="0">
                  <a:pos x="229" y="63"/>
                </a:cxn>
                <a:cxn ang="0">
                  <a:pos x="191" y="63"/>
                </a:cxn>
                <a:cxn ang="0">
                  <a:pos x="140" y="51"/>
                </a:cxn>
                <a:cxn ang="0">
                  <a:pos x="89" y="51"/>
                </a:cxn>
                <a:cxn ang="0">
                  <a:pos x="50" y="38"/>
                </a:cxn>
                <a:cxn ang="0">
                  <a:pos x="12" y="13"/>
                </a:cxn>
                <a:cxn ang="0">
                  <a:pos x="0" y="0"/>
                </a:cxn>
              </a:cxnLst>
              <a:rect l="0" t="0" r="r" b="b"/>
              <a:pathLst>
                <a:path w="229" h="63">
                  <a:moveTo>
                    <a:pt x="0" y="0"/>
                  </a:moveTo>
                  <a:lnTo>
                    <a:pt x="25" y="0"/>
                  </a:lnTo>
                  <a:lnTo>
                    <a:pt x="89" y="0"/>
                  </a:lnTo>
                  <a:lnTo>
                    <a:pt x="127" y="0"/>
                  </a:lnTo>
                  <a:lnTo>
                    <a:pt x="165" y="0"/>
                  </a:lnTo>
                  <a:lnTo>
                    <a:pt x="165" y="13"/>
                  </a:lnTo>
                  <a:lnTo>
                    <a:pt x="178" y="38"/>
                  </a:lnTo>
                  <a:lnTo>
                    <a:pt x="203" y="51"/>
                  </a:lnTo>
                  <a:lnTo>
                    <a:pt x="229" y="63"/>
                  </a:lnTo>
                  <a:lnTo>
                    <a:pt x="191" y="63"/>
                  </a:lnTo>
                  <a:lnTo>
                    <a:pt x="140" y="51"/>
                  </a:lnTo>
                  <a:lnTo>
                    <a:pt x="89" y="51"/>
                  </a:lnTo>
                  <a:lnTo>
                    <a:pt x="50" y="38"/>
                  </a:lnTo>
                  <a:lnTo>
                    <a:pt x="1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4" name="Freeform 150"/>
            <p:cNvSpPr>
              <a:spLocks/>
            </p:cNvSpPr>
            <p:nvPr/>
          </p:nvSpPr>
          <p:spPr bwMode="auto">
            <a:xfrm>
              <a:off x="12186" y="9756"/>
              <a:ext cx="395" cy="101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89" y="0"/>
                </a:cxn>
                <a:cxn ang="0">
                  <a:pos x="51" y="12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13" y="63"/>
                </a:cxn>
                <a:cxn ang="0">
                  <a:pos x="13" y="63"/>
                </a:cxn>
                <a:cxn ang="0">
                  <a:pos x="26" y="76"/>
                </a:cxn>
                <a:cxn ang="0">
                  <a:pos x="51" y="76"/>
                </a:cxn>
                <a:cxn ang="0">
                  <a:pos x="64" y="76"/>
                </a:cxn>
                <a:cxn ang="0">
                  <a:pos x="89" y="76"/>
                </a:cxn>
                <a:cxn ang="0">
                  <a:pos x="102" y="89"/>
                </a:cxn>
                <a:cxn ang="0">
                  <a:pos x="128" y="89"/>
                </a:cxn>
                <a:cxn ang="0">
                  <a:pos x="140" y="89"/>
                </a:cxn>
                <a:cxn ang="0">
                  <a:pos x="153" y="89"/>
                </a:cxn>
                <a:cxn ang="0">
                  <a:pos x="166" y="89"/>
                </a:cxn>
                <a:cxn ang="0">
                  <a:pos x="179" y="89"/>
                </a:cxn>
                <a:cxn ang="0">
                  <a:pos x="191" y="89"/>
                </a:cxn>
                <a:cxn ang="0">
                  <a:pos x="306" y="101"/>
                </a:cxn>
                <a:cxn ang="0">
                  <a:pos x="395" y="89"/>
                </a:cxn>
                <a:cxn ang="0">
                  <a:pos x="382" y="76"/>
                </a:cxn>
                <a:cxn ang="0">
                  <a:pos x="370" y="76"/>
                </a:cxn>
                <a:cxn ang="0">
                  <a:pos x="357" y="63"/>
                </a:cxn>
                <a:cxn ang="0">
                  <a:pos x="344" y="51"/>
                </a:cxn>
                <a:cxn ang="0">
                  <a:pos x="331" y="51"/>
                </a:cxn>
                <a:cxn ang="0">
                  <a:pos x="319" y="38"/>
                </a:cxn>
                <a:cxn ang="0">
                  <a:pos x="293" y="25"/>
                </a:cxn>
                <a:cxn ang="0">
                  <a:pos x="280" y="25"/>
                </a:cxn>
                <a:cxn ang="0">
                  <a:pos x="268" y="25"/>
                </a:cxn>
                <a:cxn ang="0">
                  <a:pos x="255" y="25"/>
                </a:cxn>
                <a:cxn ang="0">
                  <a:pos x="242" y="25"/>
                </a:cxn>
                <a:cxn ang="0">
                  <a:pos x="242" y="25"/>
                </a:cxn>
                <a:cxn ang="0">
                  <a:pos x="230" y="25"/>
                </a:cxn>
                <a:cxn ang="0">
                  <a:pos x="217" y="25"/>
                </a:cxn>
                <a:cxn ang="0">
                  <a:pos x="204" y="12"/>
                </a:cxn>
                <a:cxn ang="0">
                  <a:pos x="191" y="12"/>
                </a:cxn>
                <a:cxn ang="0">
                  <a:pos x="179" y="12"/>
                </a:cxn>
                <a:cxn ang="0">
                  <a:pos x="179" y="12"/>
                </a:cxn>
                <a:cxn ang="0">
                  <a:pos x="166" y="12"/>
                </a:cxn>
                <a:cxn ang="0">
                  <a:pos x="153" y="12"/>
                </a:cxn>
                <a:cxn ang="0">
                  <a:pos x="140" y="12"/>
                </a:cxn>
                <a:cxn ang="0">
                  <a:pos x="128" y="12"/>
                </a:cxn>
                <a:cxn ang="0">
                  <a:pos x="128" y="12"/>
                </a:cxn>
                <a:cxn ang="0">
                  <a:pos x="115" y="0"/>
                </a:cxn>
                <a:cxn ang="0">
                  <a:pos x="102" y="0"/>
                </a:cxn>
              </a:cxnLst>
              <a:rect l="0" t="0" r="r" b="b"/>
              <a:pathLst>
                <a:path w="395" h="101">
                  <a:moveTo>
                    <a:pt x="102" y="0"/>
                  </a:moveTo>
                  <a:lnTo>
                    <a:pt x="89" y="0"/>
                  </a:lnTo>
                  <a:lnTo>
                    <a:pt x="51" y="12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26" y="76"/>
                  </a:lnTo>
                  <a:lnTo>
                    <a:pt x="51" y="76"/>
                  </a:lnTo>
                  <a:lnTo>
                    <a:pt x="64" y="76"/>
                  </a:lnTo>
                  <a:lnTo>
                    <a:pt x="89" y="76"/>
                  </a:lnTo>
                  <a:lnTo>
                    <a:pt x="102" y="89"/>
                  </a:lnTo>
                  <a:lnTo>
                    <a:pt x="128" y="89"/>
                  </a:lnTo>
                  <a:lnTo>
                    <a:pt x="140" y="89"/>
                  </a:lnTo>
                  <a:lnTo>
                    <a:pt x="153" y="89"/>
                  </a:lnTo>
                  <a:lnTo>
                    <a:pt x="166" y="89"/>
                  </a:lnTo>
                  <a:lnTo>
                    <a:pt x="179" y="89"/>
                  </a:lnTo>
                  <a:lnTo>
                    <a:pt x="191" y="89"/>
                  </a:lnTo>
                  <a:lnTo>
                    <a:pt x="306" y="101"/>
                  </a:lnTo>
                  <a:lnTo>
                    <a:pt x="395" y="89"/>
                  </a:lnTo>
                  <a:lnTo>
                    <a:pt x="382" y="76"/>
                  </a:lnTo>
                  <a:lnTo>
                    <a:pt x="370" y="76"/>
                  </a:lnTo>
                  <a:lnTo>
                    <a:pt x="357" y="63"/>
                  </a:lnTo>
                  <a:lnTo>
                    <a:pt x="344" y="51"/>
                  </a:lnTo>
                  <a:lnTo>
                    <a:pt x="331" y="51"/>
                  </a:lnTo>
                  <a:lnTo>
                    <a:pt x="319" y="38"/>
                  </a:lnTo>
                  <a:lnTo>
                    <a:pt x="293" y="25"/>
                  </a:lnTo>
                  <a:lnTo>
                    <a:pt x="280" y="25"/>
                  </a:lnTo>
                  <a:lnTo>
                    <a:pt x="268" y="25"/>
                  </a:lnTo>
                  <a:lnTo>
                    <a:pt x="255" y="25"/>
                  </a:lnTo>
                  <a:lnTo>
                    <a:pt x="242" y="25"/>
                  </a:lnTo>
                  <a:lnTo>
                    <a:pt x="242" y="25"/>
                  </a:lnTo>
                  <a:lnTo>
                    <a:pt x="230" y="25"/>
                  </a:lnTo>
                  <a:lnTo>
                    <a:pt x="217" y="25"/>
                  </a:lnTo>
                  <a:lnTo>
                    <a:pt x="204" y="12"/>
                  </a:lnTo>
                  <a:lnTo>
                    <a:pt x="191" y="12"/>
                  </a:lnTo>
                  <a:lnTo>
                    <a:pt x="179" y="12"/>
                  </a:lnTo>
                  <a:lnTo>
                    <a:pt x="179" y="12"/>
                  </a:lnTo>
                  <a:lnTo>
                    <a:pt x="166" y="12"/>
                  </a:lnTo>
                  <a:lnTo>
                    <a:pt x="153" y="12"/>
                  </a:lnTo>
                  <a:lnTo>
                    <a:pt x="140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15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5" name="Freeform 151"/>
            <p:cNvSpPr>
              <a:spLocks/>
            </p:cNvSpPr>
            <p:nvPr/>
          </p:nvSpPr>
          <p:spPr bwMode="auto">
            <a:xfrm>
              <a:off x="12237" y="9705"/>
              <a:ext cx="153" cy="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13" y="13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38" y="38"/>
                </a:cxn>
                <a:cxn ang="0">
                  <a:pos x="51" y="38"/>
                </a:cxn>
                <a:cxn ang="0">
                  <a:pos x="51" y="38"/>
                </a:cxn>
                <a:cxn ang="0">
                  <a:pos x="64" y="51"/>
                </a:cxn>
                <a:cxn ang="0">
                  <a:pos x="77" y="51"/>
                </a:cxn>
                <a:cxn ang="0">
                  <a:pos x="77" y="51"/>
                </a:cxn>
                <a:cxn ang="0">
                  <a:pos x="89" y="51"/>
                </a:cxn>
                <a:cxn ang="0">
                  <a:pos x="102" y="51"/>
                </a:cxn>
                <a:cxn ang="0">
                  <a:pos x="115" y="51"/>
                </a:cxn>
                <a:cxn ang="0">
                  <a:pos x="128" y="51"/>
                </a:cxn>
                <a:cxn ang="0">
                  <a:pos x="140" y="63"/>
                </a:cxn>
                <a:cxn ang="0">
                  <a:pos x="153" y="63"/>
                </a:cxn>
                <a:cxn ang="0">
                  <a:pos x="140" y="51"/>
                </a:cxn>
                <a:cxn ang="0">
                  <a:pos x="128" y="51"/>
                </a:cxn>
                <a:cxn ang="0">
                  <a:pos x="128" y="38"/>
                </a:cxn>
                <a:cxn ang="0">
                  <a:pos x="115" y="38"/>
                </a:cxn>
                <a:cxn ang="0">
                  <a:pos x="115" y="25"/>
                </a:cxn>
                <a:cxn ang="0">
                  <a:pos x="102" y="25"/>
                </a:cxn>
                <a:cxn ang="0">
                  <a:pos x="102" y="13"/>
                </a:cxn>
                <a:cxn ang="0">
                  <a:pos x="89" y="13"/>
                </a:cxn>
                <a:cxn ang="0">
                  <a:pos x="64" y="13"/>
                </a:cxn>
                <a:cxn ang="0">
                  <a:pos x="0" y="0"/>
                </a:cxn>
              </a:cxnLst>
              <a:rect l="0" t="0" r="r" b="b"/>
              <a:pathLst>
                <a:path w="153" h="63">
                  <a:moveTo>
                    <a:pt x="0" y="0"/>
                  </a:moveTo>
                  <a:lnTo>
                    <a:pt x="0" y="13"/>
                  </a:lnTo>
                  <a:lnTo>
                    <a:pt x="13" y="13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38" y="38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64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89" y="51"/>
                  </a:lnTo>
                  <a:lnTo>
                    <a:pt x="102" y="51"/>
                  </a:lnTo>
                  <a:lnTo>
                    <a:pt x="115" y="51"/>
                  </a:lnTo>
                  <a:lnTo>
                    <a:pt x="128" y="51"/>
                  </a:lnTo>
                  <a:lnTo>
                    <a:pt x="140" y="63"/>
                  </a:lnTo>
                  <a:lnTo>
                    <a:pt x="153" y="63"/>
                  </a:lnTo>
                  <a:lnTo>
                    <a:pt x="140" y="51"/>
                  </a:lnTo>
                  <a:lnTo>
                    <a:pt x="128" y="51"/>
                  </a:lnTo>
                  <a:lnTo>
                    <a:pt x="128" y="38"/>
                  </a:lnTo>
                  <a:lnTo>
                    <a:pt x="115" y="38"/>
                  </a:lnTo>
                  <a:lnTo>
                    <a:pt x="115" y="25"/>
                  </a:lnTo>
                  <a:lnTo>
                    <a:pt x="102" y="25"/>
                  </a:lnTo>
                  <a:lnTo>
                    <a:pt x="102" y="13"/>
                  </a:lnTo>
                  <a:lnTo>
                    <a:pt x="89" y="13"/>
                  </a:lnTo>
                  <a:lnTo>
                    <a:pt x="6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6" name="Freeform 152"/>
            <p:cNvSpPr>
              <a:spLocks/>
            </p:cNvSpPr>
            <p:nvPr/>
          </p:nvSpPr>
          <p:spPr bwMode="auto">
            <a:xfrm>
              <a:off x="12174" y="9743"/>
              <a:ext cx="331" cy="114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38" y="25"/>
                </a:cxn>
                <a:cxn ang="0">
                  <a:pos x="0" y="51"/>
                </a:cxn>
                <a:cxn ang="0">
                  <a:pos x="0" y="64"/>
                </a:cxn>
                <a:cxn ang="0">
                  <a:pos x="12" y="64"/>
                </a:cxn>
                <a:cxn ang="0">
                  <a:pos x="25" y="76"/>
                </a:cxn>
                <a:cxn ang="0">
                  <a:pos x="38" y="76"/>
                </a:cxn>
                <a:cxn ang="0">
                  <a:pos x="51" y="89"/>
                </a:cxn>
                <a:cxn ang="0">
                  <a:pos x="63" y="89"/>
                </a:cxn>
                <a:cxn ang="0">
                  <a:pos x="89" y="89"/>
                </a:cxn>
                <a:cxn ang="0">
                  <a:pos x="101" y="102"/>
                </a:cxn>
                <a:cxn ang="0">
                  <a:pos x="127" y="102"/>
                </a:cxn>
                <a:cxn ang="0">
                  <a:pos x="140" y="102"/>
                </a:cxn>
                <a:cxn ang="0">
                  <a:pos x="165" y="102"/>
                </a:cxn>
                <a:cxn ang="0">
                  <a:pos x="178" y="102"/>
                </a:cxn>
                <a:cxn ang="0">
                  <a:pos x="203" y="102"/>
                </a:cxn>
                <a:cxn ang="0">
                  <a:pos x="216" y="102"/>
                </a:cxn>
                <a:cxn ang="0">
                  <a:pos x="229" y="114"/>
                </a:cxn>
                <a:cxn ang="0">
                  <a:pos x="242" y="114"/>
                </a:cxn>
                <a:cxn ang="0">
                  <a:pos x="331" y="114"/>
                </a:cxn>
                <a:cxn ang="0">
                  <a:pos x="280" y="76"/>
                </a:cxn>
                <a:cxn ang="0">
                  <a:pos x="254" y="25"/>
                </a:cxn>
                <a:cxn ang="0">
                  <a:pos x="191" y="25"/>
                </a:cxn>
                <a:cxn ang="0">
                  <a:pos x="114" y="13"/>
                </a:cxn>
                <a:cxn ang="0">
                  <a:pos x="89" y="0"/>
                </a:cxn>
              </a:cxnLst>
              <a:rect l="0" t="0" r="r" b="b"/>
              <a:pathLst>
                <a:path w="331" h="114">
                  <a:moveTo>
                    <a:pt x="89" y="0"/>
                  </a:moveTo>
                  <a:lnTo>
                    <a:pt x="38" y="25"/>
                  </a:lnTo>
                  <a:lnTo>
                    <a:pt x="0" y="51"/>
                  </a:lnTo>
                  <a:lnTo>
                    <a:pt x="0" y="64"/>
                  </a:lnTo>
                  <a:lnTo>
                    <a:pt x="12" y="64"/>
                  </a:lnTo>
                  <a:lnTo>
                    <a:pt x="25" y="76"/>
                  </a:lnTo>
                  <a:lnTo>
                    <a:pt x="38" y="76"/>
                  </a:lnTo>
                  <a:lnTo>
                    <a:pt x="51" y="89"/>
                  </a:lnTo>
                  <a:lnTo>
                    <a:pt x="63" y="89"/>
                  </a:lnTo>
                  <a:lnTo>
                    <a:pt x="89" y="89"/>
                  </a:lnTo>
                  <a:lnTo>
                    <a:pt x="101" y="102"/>
                  </a:lnTo>
                  <a:lnTo>
                    <a:pt x="127" y="102"/>
                  </a:lnTo>
                  <a:lnTo>
                    <a:pt x="140" y="102"/>
                  </a:lnTo>
                  <a:lnTo>
                    <a:pt x="165" y="102"/>
                  </a:lnTo>
                  <a:lnTo>
                    <a:pt x="178" y="102"/>
                  </a:lnTo>
                  <a:lnTo>
                    <a:pt x="203" y="102"/>
                  </a:lnTo>
                  <a:lnTo>
                    <a:pt x="216" y="102"/>
                  </a:lnTo>
                  <a:lnTo>
                    <a:pt x="229" y="114"/>
                  </a:lnTo>
                  <a:lnTo>
                    <a:pt x="242" y="114"/>
                  </a:lnTo>
                  <a:lnTo>
                    <a:pt x="331" y="114"/>
                  </a:lnTo>
                  <a:lnTo>
                    <a:pt x="280" y="76"/>
                  </a:lnTo>
                  <a:lnTo>
                    <a:pt x="254" y="25"/>
                  </a:lnTo>
                  <a:lnTo>
                    <a:pt x="191" y="25"/>
                  </a:lnTo>
                  <a:lnTo>
                    <a:pt x="114" y="1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7" name="Freeform 153"/>
            <p:cNvSpPr>
              <a:spLocks/>
            </p:cNvSpPr>
            <p:nvPr/>
          </p:nvSpPr>
          <p:spPr bwMode="auto">
            <a:xfrm>
              <a:off x="11855" y="9374"/>
              <a:ext cx="102" cy="26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26"/>
                </a:cxn>
                <a:cxn ang="0">
                  <a:pos x="102" y="26"/>
                </a:cxn>
                <a:cxn ang="0">
                  <a:pos x="102" y="13"/>
                </a:cxn>
                <a:cxn ang="0">
                  <a:pos x="64" y="13"/>
                </a:cxn>
                <a:cxn ang="0">
                  <a:pos x="64" y="13"/>
                </a:cxn>
                <a:cxn ang="0">
                  <a:pos x="64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39" y="0"/>
                </a:cxn>
                <a:cxn ang="0">
                  <a:pos x="39" y="13"/>
                </a:cxn>
                <a:cxn ang="0">
                  <a:pos x="39" y="13"/>
                </a:cxn>
                <a:cxn ang="0">
                  <a:pos x="0" y="13"/>
                </a:cxn>
              </a:cxnLst>
              <a:rect l="0" t="0" r="r" b="b"/>
              <a:pathLst>
                <a:path w="102" h="26">
                  <a:moveTo>
                    <a:pt x="0" y="13"/>
                  </a:moveTo>
                  <a:lnTo>
                    <a:pt x="0" y="26"/>
                  </a:lnTo>
                  <a:lnTo>
                    <a:pt x="102" y="26"/>
                  </a:lnTo>
                  <a:lnTo>
                    <a:pt x="102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39" y="0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8" name="Freeform 154"/>
            <p:cNvSpPr>
              <a:spLocks/>
            </p:cNvSpPr>
            <p:nvPr/>
          </p:nvSpPr>
          <p:spPr bwMode="auto">
            <a:xfrm>
              <a:off x="11843" y="9425"/>
              <a:ext cx="127" cy="293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27" y="0"/>
                </a:cxn>
                <a:cxn ang="0">
                  <a:pos x="101" y="13"/>
                </a:cxn>
                <a:cxn ang="0">
                  <a:pos x="101" y="89"/>
                </a:cxn>
                <a:cxn ang="0">
                  <a:pos x="101" y="153"/>
                </a:cxn>
                <a:cxn ang="0">
                  <a:pos x="114" y="216"/>
                </a:cxn>
                <a:cxn ang="0">
                  <a:pos x="114" y="267"/>
                </a:cxn>
                <a:cxn ang="0">
                  <a:pos x="12" y="267"/>
                </a:cxn>
                <a:cxn ang="0">
                  <a:pos x="0" y="293"/>
                </a:cxn>
                <a:cxn ang="0">
                  <a:pos x="12" y="242"/>
                </a:cxn>
                <a:cxn ang="0">
                  <a:pos x="89" y="254"/>
                </a:cxn>
                <a:cxn ang="0">
                  <a:pos x="89" y="0"/>
                </a:cxn>
              </a:cxnLst>
              <a:rect l="0" t="0" r="r" b="b"/>
              <a:pathLst>
                <a:path w="127" h="293">
                  <a:moveTo>
                    <a:pt x="89" y="0"/>
                  </a:moveTo>
                  <a:lnTo>
                    <a:pt x="127" y="0"/>
                  </a:lnTo>
                  <a:lnTo>
                    <a:pt x="101" y="13"/>
                  </a:lnTo>
                  <a:lnTo>
                    <a:pt x="101" y="89"/>
                  </a:lnTo>
                  <a:lnTo>
                    <a:pt x="101" y="153"/>
                  </a:lnTo>
                  <a:lnTo>
                    <a:pt x="114" y="216"/>
                  </a:lnTo>
                  <a:lnTo>
                    <a:pt x="114" y="267"/>
                  </a:lnTo>
                  <a:lnTo>
                    <a:pt x="12" y="267"/>
                  </a:lnTo>
                  <a:lnTo>
                    <a:pt x="0" y="293"/>
                  </a:lnTo>
                  <a:lnTo>
                    <a:pt x="12" y="242"/>
                  </a:lnTo>
                  <a:lnTo>
                    <a:pt x="89" y="25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69" name="Freeform 155"/>
            <p:cNvSpPr>
              <a:spLocks/>
            </p:cNvSpPr>
            <p:nvPr/>
          </p:nvSpPr>
          <p:spPr bwMode="auto">
            <a:xfrm>
              <a:off x="11843" y="9400"/>
              <a:ext cx="127" cy="318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0" y="318"/>
                </a:cxn>
                <a:cxn ang="0">
                  <a:pos x="12" y="318"/>
                </a:cxn>
                <a:cxn ang="0">
                  <a:pos x="12" y="267"/>
                </a:cxn>
                <a:cxn ang="0">
                  <a:pos x="12" y="38"/>
                </a:cxn>
                <a:cxn ang="0">
                  <a:pos x="127" y="2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25"/>
                </a:cxn>
              </a:cxnLst>
              <a:rect l="0" t="0" r="r" b="b"/>
              <a:pathLst>
                <a:path w="127" h="318">
                  <a:moveTo>
                    <a:pt x="0" y="25"/>
                  </a:moveTo>
                  <a:lnTo>
                    <a:pt x="0" y="318"/>
                  </a:lnTo>
                  <a:lnTo>
                    <a:pt x="12" y="318"/>
                  </a:lnTo>
                  <a:lnTo>
                    <a:pt x="12" y="267"/>
                  </a:lnTo>
                  <a:lnTo>
                    <a:pt x="12" y="38"/>
                  </a:lnTo>
                  <a:lnTo>
                    <a:pt x="127" y="25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DBC9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0" name="Freeform 156"/>
            <p:cNvSpPr>
              <a:spLocks/>
            </p:cNvSpPr>
            <p:nvPr/>
          </p:nvSpPr>
          <p:spPr bwMode="auto">
            <a:xfrm>
              <a:off x="11855" y="9438"/>
              <a:ext cx="115" cy="26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89" y="63"/>
                </a:cxn>
                <a:cxn ang="0">
                  <a:pos x="89" y="127"/>
                </a:cxn>
                <a:cxn ang="0">
                  <a:pos x="89" y="190"/>
                </a:cxn>
                <a:cxn ang="0">
                  <a:pos x="89" y="254"/>
                </a:cxn>
                <a:cxn ang="0">
                  <a:pos x="77" y="254"/>
                </a:cxn>
                <a:cxn ang="0">
                  <a:pos x="13" y="241"/>
                </a:cxn>
                <a:cxn ang="0">
                  <a:pos x="0" y="254"/>
                </a:cxn>
                <a:cxn ang="0">
                  <a:pos x="102" y="267"/>
                </a:cxn>
                <a:cxn ang="0">
                  <a:pos x="102" y="229"/>
                </a:cxn>
                <a:cxn ang="0">
                  <a:pos x="102" y="190"/>
                </a:cxn>
                <a:cxn ang="0">
                  <a:pos x="102" y="152"/>
                </a:cxn>
                <a:cxn ang="0">
                  <a:pos x="102" y="114"/>
                </a:cxn>
                <a:cxn ang="0">
                  <a:pos x="102" y="89"/>
                </a:cxn>
                <a:cxn ang="0">
                  <a:pos x="102" y="51"/>
                </a:cxn>
                <a:cxn ang="0">
                  <a:pos x="115" y="25"/>
                </a:cxn>
                <a:cxn ang="0">
                  <a:pos x="115" y="0"/>
                </a:cxn>
                <a:cxn ang="0">
                  <a:pos x="89" y="0"/>
                </a:cxn>
              </a:cxnLst>
              <a:rect l="0" t="0" r="r" b="b"/>
              <a:pathLst>
                <a:path w="115" h="267">
                  <a:moveTo>
                    <a:pt x="89" y="0"/>
                  </a:moveTo>
                  <a:lnTo>
                    <a:pt x="89" y="63"/>
                  </a:lnTo>
                  <a:lnTo>
                    <a:pt x="89" y="127"/>
                  </a:lnTo>
                  <a:lnTo>
                    <a:pt x="89" y="190"/>
                  </a:lnTo>
                  <a:lnTo>
                    <a:pt x="89" y="254"/>
                  </a:lnTo>
                  <a:lnTo>
                    <a:pt x="77" y="254"/>
                  </a:lnTo>
                  <a:lnTo>
                    <a:pt x="13" y="241"/>
                  </a:lnTo>
                  <a:lnTo>
                    <a:pt x="0" y="254"/>
                  </a:lnTo>
                  <a:lnTo>
                    <a:pt x="102" y="267"/>
                  </a:lnTo>
                  <a:lnTo>
                    <a:pt x="102" y="229"/>
                  </a:lnTo>
                  <a:lnTo>
                    <a:pt x="102" y="190"/>
                  </a:lnTo>
                  <a:lnTo>
                    <a:pt x="102" y="152"/>
                  </a:lnTo>
                  <a:lnTo>
                    <a:pt x="102" y="114"/>
                  </a:lnTo>
                  <a:lnTo>
                    <a:pt x="102" y="89"/>
                  </a:lnTo>
                  <a:lnTo>
                    <a:pt x="102" y="51"/>
                  </a:lnTo>
                  <a:lnTo>
                    <a:pt x="115" y="25"/>
                  </a:lnTo>
                  <a:lnTo>
                    <a:pt x="115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DBC9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1" name="Freeform 157"/>
            <p:cNvSpPr>
              <a:spLocks/>
            </p:cNvSpPr>
            <p:nvPr/>
          </p:nvSpPr>
          <p:spPr bwMode="auto">
            <a:xfrm>
              <a:off x="11881" y="9450"/>
              <a:ext cx="25" cy="2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2" name="Freeform 158"/>
            <p:cNvSpPr>
              <a:spLocks/>
            </p:cNvSpPr>
            <p:nvPr/>
          </p:nvSpPr>
          <p:spPr bwMode="auto">
            <a:xfrm>
              <a:off x="11881" y="9514"/>
              <a:ext cx="25" cy="2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3" name="Freeform 159"/>
            <p:cNvSpPr>
              <a:spLocks/>
            </p:cNvSpPr>
            <p:nvPr/>
          </p:nvSpPr>
          <p:spPr bwMode="auto">
            <a:xfrm>
              <a:off x="11881" y="9450"/>
              <a:ext cx="13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26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9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4" name="Freeform 160"/>
            <p:cNvSpPr>
              <a:spLocks/>
            </p:cNvSpPr>
            <p:nvPr/>
          </p:nvSpPr>
          <p:spPr bwMode="auto">
            <a:xfrm>
              <a:off x="11881" y="9514"/>
              <a:ext cx="1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25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9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5" name="Freeform 161"/>
            <p:cNvSpPr>
              <a:spLocks/>
            </p:cNvSpPr>
            <p:nvPr/>
          </p:nvSpPr>
          <p:spPr bwMode="auto">
            <a:xfrm>
              <a:off x="11855" y="9183"/>
              <a:ext cx="2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6" h="13">
                  <a:moveTo>
                    <a:pt x="13" y="0"/>
                  </a:move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6" name="Freeform 162"/>
            <p:cNvSpPr>
              <a:spLocks/>
            </p:cNvSpPr>
            <p:nvPr/>
          </p:nvSpPr>
          <p:spPr bwMode="auto">
            <a:xfrm>
              <a:off x="11894" y="9183"/>
              <a:ext cx="25" cy="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5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7" name="Freeform 163"/>
            <p:cNvSpPr>
              <a:spLocks/>
            </p:cNvSpPr>
            <p:nvPr/>
          </p:nvSpPr>
          <p:spPr bwMode="auto">
            <a:xfrm>
              <a:off x="11944" y="9171"/>
              <a:ext cx="1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12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66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8" name="Freeform 164"/>
            <p:cNvSpPr>
              <a:spLocks/>
            </p:cNvSpPr>
            <p:nvPr/>
          </p:nvSpPr>
          <p:spPr bwMode="auto">
            <a:xfrm>
              <a:off x="11855" y="9183"/>
              <a:ext cx="2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6" h="13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3F4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79" name="Freeform 165"/>
            <p:cNvSpPr>
              <a:spLocks/>
            </p:cNvSpPr>
            <p:nvPr/>
          </p:nvSpPr>
          <p:spPr bwMode="auto">
            <a:xfrm>
              <a:off x="11906" y="9183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A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0" name="Freeform 166"/>
            <p:cNvSpPr>
              <a:spLocks/>
            </p:cNvSpPr>
            <p:nvPr/>
          </p:nvSpPr>
          <p:spPr bwMode="auto">
            <a:xfrm>
              <a:off x="11944" y="9183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1" name="Freeform 167"/>
            <p:cNvSpPr>
              <a:spLocks/>
            </p:cNvSpPr>
            <p:nvPr/>
          </p:nvSpPr>
          <p:spPr bwMode="auto">
            <a:xfrm>
              <a:off x="11868" y="9743"/>
              <a:ext cx="127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" y="13"/>
                </a:cxn>
                <a:cxn ang="0">
                  <a:pos x="127" y="38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127" h="38">
                  <a:moveTo>
                    <a:pt x="0" y="0"/>
                  </a:moveTo>
                  <a:lnTo>
                    <a:pt x="127" y="13"/>
                  </a:lnTo>
                  <a:lnTo>
                    <a:pt x="127" y="38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2" name="Freeform 168"/>
            <p:cNvSpPr>
              <a:spLocks/>
            </p:cNvSpPr>
            <p:nvPr/>
          </p:nvSpPr>
          <p:spPr bwMode="auto">
            <a:xfrm>
              <a:off x="12479" y="9043"/>
              <a:ext cx="38" cy="509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38" y="509"/>
                </a:cxn>
                <a:cxn ang="0">
                  <a:pos x="0" y="484"/>
                </a:cxn>
                <a:cxn ang="0">
                  <a:pos x="0" y="369"/>
                </a:cxn>
                <a:cxn ang="0">
                  <a:pos x="13" y="242"/>
                </a:cxn>
                <a:cxn ang="0">
                  <a:pos x="13" y="128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40"/>
                </a:cxn>
                <a:cxn ang="0">
                  <a:pos x="0" y="255"/>
                </a:cxn>
                <a:cxn ang="0">
                  <a:pos x="0" y="382"/>
                </a:cxn>
                <a:cxn ang="0">
                  <a:pos x="0" y="496"/>
                </a:cxn>
              </a:cxnLst>
              <a:rect l="0" t="0" r="r" b="b"/>
              <a:pathLst>
                <a:path w="38" h="509">
                  <a:moveTo>
                    <a:pt x="0" y="496"/>
                  </a:moveTo>
                  <a:lnTo>
                    <a:pt x="38" y="509"/>
                  </a:lnTo>
                  <a:lnTo>
                    <a:pt x="0" y="484"/>
                  </a:lnTo>
                  <a:lnTo>
                    <a:pt x="0" y="369"/>
                  </a:lnTo>
                  <a:lnTo>
                    <a:pt x="13" y="242"/>
                  </a:lnTo>
                  <a:lnTo>
                    <a:pt x="13" y="128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0" y="140"/>
                  </a:lnTo>
                  <a:lnTo>
                    <a:pt x="0" y="255"/>
                  </a:lnTo>
                  <a:lnTo>
                    <a:pt x="0" y="382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E0D1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3" name="Freeform 169"/>
            <p:cNvSpPr>
              <a:spLocks/>
            </p:cNvSpPr>
            <p:nvPr/>
          </p:nvSpPr>
          <p:spPr bwMode="auto">
            <a:xfrm>
              <a:off x="12556" y="9565"/>
              <a:ext cx="203" cy="331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01" y="0"/>
                </a:cxn>
                <a:cxn ang="0">
                  <a:pos x="178" y="13"/>
                </a:cxn>
                <a:cxn ang="0">
                  <a:pos x="191" y="51"/>
                </a:cxn>
                <a:cxn ang="0">
                  <a:pos x="191" y="89"/>
                </a:cxn>
                <a:cxn ang="0">
                  <a:pos x="203" y="127"/>
                </a:cxn>
                <a:cxn ang="0">
                  <a:pos x="203" y="153"/>
                </a:cxn>
                <a:cxn ang="0">
                  <a:pos x="203" y="191"/>
                </a:cxn>
                <a:cxn ang="0">
                  <a:pos x="203" y="229"/>
                </a:cxn>
                <a:cxn ang="0">
                  <a:pos x="203" y="254"/>
                </a:cxn>
                <a:cxn ang="0">
                  <a:pos x="203" y="305"/>
                </a:cxn>
                <a:cxn ang="0">
                  <a:pos x="114" y="331"/>
                </a:cxn>
                <a:cxn ang="0">
                  <a:pos x="0" y="305"/>
                </a:cxn>
                <a:cxn ang="0">
                  <a:pos x="0" y="216"/>
                </a:cxn>
                <a:cxn ang="0">
                  <a:pos x="12" y="76"/>
                </a:cxn>
                <a:cxn ang="0">
                  <a:pos x="25" y="0"/>
                </a:cxn>
              </a:cxnLst>
              <a:rect l="0" t="0" r="r" b="b"/>
              <a:pathLst>
                <a:path w="203" h="331">
                  <a:moveTo>
                    <a:pt x="25" y="0"/>
                  </a:moveTo>
                  <a:lnTo>
                    <a:pt x="101" y="0"/>
                  </a:lnTo>
                  <a:lnTo>
                    <a:pt x="178" y="13"/>
                  </a:lnTo>
                  <a:lnTo>
                    <a:pt x="191" y="51"/>
                  </a:lnTo>
                  <a:lnTo>
                    <a:pt x="191" y="89"/>
                  </a:lnTo>
                  <a:lnTo>
                    <a:pt x="203" y="127"/>
                  </a:lnTo>
                  <a:lnTo>
                    <a:pt x="203" y="153"/>
                  </a:lnTo>
                  <a:lnTo>
                    <a:pt x="203" y="191"/>
                  </a:lnTo>
                  <a:lnTo>
                    <a:pt x="203" y="229"/>
                  </a:lnTo>
                  <a:lnTo>
                    <a:pt x="203" y="254"/>
                  </a:lnTo>
                  <a:lnTo>
                    <a:pt x="203" y="305"/>
                  </a:lnTo>
                  <a:lnTo>
                    <a:pt x="114" y="331"/>
                  </a:lnTo>
                  <a:lnTo>
                    <a:pt x="0" y="305"/>
                  </a:lnTo>
                  <a:lnTo>
                    <a:pt x="0" y="216"/>
                  </a:lnTo>
                  <a:lnTo>
                    <a:pt x="12" y="7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35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4" name="Freeform 170"/>
            <p:cNvSpPr>
              <a:spLocks/>
            </p:cNvSpPr>
            <p:nvPr/>
          </p:nvSpPr>
          <p:spPr bwMode="auto">
            <a:xfrm>
              <a:off x="12556" y="9603"/>
              <a:ext cx="127" cy="25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3" y="0"/>
                </a:cxn>
                <a:cxn ang="0">
                  <a:pos x="114" y="0"/>
                </a:cxn>
                <a:cxn ang="0">
                  <a:pos x="127" y="64"/>
                </a:cxn>
                <a:cxn ang="0">
                  <a:pos x="127" y="127"/>
                </a:cxn>
                <a:cxn ang="0">
                  <a:pos x="127" y="191"/>
                </a:cxn>
                <a:cxn ang="0">
                  <a:pos x="114" y="254"/>
                </a:cxn>
                <a:cxn ang="0">
                  <a:pos x="114" y="254"/>
                </a:cxn>
                <a:cxn ang="0">
                  <a:pos x="101" y="254"/>
                </a:cxn>
                <a:cxn ang="0">
                  <a:pos x="101" y="254"/>
                </a:cxn>
                <a:cxn ang="0">
                  <a:pos x="89" y="254"/>
                </a:cxn>
                <a:cxn ang="0">
                  <a:pos x="76" y="254"/>
                </a:cxn>
                <a:cxn ang="0">
                  <a:pos x="76" y="242"/>
                </a:cxn>
                <a:cxn ang="0">
                  <a:pos x="63" y="242"/>
                </a:cxn>
                <a:cxn ang="0">
                  <a:pos x="51" y="242"/>
                </a:cxn>
                <a:cxn ang="0">
                  <a:pos x="51" y="242"/>
                </a:cxn>
                <a:cxn ang="0">
                  <a:pos x="38" y="242"/>
                </a:cxn>
                <a:cxn ang="0">
                  <a:pos x="38" y="242"/>
                </a:cxn>
                <a:cxn ang="0">
                  <a:pos x="25" y="242"/>
                </a:cxn>
                <a:cxn ang="0">
                  <a:pos x="12" y="242"/>
                </a:cxn>
                <a:cxn ang="0">
                  <a:pos x="12" y="242"/>
                </a:cxn>
                <a:cxn ang="0">
                  <a:pos x="0" y="242"/>
                </a:cxn>
                <a:cxn ang="0">
                  <a:pos x="0" y="242"/>
                </a:cxn>
                <a:cxn ang="0">
                  <a:pos x="0" y="178"/>
                </a:cxn>
                <a:cxn ang="0">
                  <a:pos x="0" y="115"/>
                </a:cxn>
                <a:cxn ang="0">
                  <a:pos x="0" y="64"/>
                </a:cxn>
                <a:cxn ang="0">
                  <a:pos x="12" y="0"/>
                </a:cxn>
              </a:cxnLst>
              <a:rect l="0" t="0" r="r" b="b"/>
              <a:pathLst>
                <a:path w="127" h="254">
                  <a:moveTo>
                    <a:pt x="12" y="0"/>
                  </a:moveTo>
                  <a:lnTo>
                    <a:pt x="63" y="0"/>
                  </a:lnTo>
                  <a:lnTo>
                    <a:pt x="114" y="0"/>
                  </a:lnTo>
                  <a:lnTo>
                    <a:pt x="127" y="64"/>
                  </a:lnTo>
                  <a:lnTo>
                    <a:pt x="127" y="127"/>
                  </a:lnTo>
                  <a:lnTo>
                    <a:pt x="127" y="191"/>
                  </a:lnTo>
                  <a:lnTo>
                    <a:pt x="114" y="254"/>
                  </a:lnTo>
                  <a:lnTo>
                    <a:pt x="114" y="254"/>
                  </a:lnTo>
                  <a:lnTo>
                    <a:pt x="101" y="254"/>
                  </a:lnTo>
                  <a:lnTo>
                    <a:pt x="101" y="254"/>
                  </a:lnTo>
                  <a:lnTo>
                    <a:pt x="89" y="254"/>
                  </a:lnTo>
                  <a:lnTo>
                    <a:pt x="76" y="254"/>
                  </a:lnTo>
                  <a:lnTo>
                    <a:pt x="76" y="242"/>
                  </a:lnTo>
                  <a:lnTo>
                    <a:pt x="63" y="242"/>
                  </a:lnTo>
                  <a:lnTo>
                    <a:pt x="51" y="242"/>
                  </a:lnTo>
                  <a:lnTo>
                    <a:pt x="51" y="242"/>
                  </a:lnTo>
                  <a:lnTo>
                    <a:pt x="38" y="242"/>
                  </a:lnTo>
                  <a:lnTo>
                    <a:pt x="38" y="242"/>
                  </a:lnTo>
                  <a:lnTo>
                    <a:pt x="25" y="242"/>
                  </a:lnTo>
                  <a:lnTo>
                    <a:pt x="12" y="242"/>
                  </a:lnTo>
                  <a:lnTo>
                    <a:pt x="12" y="24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178"/>
                  </a:lnTo>
                  <a:lnTo>
                    <a:pt x="0" y="115"/>
                  </a:lnTo>
                  <a:lnTo>
                    <a:pt x="0" y="6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5" name="Freeform 171"/>
            <p:cNvSpPr>
              <a:spLocks/>
            </p:cNvSpPr>
            <p:nvPr/>
          </p:nvSpPr>
          <p:spPr bwMode="auto">
            <a:xfrm>
              <a:off x="12556" y="9603"/>
              <a:ext cx="114" cy="2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14" y="64"/>
                </a:cxn>
                <a:cxn ang="0">
                  <a:pos x="114" y="127"/>
                </a:cxn>
                <a:cxn ang="0">
                  <a:pos x="114" y="178"/>
                </a:cxn>
                <a:cxn ang="0">
                  <a:pos x="114" y="229"/>
                </a:cxn>
                <a:cxn ang="0">
                  <a:pos x="101" y="229"/>
                </a:cxn>
                <a:cxn ang="0">
                  <a:pos x="89" y="229"/>
                </a:cxn>
                <a:cxn ang="0">
                  <a:pos x="76" y="229"/>
                </a:cxn>
                <a:cxn ang="0">
                  <a:pos x="51" y="229"/>
                </a:cxn>
                <a:cxn ang="0">
                  <a:pos x="38" y="229"/>
                </a:cxn>
                <a:cxn ang="0">
                  <a:pos x="25" y="229"/>
                </a:cxn>
                <a:cxn ang="0">
                  <a:pos x="12" y="229"/>
                </a:cxn>
                <a:cxn ang="0">
                  <a:pos x="0" y="229"/>
                </a:cxn>
                <a:cxn ang="0">
                  <a:pos x="0" y="165"/>
                </a:cxn>
                <a:cxn ang="0">
                  <a:pos x="0" y="115"/>
                </a:cxn>
                <a:cxn ang="0">
                  <a:pos x="0" y="64"/>
                </a:cxn>
                <a:cxn ang="0">
                  <a:pos x="12" y="0"/>
                </a:cxn>
              </a:cxnLst>
              <a:rect l="0" t="0" r="r" b="b"/>
              <a:pathLst>
                <a:path w="114" h="229">
                  <a:moveTo>
                    <a:pt x="12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64"/>
                  </a:lnTo>
                  <a:lnTo>
                    <a:pt x="114" y="127"/>
                  </a:lnTo>
                  <a:lnTo>
                    <a:pt x="114" y="178"/>
                  </a:lnTo>
                  <a:lnTo>
                    <a:pt x="114" y="229"/>
                  </a:lnTo>
                  <a:lnTo>
                    <a:pt x="101" y="229"/>
                  </a:lnTo>
                  <a:lnTo>
                    <a:pt x="89" y="229"/>
                  </a:lnTo>
                  <a:lnTo>
                    <a:pt x="76" y="229"/>
                  </a:lnTo>
                  <a:lnTo>
                    <a:pt x="51" y="229"/>
                  </a:lnTo>
                  <a:lnTo>
                    <a:pt x="38" y="229"/>
                  </a:lnTo>
                  <a:lnTo>
                    <a:pt x="25" y="229"/>
                  </a:lnTo>
                  <a:lnTo>
                    <a:pt x="12" y="229"/>
                  </a:lnTo>
                  <a:lnTo>
                    <a:pt x="0" y="229"/>
                  </a:lnTo>
                  <a:lnTo>
                    <a:pt x="0" y="165"/>
                  </a:lnTo>
                  <a:lnTo>
                    <a:pt x="0" y="115"/>
                  </a:lnTo>
                  <a:lnTo>
                    <a:pt x="0" y="6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B77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6" name="Freeform 172"/>
            <p:cNvSpPr>
              <a:spLocks/>
            </p:cNvSpPr>
            <p:nvPr/>
          </p:nvSpPr>
          <p:spPr bwMode="auto">
            <a:xfrm>
              <a:off x="12556" y="9603"/>
              <a:ext cx="114" cy="21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14" y="0"/>
                </a:cxn>
                <a:cxn ang="0">
                  <a:pos x="114" y="51"/>
                </a:cxn>
                <a:cxn ang="0">
                  <a:pos x="114" y="115"/>
                </a:cxn>
                <a:cxn ang="0">
                  <a:pos x="114" y="165"/>
                </a:cxn>
                <a:cxn ang="0">
                  <a:pos x="114" y="216"/>
                </a:cxn>
                <a:cxn ang="0">
                  <a:pos x="101" y="216"/>
                </a:cxn>
                <a:cxn ang="0">
                  <a:pos x="89" y="216"/>
                </a:cxn>
                <a:cxn ang="0">
                  <a:pos x="76" y="216"/>
                </a:cxn>
                <a:cxn ang="0">
                  <a:pos x="51" y="216"/>
                </a:cxn>
                <a:cxn ang="0">
                  <a:pos x="38" y="216"/>
                </a:cxn>
                <a:cxn ang="0">
                  <a:pos x="25" y="216"/>
                </a:cxn>
                <a:cxn ang="0">
                  <a:pos x="12" y="216"/>
                </a:cxn>
                <a:cxn ang="0">
                  <a:pos x="0" y="216"/>
                </a:cxn>
                <a:cxn ang="0">
                  <a:pos x="0" y="153"/>
                </a:cxn>
                <a:cxn ang="0">
                  <a:pos x="0" y="102"/>
                </a:cxn>
                <a:cxn ang="0">
                  <a:pos x="12" y="51"/>
                </a:cxn>
                <a:cxn ang="0">
                  <a:pos x="12" y="0"/>
                </a:cxn>
              </a:cxnLst>
              <a:rect l="0" t="0" r="r" b="b"/>
              <a:pathLst>
                <a:path w="114" h="216">
                  <a:moveTo>
                    <a:pt x="12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14" y="51"/>
                  </a:lnTo>
                  <a:lnTo>
                    <a:pt x="114" y="115"/>
                  </a:lnTo>
                  <a:lnTo>
                    <a:pt x="114" y="165"/>
                  </a:lnTo>
                  <a:lnTo>
                    <a:pt x="114" y="216"/>
                  </a:lnTo>
                  <a:lnTo>
                    <a:pt x="101" y="216"/>
                  </a:lnTo>
                  <a:lnTo>
                    <a:pt x="89" y="216"/>
                  </a:lnTo>
                  <a:lnTo>
                    <a:pt x="76" y="216"/>
                  </a:lnTo>
                  <a:lnTo>
                    <a:pt x="51" y="216"/>
                  </a:lnTo>
                  <a:lnTo>
                    <a:pt x="38" y="216"/>
                  </a:lnTo>
                  <a:lnTo>
                    <a:pt x="25" y="216"/>
                  </a:lnTo>
                  <a:lnTo>
                    <a:pt x="12" y="216"/>
                  </a:lnTo>
                  <a:lnTo>
                    <a:pt x="0" y="216"/>
                  </a:lnTo>
                  <a:lnTo>
                    <a:pt x="0" y="153"/>
                  </a:lnTo>
                  <a:lnTo>
                    <a:pt x="0" y="102"/>
                  </a:lnTo>
                  <a:lnTo>
                    <a:pt x="12" y="5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07F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7" name="Freeform 173"/>
            <p:cNvSpPr>
              <a:spLocks/>
            </p:cNvSpPr>
            <p:nvPr/>
          </p:nvSpPr>
          <p:spPr bwMode="auto">
            <a:xfrm>
              <a:off x="12556" y="9603"/>
              <a:ext cx="114" cy="20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14" y="0"/>
                </a:cxn>
                <a:cxn ang="0">
                  <a:pos x="114" y="51"/>
                </a:cxn>
                <a:cxn ang="0">
                  <a:pos x="114" y="102"/>
                </a:cxn>
                <a:cxn ang="0">
                  <a:pos x="114" y="153"/>
                </a:cxn>
                <a:cxn ang="0">
                  <a:pos x="114" y="204"/>
                </a:cxn>
                <a:cxn ang="0">
                  <a:pos x="101" y="204"/>
                </a:cxn>
                <a:cxn ang="0">
                  <a:pos x="76" y="204"/>
                </a:cxn>
                <a:cxn ang="0">
                  <a:pos x="63" y="204"/>
                </a:cxn>
                <a:cxn ang="0">
                  <a:pos x="51" y="204"/>
                </a:cxn>
                <a:cxn ang="0">
                  <a:pos x="38" y="204"/>
                </a:cxn>
                <a:cxn ang="0">
                  <a:pos x="25" y="204"/>
                </a:cxn>
                <a:cxn ang="0">
                  <a:pos x="12" y="204"/>
                </a:cxn>
                <a:cxn ang="0">
                  <a:pos x="0" y="191"/>
                </a:cxn>
                <a:cxn ang="0">
                  <a:pos x="0" y="140"/>
                </a:cxn>
                <a:cxn ang="0">
                  <a:pos x="0" y="102"/>
                </a:cxn>
                <a:cxn ang="0">
                  <a:pos x="12" y="51"/>
                </a:cxn>
                <a:cxn ang="0">
                  <a:pos x="12" y="0"/>
                </a:cxn>
              </a:cxnLst>
              <a:rect l="0" t="0" r="r" b="b"/>
              <a:pathLst>
                <a:path w="114" h="204">
                  <a:moveTo>
                    <a:pt x="12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14" y="51"/>
                  </a:lnTo>
                  <a:lnTo>
                    <a:pt x="114" y="102"/>
                  </a:lnTo>
                  <a:lnTo>
                    <a:pt x="114" y="153"/>
                  </a:lnTo>
                  <a:lnTo>
                    <a:pt x="114" y="204"/>
                  </a:lnTo>
                  <a:lnTo>
                    <a:pt x="101" y="204"/>
                  </a:lnTo>
                  <a:lnTo>
                    <a:pt x="76" y="204"/>
                  </a:lnTo>
                  <a:lnTo>
                    <a:pt x="63" y="204"/>
                  </a:lnTo>
                  <a:lnTo>
                    <a:pt x="51" y="204"/>
                  </a:lnTo>
                  <a:lnTo>
                    <a:pt x="38" y="204"/>
                  </a:lnTo>
                  <a:lnTo>
                    <a:pt x="25" y="204"/>
                  </a:lnTo>
                  <a:lnTo>
                    <a:pt x="12" y="204"/>
                  </a:lnTo>
                  <a:lnTo>
                    <a:pt x="0" y="191"/>
                  </a:lnTo>
                  <a:lnTo>
                    <a:pt x="0" y="140"/>
                  </a:lnTo>
                  <a:lnTo>
                    <a:pt x="0" y="102"/>
                  </a:lnTo>
                  <a:lnTo>
                    <a:pt x="12" y="5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58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8" name="Freeform 174"/>
            <p:cNvSpPr>
              <a:spLocks/>
            </p:cNvSpPr>
            <p:nvPr/>
          </p:nvSpPr>
          <p:spPr bwMode="auto">
            <a:xfrm>
              <a:off x="12556" y="9603"/>
              <a:ext cx="114" cy="19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14" y="51"/>
                </a:cxn>
                <a:cxn ang="0">
                  <a:pos x="114" y="102"/>
                </a:cxn>
                <a:cxn ang="0">
                  <a:pos x="114" y="140"/>
                </a:cxn>
                <a:cxn ang="0">
                  <a:pos x="101" y="191"/>
                </a:cxn>
                <a:cxn ang="0">
                  <a:pos x="89" y="191"/>
                </a:cxn>
                <a:cxn ang="0">
                  <a:pos x="76" y="191"/>
                </a:cxn>
                <a:cxn ang="0">
                  <a:pos x="63" y="191"/>
                </a:cxn>
                <a:cxn ang="0">
                  <a:pos x="51" y="191"/>
                </a:cxn>
                <a:cxn ang="0">
                  <a:pos x="38" y="191"/>
                </a:cxn>
                <a:cxn ang="0">
                  <a:pos x="25" y="191"/>
                </a:cxn>
                <a:cxn ang="0">
                  <a:pos x="12" y="178"/>
                </a:cxn>
                <a:cxn ang="0">
                  <a:pos x="0" y="178"/>
                </a:cxn>
                <a:cxn ang="0">
                  <a:pos x="0" y="140"/>
                </a:cxn>
                <a:cxn ang="0">
                  <a:pos x="0" y="89"/>
                </a:cxn>
                <a:cxn ang="0">
                  <a:pos x="12" y="51"/>
                </a:cxn>
                <a:cxn ang="0">
                  <a:pos x="12" y="0"/>
                </a:cxn>
              </a:cxnLst>
              <a:rect l="0" t="0" r="r" b="b"/>
              <a:pathLst>
                <a:path w="114" h="191">
                  <a:moveTo>
                    <a:pt x="12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51"/>
                  </a:lnTo>
                  <a:lnTo>
                    <a:pt x="114" y="102"/>
                  </a:lnTo>
                  <a:lnTo>
                    <a:pt x="114" y="140"/>
                  </a:lnTo>
                  <a:lnTo>
                    <a:pt x="101" y="191"/>
                  </a:lnTo>
                  <a:lnTo>
                    <a:pt x="89" y="191"/>
                  </a:lnTo>
                  <a:lnTo>
                    <a:pt x="76" y="191"/>
                  </a:lnTo>
                  <a:lnTo>
                    <a:pt x="63" y="191"/>
                  </a:lnTo>
                  <a:lnTo>
                    <a:pt x="51" y="191"/>
                  </a:lnTo>
                  <a:lnTo>
                    <a:pt x="38" y="191"/>
                  </a:lnTo>
                  <a:lnTo>
                    <a:pt x="25" y="191"/>
                  </a:lnTo>
                  <a:lnTo>
                    <a:pt x="12" y="178"/>
                  </a:lnTo>
                  <a:lnTo>
                    <a:pt x="0" y="178"/>
                  </a:lnTo>
                  <a:lnTo>
                    <a:pt x="0" y="140"/>
                  </a:lnTo>
                  <a:lnTo>
                    <a:pt x="0" y="89"/>
                  </a:lnTo>
                  <a:lnTo>
                    <a:pt x="12" y="5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A91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89" name="Freeform 175"/>
            <p:cNvSpPr>
              <a:spLocks/>
            </p:cNvSpPr>
            <p:nvPr/>
          </p:nvSpPr>
          <p:spPr bwMode="auto">
            <a:xfrm>
              <a:off x="12556" y="9603"/>
              <a:ext cx="101" cy="17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1" y="38"/>
                </a:cxn>
                <a:cxn ang="0">
                  <a:pos x="101" y="89"/>
                </a:cxn>
                <a:cxn ang="0">
                  <a:pos x="101" y="127"/>
                </a:cxn>
                <a:cxn ang="0">
                  <a:pos x="101" y="178"/>
                </a:cxn>
                <a:cxn ang="0">
                  <a:pos x="89" y="178"/>
                </a:cxn>
                <a:cxn ang="0">
                  <a:pos x="76" y="178"/>
                </a:cxn>
                <a:cxn ang="0">
                  <a:pos x="63" y="178"/>
                </a:cxn>
                <a:cxn ang="0">
                  <a:pos x="51" y="165"/>
                </a:cxn>
                <a:cxn ang="0">
                  <a:pos x="38" y="165"/>
                </a:cxn>
                <a:cxn ang="0">
                  <a:pos x="25" y="165"/>
                </a:cxn>
                <a:cxn ang="0">
                  <a:pos x="12" y="165"/>
                </a:cxn>
                <a:cxn ang="0">
                  <a:pos x="0" y="165"/>
                </a:cxn>
                <a:cxn ang="0">
                  <a:pos x="0" y="127"/>
                </a:cxn>
                <a:cxn ang="0">
                  <a:pos x="12" y="89"/>
                </a:cxn>
                <a:cxn ang="0">
                  <a:pos x="12" y="51"/>
                </a:cxn>
                <a:cxn ang="0">
                  <a:pos x="25" y="0"/>
                </a:cxn>
              </a:cxnLst>
              <a:rect l="0" t="0" r="r" b="b"/>
              <a:pathLst>
                <a:path w="101" h="178">
                  <a:moveTo>
                    <a:pt x="25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38"/>
                  </a:lnTo>
                  <a:lnTo>
                    <a:pt x="101" y="89"/>
                  </a:lnTo>
                  <a:lnTo>
                    <a:pt x="101" y="127"/>
                  </a:lnTo>
                  <a:lnTo>
                    <a:pt x="101" y="178"/>
                  </a:lnTo>
                  <a:lnTo>
                    <a:pt x="89" y="178"/>
                  </a:lnTo>
                  <a:lnTo>
                    <a:pt x="76" y="178"/>
                  </a:lnTo>
                  <a:lnTo>
                    <a:pt x="63" y="178"/>
                  </a:lnTo>
                  <a:lnTo>
                    <a:pt x="51" y="165"/>
                  </a:lnTo>
                  <a:lnTo>
                    <a:pt x="38" y="165"/>
                  </a:lnTo>
                  <a:lnTo>
                    <a:pt x="25" y="165"/>
                  </a:lnTo>
                  <a:lnTo>
                    <a:pt x="12" y="165"/>
                  </a:lnTo>
                  <a:lnTo>
                    <a:pt x="0" y="165"/>
                  </a:lnTo>
                  <a:lnTo>
                    <a:pt x="0" y="127"/>
                  </a:lnTo>
                  <a:lnTo>
                    <a:pt x="12" y="89"/>
                  </a:lnTo>
                  <a:lnTo>
                    <a:pt x="12" y="5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AF99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0" name="Freeform 176"/>
            <p:cNvSpPr>
              <a:spLocks/>
            </p:cNvSpPr>
            <p:nvPr/>
          </p:nvSpPr>
          <p:spPr bwMode="auto">
            <a:xfrm>
              <a:off x="12568" y="9603"/>
              <a:ext cx="89" cy="15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7" y="0"/>
                </a:cxn>
                <a:cxn ang="0">
                  <a:pos x="77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38"/>
                </a:cxn>
                <a:cxn ang="0">
                  <a:pos x="89" y="76"/>
                </a:cxn>
                <a:cxn ang="0">
                  <a:pos x="89" y="115"/>
                </a:cxn>
                <a:cxn ang="0">
                  <a:pos x="89" y="153"/>
                </a:cxn>
                <a:cxn ang="0">
                  <a:pos x="77" y="153"/>
                </a:cxn>
                <a:cxn ang="0">
                  <a:pos x="64" y="153"/>
                </a:cxn>
                <a:cxn ang="0">
                  <a:pos x="51" y="153"/>
                </a:cxn>
                <a:cxn ang="0">
                  <a:pos x="39" y="153"/>
                </a:cxn>
                <a:cxn ang="0">
                  <a:pos x="26" y="153"/>
                </a:cxn>
                <a:cxn ang="0">
                  <a:pos x="13" y="153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115"/>
                </a:cxn>
                <a:cxn ang="0">
                  <a:pos x="0" y="76"/>
                </a:cxn>
                <a:cxn ang="0">
                  <a:pos x="0" y="38"/>
                </a:cxn>
                <a:cxn ang="0">
                  <a:pos x="13" y="0"/>
                </a:cxn>
              </a:cxnLst>
              <a:rect l="0" t="0" r="r" b="b"/>
              <a:pathLst>
                <a:path w="89" h="153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38"/>
                  </a:lnTo>
                  <a:lnTo>
                    <a:pt x="89" y="76"/>
                  </a:lnTo>
                  <a:lnTo>
                    <a:pt x="89" y="115"/>
                  </a:lnTo>
                  <a:lnTo>
                    <a:pt x="89" y="153"/>
                  </a:lnTo>
                  <a:lnTo>
                    <a:pt x="77" y="153"/>
                  </a:lnTo>
                  <a:lnTo>
                    <a:pt x="64" y="153"/>
                  </a:lnTo>
                  <a:lnTo>
                    <a:pt x="51" y="153"/>
                  </a:lnTo>
                  <a:lnTo>
                    <a:pt x="39" y="153"/>
                  </a:lnTo>
                  <a:lnTo>
                    <a:pt x="26" y="153"/>
                  </a:lnTo>
                  <a:lnTo>
                    <a:pt x="13" y="153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0" y="115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B59E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1" name="Freeform 177"/>
            <p:cNvSpPr>
              <a:spLocks/>
            </p:cNvSpPr>
            <p:nvPr/>
          </p:nvSpPr>
          <p:spPr bwMode="auto">
            <a:xfrm>
              <a:off x="12568" y="9603"/>
              <a:ext cx="89" cy="14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7" y="0"/>
                </a:cxn>
                <a:cxn ang="0">
                  <a:pos x="77" y="0"/>
                </a:cxn>
                <a:cxn ang="0">
                  <a:pos x="89" y="0"/>
                </a:cxn>
                <a:cxn ang="0">
                  <a:pos x="89" y="38"/>
                </a:cxn>
                <a:cxn ang="0">
                  <a:pos x="89" y="76"/>
                </a:cxn>
                <a:cxn ang="0">
                  <a:pos x="89" y="115"/>
                </a:cxn>
                <a:cxn ang="0">
                  <a:pos x="89" y="140"/>
                </a:cxn>
                <a:cxn ang="0">
                  <a:pos x="77" y="140"/>
                </a:cxn>
                <a:cxn ang="0">
                  <a:pos x="64" y="140"/>
                </a:cxn>
                <a:cxn ang="0">
                  <a:pos x="51" y="140"/>
                </a:cxn>
                <a:cxn ang="0">
                  <a:pos x="39" y="140"/>
                </a:cxn>
                <a:cxn ang="0">
                  <a:pos x="26" y="140"/>
                </a:cxn>
                <a:cxn ang="0">
                  <a:pos x="13" y="140"/>
                </a:cxn>
                <a:cxn ang="0">
                  <a:pos x="13" y="140"/>
                </a:cxn>
                <a:cxn ang="0">
                  <a:pos x="0" y="140"/>
                </a:cxn>
                <a:cxn ang="0">
                  <a:pos x="0" y="102"/>
                </a:cxn>
                <a:cxn ang="0">
                  <a:pos x="0" y="76"/>
                </a:cxn>
                <a:cxn ang="0">
                  <a:pos x="0" y="38"/>
                </a:cxn>
                <a:cxn ang="0">
                  <a:pos x="13" y="0"/>
                </a:cxn>
              </a:cxnLst>
              <a:rect l="0" t="0" r="r" b="b"/>
              <a:pathLst>
                <a:path w="89" h="140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89" y="0"/>
                  </a:lnTo>
                  <a:lnTo>
                    <a:pt x="89" y="38"/>
                  </a:lnTo>
                  <a:lnTo>
                    <a:pt x="89" y="76"/>
                  </a:lnTo>
                  <a:lnTo>
                    <a:pt x="89" y="115"/>
                  </a:lnTo>
                  <a:lnTo>
                    <a:pt x="89" y="140"/>
                  </a:lnTo>
                  <a:lnTo>
                    <a:pt x="77" y="140"/>
                  </a:lnTo>
                  <a:lnTo>
                    <a:pt x="64" y="140"/>
                  </a:lnTo>
                  <a:lnTo>
                    <a:pt x="51" y="140"/>
                  </a:lnTo>
                  <a:lnTo>
                    <a:pt x="39" y="140"/>
                  </a:lnTo>
                  <a:lnTo>
                    <a:pt x="26" y="140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0" y="140"/>
                  </a:lnTo>
                  <a:lnTo>
                    <a:pt x="0" y="102"/>
                  </a:lnTo>
                  <a:lnTo>
                    <a:pt x="0" y="76"/>
                  </a:lnTo>
                  <a:lnTo>
                    <a:pt x="0" y="3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BAA5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2" name="Freeform 178"/>
            <p:cNvSpPr>
              <a:spLocks/>
            </p:cNvSpPr>
            <p:nvPr/>
          </p:nvSpPr>
          <p:spPr bwMode="auto">
            <a:xfrm>
              <a:off x="12568" y="9603"/>
              <a:ext cx="89" cy="12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7" y="0"/>
                </a:cxn>
                <a:cxn ang="0">
                  <a:pos x="77" y="0"/>
                </a:cxn>
                <a:cxn ang="0">
                  <a:pos x="77" y="0"/>
                </a:cxn>
                <a:cxn ang="0">
                  <a:pos x="89" y="38"/>
                </a:cxn>
                <a:cxn ang="0">
                  <a:pos x="89" y="64"/>
                </a:cxn>
                <a:cxn ang="0">
                  <a:pos x="89" y="102"/>
                </a:cxn>
                <a:cxn ang="0">
                  <a:pos x="77" y="127"/>
                </a:cxn>
                <a:cxn ang="0">
                  <a:pos x="77" y="127"/>
                </a:cxn>
                <a:cxn ang="0">
                  <a:pos x="64" y="127"/>
                </a:cxn>
                <a:cxn ang="0">
                  <a:pos x="51" y="127"/>
                </a:cxn>
                <a:cxn ang="0">
                  <a:pos x="39" y="127"/>
                </a:cxn>
                <a:cxn ang="0">
                  <a:pos x="26" y="127"/>
                </a:cxn>
                <a:cxn ang="0">
                  <a:pos x="13" y="127"/>
                </a:cxn>
                <a:cxn ang="0">
                  <a:pos x="13" y="127"/>
                </a:cxn>
                <a:cxn ang="0">
                  <a:pos x="0" y="127"/>
                </a:cxn>
                <a:cxn ang="0">
                  <a:pos x="0" y="89"/>
                </a:cxn>
                <a:cxn ang="0">
                  <a:pos x="0" y="64"/>
                </a:cxn>
                <a:cxn ang="0">
                  <a:pos x="0" y="38"/>
                </a:cxn>
                <a:cxn ang="0">
                  <a:pos x="13" y="0"/>
                </a:cxn>
              </a:cxnLst>
              <a:rect l="0" t="0" r="r" b="b"/>
              <a:pathLst>
                <a:path w="89" h="127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89" y="38"/>
                  </a:lnTo>
                  <a:lnTo>
                    <a:pt x="89" y="64"/>
                  </a:lnTo>
                  <a:lnTo>
                    <a:pt x="89" y="102"/>
                  </a:lnTo>
                  <a:lnTo>
                    <a:pt x="77" y="127"/>
                  </a:lnTo>
                  <a:lnTo>
                    <a:pt x="77" y="127"/>
                  </a:lnTo>
                  <a:lnTo>
                    <a:pt x="64" y="127"/>
                  </a:lnTo>
                  <a:lnTo>
                    <a:pt x="51" y="127"/>
                  </a:lnTo>
                  <a:lnTo>
                    <a:pt x="39" y="127"/>
                  </a:lnTo>
                  <a:lnTo>
                    <a:pt x="26" y="127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0" y="127"/>
                  </a:lnTo>
                  <a:lnTo>
                    <a:pt x="0" y="89"/>
                  </a:lnTo>
                  <a:lnTo>
                    <a:pt x="0" y="64"/>
                  </a:lnTo>
                  <a:lnTo>
                    <a:pt x="0" y="3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BFAD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3" name="Freeform 179"/>
            <p:cNvSpPr>
              <a:spLocks/>
            </p:cNvSpPr>
            <p:nvPr/>
          </p:nvSpPr>
          <p:spPr bwMode="auto">
            <a:xfrm>
              <a:off x="12568" y="9603"/>
              <a:ext cx="77" cy="11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7" y="0"/>
                </a:cxn>
                <a:cxn ang="0">
                  <a:pos x="77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77" y="51"/>
                </a:cxn>
                <a:cxn ang="0">
                  <a:pos x="77" y="89"/>
                </a:cxn>
                <a:cxn ang="0">
                  <a:pos x="77" y="115"/>
                </a:cxn>
                <a:cxn ang="0">
                  <a:pos x="64" y="115"/>
                </a:cxn>
                <a:cxn ang="0">
                  <a:pos x="64" y="115"/>
                </a:cxn>
                <a:cxn ang="0">
                  <a:pos x="51" y="115"/>
                </a:cxn>
                <a:cxn ang="0">
                  <a:pos x="39" y="115"/>
                </a:cxn>
                <a:cxn ang="0">
                  <a:pos x="26" y="115"/>
                </a:cxn>
                <a:cxn ang="0">
                  <a:pos x="13" y="115"/>
                </a:cxn>
                <a:cxn ang="0">
                  <a:pos x="13" y="115"/>
                </a:cxn>
                <a:cxn ang="0">
                  <a:pos x="0" y="115"/>
                </a:cxn>
                <a:cxn ang="0">
                  <a:pos x="0" y="76"/>
                </a:cxn>
                <a:cxn ang="0">
                  <a:pos x="0" y="51"/>
                </a:cxn>
                <a:cxn ang="0">
                  <a:pos x="0" y="25"/>
                </a:cxn>
                <a:cxn ang="0">
                  <a:pos x="13" y="0"/>
                </a:cxn>
              </a:cxnLst>
              <a:rect l="0" t="0" r="r" b="b"/>
              <a:pathLst>
                <a:path w="77" h="115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77" y="51"/>
                  </a:lnTo>
                  <a:lnTo>
                    <a:pt x="77" y="89"/>
                  </a:lnTo>
                  <a:lnTo>
                    <a:pt x="77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51" y="115"/>
                  </a:lnTo>
                  <a:lnTo>
                    <a:pt x="39" y="115"/>
                  </a:lnTo>
                  <a:lnTo>
                    <a:pt x="26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0" y="115"/>
                  </a:lnTo>
                  <a:lnTo>
                    <a:pt x="0" y="76"/>
                  </a:lnTo>
                  <a:lnTo>
                    <a:pt x="0" y="51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4B7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4" name="Freeform 180"/>
            <p:cNvSpPr>
              <a:spLocks/>
            </p:cNvSpPr>
            <p:nvPr/>
          </p:nvSpPr>
          <p:spPr bwMode="auto">
            <a:xfrm>
              <a:off x="12568" y="9603"/>
              <a:ext cx="77" cy="102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7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77" y="51"/>
                </a:cxn>
                <a:cxn ang="0">
                  <a:pos x="77" y="76"/>
                </a:cxn>
                <a:cxn ang="0">
                  <a:pos x="77" y="102"/>
                </a:cxn>
                <a:cxn ang="0">
                  <a:pos x="64" y="102"/>
                </a:cxn>
                <a:cxn ang="0">
                  <a:pos x="64" y="102"/>
                </a:cxn>
                <a:cxn ang="0">
                  <a:pos x="51" y="102"/>
                </a:cxn>
                <a:cxn ang="0">
                  <a:pos x="39" y="102"/>
                </a:cxn>
                <a:cxn ang="0">
                  <a:pos x="26" y="102"/>
                </a:cxn>
                <a:cxn ang="0">
                  <a:pos x="26" y="102"/>
                </a:cxn>
                <a:cxn ang="0">
                  <a:pos x="13" y="102"/>
                </a:cxn>
                <a:cxn ang="0">
                  <a:pos x="0" y="102"/>
                </a:cxn>
                <a:cxn ang="0">
                  <a:pos x="0" y="76"/>
                </a:cxn>
                <a:cxn ang="0">
                  <a:pos x="0" y="51"/>
                </a:cxn>
                <a:cxn ang="0">
                  <a:pos x="0" y="25"/>
                </a:cxn>
                <a:cxn ang="0">
                  <a:pos x="13" y="0"/>
                </a:cxn>
              </a:cxnLst>
              <a:rect l="0" t="0" r="r" b="b"/>
              <a:pathLst>
                <a:path w="77" h="102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77" y="51"/>
                  </a:lnTo>
                  <a:lnTo>
                    <a:pt x="77" y="76"/>
                  </a:lnTo>
                  <a:lnTo>
                    <a:pt x="77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51" y="102"/>
                  </a:lnTo>
                  <a:lnTo>
                    <a:pt x="39" y="102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13" y="102"/>
                  </a:lnTo>
                  <a:lnTo>
                    <a:pt x="0" y="102"/>
                  </a:lnTo>
                  <a:lnTo>
                    <a:pt x="0" y="76"/>
                  </a:lnTo>
                  <a:lnTo>
                    <a:pt x="0" y="51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9BF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5" name="Freeform 181"/>
            <p:cNvSpPr>
              <a:spLocks/>
            </p:cNvSpPr>
            <p:nvPr/>
          </p:nvSpPr>
          <p:spPr bwMode="auto">
            <a:xfrm>
              <a:off x="12568" y="9603"/>
              <a:ext cx="77" cy="7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39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77" y="38"/>
                </a:cxn>
                <a:cxn ang="0">
                  <a:pos x="77" y="64"/>
                </a:cxn>
                <a:cxn ang="0">
                  <a:pos x="77" y="76"/>
                </a:cxn>
                <a:cxn ang="0">
                  <a:pos x="64" y="76"/>
                </a:cxn>
                <a:cxn ang="0">
                  <a:pos x="51" y="76"/>
                </a:cxn>
                <a:cxn ang="0">
                  <a:pos x="51" y="76"/>
                </a:cxn>
                <a:cxn ang="0">
                  <a:pos x="39" y="76"/>
                </a:cxn>
                <a:cxn ang="0">
                  <a:pos x="26" y="76"/>
                </a:cxn>
                <a:cxn ang="0">
                  <a:pos x="26" y="76"/>
                </a:cxn>
                <a:cxn ang="0">
                  <a:pos x="13" y="76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13" y="0"/>
                </a:cxn>
              </a:cxnLst>
              <a:rect l="0" t="0" r="r" b="b"/>
              <a:pathLst>
                <a:path w="77" h="76">
                  <a:moveTo>
                    <a:pt x="13" y="0"/>
                  </a:moveTo>
                  <a:lnTo>
                    <a:pt x="39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77" y="38"/>
                  </a:lnTo>
                  <a:lnTo>
                    <a:pt x="77" y="64"/>
                  </a:lnTo>
                  <a:lnTo>
                    <a:pt x="77" y="76"/>
                  </a:lnTo>
                  <a:lnTo>
                    <a:pt x="64" y="76"/>
                  </a:lnTo>
                  <a:lnTo>
                    <a:pt x="51" y="76"/>
                  </a:lnTo>
                  <a:lnTo>
                    <a:pt x="51" y="76"/>
                  </a:lnTo>
                  <a:lnTo>
                    <a:pt x="39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13" y="76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EC6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6" name="Freeform 182"/>
            <p:cNvSpPr>
              <a:spLocks/>
            </p:cNvSpPr>
            <p:nvPr/>
          </p:nvSpPr>
          <p:spPr bwMode="auto">
            <a:xfrm>
              <a:off x="12568" y="9578"/>
              <a:ext cx="102" cy="2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2"/>
                </a:cxn>
                <a:cxn ang="0">
                  <a:pos x="26" y="12"/>
                </a:cxn>
                <a:cxn ang="0">
                  <a:pos x="39" y="12"/>
                </a:cxn>
                <a:cxn ang="0">
                  <a:pos x="39" y="12"/>
                </a:cxn>
                <a:cxn ang="0">
                  <a:pos x="51" y="12"/>
                </a:cxn>
                <a:cxn ang="0">
                  <a:pos x="64" y="12"/>
                </a:cxn>
                <a:cxn ang="0">
                  <a:pos x="77" y="25"/>
                </a:cxn>
                <a:cxn ang="0">
                  <a:pos x="89" y="25"/>
                </a:cxn>
                <a:cxn ang="0">
                  <a:pos x="102" y="25"/>
                </a:cxn>
                <a:cxn ang="0">
                  <a:pos x="102" y="0"/>
                </a:cxn>
                <a:cxn ang="0">
                  <a:pos x="64" y="0"/>
                </a:cxn>
                <a:cxn ang="0">
                  <a:pos x="13" y="0"/>
                </a:cxn>
              </a:cxnLst>
              <a:rect l="0" t="0" r="r" b="b"/>
              <a:pathLst>
                <a:path w="102" h="25">
                  <a:moveTo>
                    <a:pt x="13" y="0"/>
                  </a:moveTo>
                  <a:lnTo>
                    <a:pt x="0" y="12"/>
                  </a:lnTo>
                  <a:lnTo>
                    <a:pt x="26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51" y="12"/>
                  </a:lnTo>
                  <a:lnTo>
                    <a:pt x="64" y="12"/>
                  </a:lnTo>
                  <a:lnTo>
                    <a:pt x="77" y="25"/>
                  </a:lnTo>
                  <a:lnTo>
                    <a:pt x="89" y="25"/>
                  </a:lnTo>
                  <a:lnTo>
                    <a:pt x="102" y="25"/>
                  </a:lnTo>
                  <a:lnTo>
                    <a:pt x="102" y="0"/>
                  </a:lnTo>
                  <a:lnTo>
                    <a:pt x="6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AA8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7" name="Freeform 183"/>
            <p:cNvSpPr>
              <a:spLocks/>
            </p:cNvSpPr>
            <p:nvPr/>
          </p:nvSpPr>
          <p:spPr bwMode="auto">
            <a:xfrm>
              <a:off x="12556" y="9845"/>
              <a:ext cx="114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4" y="12"/>
                </a:cxn>
                <a:cxn ang="0">
                  <a:pos x="114" y="38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114" h="38">
                  <a:moveTo>
                    <a:pt x="0" y="0"/>
                  </a:moveTo>
                  <a:lnTo>
                    <a:pt x="114" y="12"/>
                  </a:lnTo>
                  <a:lnTo>
                    <a:pt x="114" y="38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8" name="Freeform 184"/>
            <p:cNvSpPr>
              <a:spLocks/>
            </p:cNvSpPr>
            <p:nvPr/>
          </p:nvSpPr>
          <p:spPr bwMode="auto">
            <a:xfrm>
              <a:off x="12594" y="9857"/>
              <a:ext cx="51" cy="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</a:cxnLst>
              <a:rect l="0" t="0" r="r" b="b"/>
              <a:pathLst>
                <a:path w="51" h="13">
                  <a:moveTo>
                    <a:pt x="25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355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99" name="Freeform 185"/>
            <p:cNvSpPr>
              <a:spLocks/>
            </p:cNvSpPr>
            <p:nvPr/>
          </p:nvSpPr>
          <p:spPr bwMode="auto">
            <a:xfrm>
              <a:off x="12594" y="9857"/>
              <a:ext cx="25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5" h="13">
                  <a:moveTo>
                    <a:pt x="13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876B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0" name="Freeform 186"/>
            <p:cNvSpPr>
              <a:spLocks/>
            </p:cNvSpPr>
            <p:nvPr/>
          </p:nvSpPr>
          <p:spPr bwMode="auto">
            <a:xfrm>
              <a:off x="12594" y="9857"/>
              <a:ext cx="25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25" h="13"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6B5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1" name="Freeform 187"/>
            <p:cNvSpPr>
              <a:spLocks/>
            </p:cNvSpPr>
            <p:nvPr/>
          </p:nvSpPr>
          <p:spPr bwMode="auto">
            <a:xfrm>
              <a:off x="12683" y="9845"/>
              <a:ext cx="76" cy="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76" y="0"/>
                </a:cxn>
                <a:cxn ang="0">
                  <a:pos x="76" y="12"/>
                </a:cxn>
                <a:cxn ang="0">
                  <a:pos x="51" y="25"/>
                </a:cxn>
                <a:cxn ang="0">
                  <a:pos x="0" y="38"/>
                </a:cxn>
                <a:cxn ang="0">
                  <a:pos x="0" y="12"/>
                </a:cxn>
              </a:cxnLst>
              <a:rect l="0" t="0" r="r" b="b"/>
              <a:pathLst>
                <a:path w="76" h="38">
                  <a:moveTo>
                    <a:pt x="0" y="12"/>
                  </a:moveTo>
                  <a:lnTo>
                    <a:pt x="76" y="0"/>
                  </a:lnTo>
                  <a:lnTo>
                    <a:pt x="76" y="12"/>
                  </a:lnTo>
                  <a:lnTo>
                    <a:pt x="51" y="25"/>
                  </a:lnTo>
                  <a:lnTo>
                    <a:pt x="0" y="3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3335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2" name="Freeform 188"/>
            <p:cNvSpPr>
              <a:spLocks/>
            </p:cNvSpPr>
            <p:nvPr/>
          </p:nvSpPr>
          <p:spPr bwMode="auto">
            <a:xfrm>
              <a:off x="12683" y="9845"/>
              <a:ext cx="76" cy="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2"/>
                </a:cxn>
                <a:cxn ang="0">
                  <a:pos x="25" y="12"/>
                </a:cxn>
                <a:cxn ang="0">
                  <a:pos x="25" y="12"/>
                </a:cxn>
                <a:cxn ang="0">
                  <a:pos x="38" y="12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25" y="25"/>
                </a:cxn>
                <a:cxn ang="0">
                  <a:pos x="25" y="38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</a:cxnLst>
              <a:rect l="0" t="0" r="r" b="b"/>
              <a:pathLst>
                <a:path w="76" h="38">
                  <a:moveTo>
                    <a:pt x="0" y="12"/>
                  </a:moveTo>
                  <a:lnTo>
                    <a:pt x="13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38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3A35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3" name="Freeform 189"/>
            <p:cNvSpPr>
              <a:spLocks/>
            </p:cNvSpPr>
            <p:nvPr/>
          </p:nvSpPr>
          <p:spPr bwMode="auto">
            <a:xfrm>
              <a:off x="12683" y="9845"/>
              <a:ext cx="76" cy="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2"/>
                </a:cxn>
                <a:cxn ang="0">
                  <a:pos x="25" y="12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51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</a:cxnLst>
              <a:rect l="0" t="0" r="r" b="b"/>
              <a:pathLst>
                <a:path w="76" h="38">
                  <a:moveTo>
                    <a:pt x="0" y="12"/>
                  </a:moveTo>
                  <a:lnTo>
                    <a:pt x="13" y="12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3F38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4" name="Freeform 190"/>
            <p:cNvSpPr>
              <a:spLocks/>
            </p:cNvSpPr>
            <p:nvPr/>
          </p:nvSpPr>
          <p:spPr bwMode="auto">
            <a:xfrm>
              <a:off x="12696" y="9845"/>
              <a:ext cx="63" cy="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12" y="12"/>
                </a:cxn>
                <a:cxn ang="0">
                  <a:pos x="25" y="12"/>
                </a:cxn>
                <a:cxn ang="0">
                  <a:pos x="25" y="12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12" y="25"/>
                </a:cxn>
                <a:cxn ang="0">
                  <a:pos x="12" y="38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</a:cxnLst>
              <a:rect l="0" t="0" r="r" b="b"/>
              <a:pathLst>
                <a:path w="63" h="38">
                  <a:moveTo>
                    <a:pt x="0" y="12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2" y="25"/>
                  </a:lnTo>
                  <a:lnTo>
                    <a:pt x="12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3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5" name="Freeform 191"/>
            <p:cNvSpPr>
              <a:spLocks/>
            </p:cNvSpPr>
            <p:nvPr/>
          </p:nvSpPr>
          <p:spPr bwMode="auto">
            <a:xfrm>
              <a:off x="12696" y="9845"/>
              <a:ext cx="63" cy="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25" y="12"/>
                </a:cxn>
                <a:cxn ang="0">
                  <a:pos x="38" y="12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3" h="38">
                  <a:moveTo>
                    <a:pt x="0" y="12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F3A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6" name="Freeform 192"/>
            <p:cNvSpPr>
              <a:spLocks/>
            </p:cNvSpPr>
            <p:nvPr/>
          </p:nvSpPr>
          <p:spPr bwMode="auto">
            <a:xfrm>
              <a:off x="12696" y="9845"/>
              <a:ext cx="63" cy="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12"/>
                </a:cxn>
                <a:cxn ang="0">
                  <a:pos x="25" y="12"/>
                </a:cxn>
                <a:cxn ang="0">
                  <a:pos x="25" y="1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1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63" y="12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12" y="25"/>
                </a:cxn>
                <a:cxn ang="0">
                  <a:pos x="12" y="38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3" h="38">
                  <a:moveTo>
                    <a:pt x="0" y="12"/>
                  </a:moveTo>
                  <a:lnTo>
                    <a:pt x="12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2" y="25"/>
                  </a:lnTo>
                  <a:lnTo>
                    <a:pt x="12" y="38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43A2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7" name="Freeform 193"/>
            <p:cNvSpPr>
              <a:spLocks/>
            </p:cNvSpPr>
            <p:nvPr/>
          </p:nvSpPr>
          <p:spPr bwMode="auto">
            <a:xfrm>
              <a:off x="12708" y="9845"/>
              <a:ext cx="51" cy="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12"/>
                </a:cxn>
                <a:cxn ang="0">
                  <a:pos x="51" y="12"/>
                </a:cxn>
                <a:cxn ang="0">
                  <a:pos x="51" y="12"/>
                </a:cxn>
                <a:cxn ang="0">
                  <a:pos x="51" y="25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51" h="38">
                  <a:moveTo>
                    <a:pt x="0" y="12"/>
                  </a:moveTo>
                  <a:lnTo>
                    <a:pt x="0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B3D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8" name="Freeform 194"/>
            <p:cNvSpPr>
              <a:spLocks/>
            </p:cNvSpPr>
            <p:nvPr/>
          </p:nvSpPr>
          <p:spPr bwMode="auto">
            <a:xfrm>
              <a:off x="12708" y="9845"/>
              <a:ext cx="51" cy="2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26" y="12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12"/>
                </a:cxn>
                <a:cxn ang="0">
                  <a:pos x="51" y="12"/>
                </a:cxn>
                <a:cxn ang="0">
                  <a:pos x="51" y="12"/>
                </a:cxn>
                <a:cxn ang="0">
                  <a:pos x="51" y="25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51" h="25">
                  <a:moveTo>
                    <a:pt x="0" y="12"/>
                  </a:moveTo>
                  <a:lnTo>
                    <a:pt x="13" y="12"/>
                  </a:lnTo>
                  <a:lnTo>
                    <a:pt x="13" y="12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03D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09" name="Freeform 195"/>
            <p:cNvSpPr>
              <a:spLocks/>
            </p:cNvSpPr>
            <p:nvPr/>
          </p:nvSpPr>
          <p:spPr bwMode="auto">
            <a:xfrm>
              <a:off x="12708" y="9845"/>
              <a:ext cx="51" cy="2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26" y="12"/>
                </a:cxn>
                <a:cxn ang="0">
                  <a:pos x="26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12"/>
                </a:cxn>
                <a:cxn ang="0">
                  <a:pos x="51" y="12"/>
                </a:cxn>
                <a:cxn ang="0">
                  <a:pos x="51" y="12"/>
                </a:cxn>
                <a:cxn ang="0">
                  <a:pos x="51" y="25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51" h="25">
                  <a:moveTo>
                    <a:pt x="0" y="12"/>
                  </a:moveTo>
                  <a:lnTo>
                    <a:pt x="13" y="12"/>
                  </a:lnTo>
                  <a:lnTo>
                    <a:pt x="13" y="12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83F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0" name="Freeform 196"/>
            <p:cNvSpPr>
              <a:spLocks/>
            </p:cNvSpPr>
            <p:nvPr/>
          </p:nvSpPr>
          <p:spPr bwMode="auto">
            <a:xfrm>
              <a:off x="12721" y="9845"/>
              <a:ext cx="38" cy="2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13" y="1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8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38" h="25">
                  <a:moveTo>
                    <a:pt x="0" y="12"/>
                  </a:moveTo>
                  <a:lnTo>
                    <a:pt x="0" y="12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03F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1" name="Freeform 197"/>
            <p:cNvSpPr>
              <a:spLocks/>
            </p:cNvSpPr>
            <p:nvPr/>
          </p:nvSpPr>
          <p:spPr bwMode="auto">
            <a:xfrm>
              <a:off x="12721" y="9845"/>
              <a:ext cx="38" cy="2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13" y="12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8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38" h="25">
                  <a:moveTo>
                    <a:pt x="0" y="12"/>
                  </a:moveTo>
                  <a:lnTo>
                    <a:pt x="0" y="12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54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2" name="Freeform 198"/>
            <p:cNvSpPr>
              <a:spLocks/>
            </p:cNvSpPr>
            <p:nvPr/>
          </p:nvSpPr>
          <p:spPr bwMode="auto">
            <a:xfrm>
              <a:off x="12721" y="9845"/>
              <a:ext cx="38" cy="2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8" y="0"/>
                </a:cxn>
                <a:cxn ang="0">
                  <a:pos x="38" y="25"/>
                </a:cxn>
                <a:cxn ang="0">
                  <a:pos x="26" y="25"/>
                </a:cxn>
                <a:cxn ang="0">
                  <a:pos x="0" y="25"/>
                </a:cxn>
                <a:cxn ang="0">
                  <a:pos x="0" y="12"/>
                </a:cxn>
              </a:cxnLst>
              <a:rect l="0" t="0" r="r" b="b"/>
              <a:pathLst>
                <a:path w="38" h="25">
                  <a:moveTo>
                    <a:pt x="0" y="12"/>
                  </a:moveTo>
                  <a:lnTo>
                    <a:pt x="38" y="0"/>
                  </a:lnTo>
                  <a:lnTo>
                    <a:pt x="38" y="25"/>
                  </a:lnTo>
                  <a:lnTo>
                    <a:pt x="26" y="25"/>
                  </a:lnTo>
                  <a:lnTo>
                    <a:pt x="0" y="2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3" name="Freeform 199"/>
            <p:cNvSpPr>
              <a:spLocks/>
            </p:cNvSpPr>
            <p:nvPr/>
          </p:nvSpPr>
          <p:spPr bwMode="auto">
            <a:xfrm>
              <a:off x="12683" y="9578"/>
              <a:ext cx="5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13" y="25"/>
                </a:cxn>
                <a:cxn ang="0">
                  <a:pos x="51" y="25"/>
                </a:cxn>
                <a:cxn ang="0">
                  <a:pos x="51" y="0"/>
                </a:cxn>
                <a:cxn ang="0">
                  <a:pos x="0" y="0"/>
                </a:cxn>
              </a:cxnLst>
              <a:rect l="0" t="0" r="r" b="b"/>
              <a:pathLst>
                <a:path w="51" h="25">
                  <a:moveTo>
                    <a:pt x="0" y="0"/>
                  </a:moveTo>
                  <a:lnTo>
                    <a:pt x="0" y="25"/>
                  </a:lnTo>
                  <a:lnTo>
                    <a:pt x="13" y="25"/>
                  </a:lnTo>
                  <a:lnTo>
                    <a:pt x="51" y="25"/>
                  </a:ln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5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4" name="Freeform 200"/>
            <p:cNvSpPr>
              <a:spLocks/>
            </p:cNvSpPr>
            <p:nvPr/>
          </p:nvSpPr>
          <p:spPr bwMode="auto">
            <a:xfrm>
              <a:off x="12683" y="9578"/>
              <a:ext cx="5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12"/>
                </a:cxn>
                <a:cxn ang="0">
                  <a:pos x="51" y="12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51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5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5" name="Freeform 201"/>
            <p:cNvSpPr>
              <a:spLocks/>
            </p:cNvSpPr>
            <p:nvPr/>
          </p:nvSpPr>
          <p:spPr bwMode="auto">
            <a:xfrm>
              <a:off x="12683" y="9578"/>
              <a:ext cx="5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12"/>
                </a:cxn>
                <a:cxn ang="0">
                  <a:pos x="51" y="12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51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8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6" name="Freeform 202"/>
            <p:cNvSpPr>
              <a:spLocks/>
            </p:cNvSpPr>
            <p:nvPr/>
          </p:nvSpPr>
          <p:spPr bwMode="auto">
            <a:xfrm>
              <a:off x="12696" y="9578"/>
              <a:ext cx="38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3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7" name="Freeform 203"/>
            <p:cNvSpPr>
              <a:spLocks/>
            </p:cNvSpPr>
            <p:nvPr/>
          </p:nvSpPr>
          <p:spPr bwMode="auto">
            <a:xfrm>
              <a:off x="12696" y="9578"/>
              <a:ext cx="38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3A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8" name="Freeform 204"/>
            <p:cNvSpPr>
              <a:spLocks/>
            </p:cNvSpPr>
            <p:nvPr/>
          </p:nvSpPr>
          <p:spPr bwMode="auto">
            <a:xfrm>
              <a:off x="12696" y="9578"/>
              <a:ext cx="38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38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3A2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19" name="Freeform 205"/>
            <p:cNvSpPr>
              <a:spLocks/>
            </p:cNvSpPr>
            <p:nvPr/>
          </p:nvSpPr>
          <p:spPr bwMode="auto">
            <a:xfrm>
              <a:off x="12696" y="9578"/>
              <a:ext cx="38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25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25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38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3D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0" name="Freeform 206"/>
            <p:cNvSpPr>
              <a:spLocks/>
            </p:cNvSpPr>
            <p:nvPr/>
          </p:nvSpPr>
          <p:spPr bwMode="auto">
            <a:xfrm>
              <a:off x="12708" y="9578"/>
              <a:ext cx="26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12"/>
                </a:cxn>
                <a:cxn ang="0">
                  <a:pos x="26" y="12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3D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1" name="Freeform 207"/>
            <p:cNvSpPr>
              <a:spLocks/>
            </p:cNvSpPr>
            <p:nvPr/>
          </p:nvSpPr>
          <p:spPr bwMode="auto">
            <a:xfrm>
              <a:off x="12708" y="9578"/>
              <a:ext cx="26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12"/>
                </a:cxn>
                <a:cxn ang="0">
                  <a:pos x="26" y="12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3F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2" name="Freeform 208"/>
            <p:cNvSpPr>
              <a:spLocks/>
            </p:cNvSpPr>
            <p:nvPr/>
          </p:nvSpPr>
          <p:spPr bwMode="auto">
            <a:xfrm>
              <a:off x="12708" y="9578"/>
              <a:ext cx="26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12"/>
                </a:cxn>
                <a:cxn ang="0">
                  <a:pos x="26" y="12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F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3" name="Freeform 209"/>
            <p:cNvSpPr>
              <a:spLocks/>
            </p:cNvSpPr>
            <p:nvPr/>
          </p:nvSpPr>
          <p:spPr bwMode="auto">
            <a:xfrm>
              <a:off x="12708" y="9578"/>
              <a:ext cx="26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25"/>
                </a:cxn>
                <a:cxn ang="0">
                  <a:pos x="26" y="12"/>
                </a:cxn>
                <a:cxn ang="0">
                  <a:pos x="26" y="12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26" h="25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4" name="Freeform 210"/>
            <p:cNvSpPr>
              <a:spLocks/>
            </p:cNvSpPr>
            <p:nvPr/>
          </p:nvSpPr>
          <p:spPr bwMode="auto">
            <a:xfrm>
              <a:off x="12721" y="9578"/>
              <a:ext cx="1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13" y="25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 h="25">
                  <a:moveTo>
                    <a:pt x="0" y="0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5" name="Freeform 211"/>
            <p:cNvSpPr>
              <a:spLocks/>
            </p:cNvSpPr>
            <p:nvPr/>
          </p:nvSpPr>
          <p:spPr bwMode="auto">
            <a:xfrm>
              <a:off x="12721" y="9603"/>
              <a:ext cx="38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64"/>
                </a:cxn>
                <a:cxn ang="0">
                  <a:pos x="38" y="115"/>
                </a:cxn>
                <a:cxn ang="0">
                  <a:pos x="38" y="178"/>
                </a:cxn>
                <a:cxn ang="0">
                  <a:pos x="38" y="229"/>
                </a:cxn>
                <a:cxn ang="0">
                  <a:pos x="26" y="229"/>
                </a:cxn>
                <a:cxn ang="0">
                  <a:pos x="26" y="178"/>
                </a:cxn>
                <a:cxn ang="0">
                  <a:pos x="13" y="115"/>
                </a:cxn>
                <a:cxn ang="0">
                  <a:pos x="13" y="64"/>
                </a:cxn>
                <a:cxn ang="0">
                  <a:pos x="0" y="0"/>
                </a:cxn>
              </a:cxnLst>
              <a:rect l="0" t="0" r="r" b="b"/>
              <a:pathLst>
                <a:path w="38" h="229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26" y="64"/>
                  </a:lnTo>
                  <a:lnTo>
                    <a:pt x="38" y="115"/>
                  </a:lnTo>
                  <a:lnTo>
                    <a:pt x="38" y="178"/>
                  </a:lnTo>
                  <a:lnTo>
                    <a:pt x="38" y="229"/>
                  </a:lnTo>
                  <a:lnTo>
                    <a:pt x="26" y="229"/>
                  </a:lnTo>
                  <a:lnTo>
                    <a:pt x="26" y="178"/>
                  </a:lnTo>
                  <a:lnTo>
                    <a:pt x="13" y="115"/>
                  </a:lnTo>
                  <a:lnTo>
                    <a:pt x="13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6" name="Freeform 212"/>
            <p:cNvSpPr>
              <a:spLocks/>
            </p:cNvSpPr>
            <p:nvPr/>
          </p:nvSpPr>
          <p:spPr bwMode="auto">
            <a:xfrm>
              <a:off x="12721" y="9603"/>
              <a:ext cx="38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64"/>
                </a:cxn>
                <a:cxn ang="0">
                  <a:pos x="26" y="115"/>
                </a:cxn>
                <a:cxn ang="0">
                  <a:pos x="38" y="178"/>
                </a:cxn>
                <a:cxn ang="0">
                  <a:pos x="38" y="229"/>
                </a:cxn>
                <a:cxn ang="0">
                  <a:pos x="26" y="229"/>
                </a:cxn>
                <a:cxn ang="0">
                  <a:pos x="26" y="229"/>
                </a:cxn>
                <a:cxn ang="0">
                  <a:pos x="26" y="229"/>
                </a:cxn>
                <a:cxn ang="0">
                  <a:pos x="13" y="229"/>
                </a:cxn>
                <a:cxn ang="0">
                  <a:pos x="13" y="178"/>
                </a:cxn>
                <a:cxn ang="0">
                  <a:pos x="13" y="115"/>
                </a:cxn>
                <a:cxn ang="0">
                  <a:pos x="13" y="64"/>
                </a:cxn>
                <a:cxn ang="0">
                  <a:pos x="0" y="0"/>
                </a:cxn>
              </a:cxnLst>
              <a:rect l="0" t="0" r="r" b="b"/>
              <a:pathLst>
                <a:path w="38" h="22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64"/>
                  </a:lnTo>
                  <a:lnTo>
                    <a:pt x="26" y="115"/>
                  </a:lnTo>
                  <a:lnTo>
                    <a:pt x="38" y="178"/>
                  </a:lnTo>
                  <a:lnTo>
                    <a:pt x="38" y="229"/>
                  </a:lnTo>
                  <a:lnTo>
                    <a:pt x="26" y="229"/>
                  </a:lnTo>
                  <a:lnTo>
                    <a:pt x="26" y="229"/>
                  </a:lnTo>
                  <a:lnTo>
                    <a:pt x="26" y="229"/>
                  </a:lnTo>
                  <a:lnTo>
                    <a:pt x="13" y="229"/>
                  </a:lnTo>
                  <a:lnTo>
                    <a:pt x="13" y="178"/>
                  </a:lnTo>
                  <a:lnTo>
                    <a:pt x="13" y="115"/>
                  </a:lnTo>
                  <a:lnTo>
                    <a:pt x="13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7" name="Freeform 213"/>
            <p:cNvSpPr>
              <a:spLocks/>
            </p:cNvSpPr>
            <p:nvPr/>
          </p:nvSpPr>
          <p:spPr bwMode="auto">
            <a:xfrm>
              <a:off x="12708" y="9603"/>
              <a:ext cx="39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39" y="64"/>
                </a:cxn>
                <a:cxn ang="0">
                  <a:pos x="39" y="115"/>
                </a:cxn>
                <a:cxn ang="0">
                  <a:pos x="39" y="178"/>
                </a:cxn>
                <a:cxn ang="0">
                  <a:pos x="39" y="229"/>
                </a:cxn>
                <a:cxn ang="0">
                  <a:pos x="39" y="229"/>
                </a:cxn>
                <a:cxn ang="0">
                  <a:pos x="39" y="229"/>
                </a:cxn>
                <a:cxn ang="0">
                  <a:pos x="39" y="229"/>
                </a:cxn>
                <a:cxn ang="0">
                  <a:pos x="26" y="229"/>
                </a:cxn>
                <a:cxn ang="0">
                  <a:pos x="26" y="204"/>
                </a:cxn>
                <a:cxn ang="0">
                  <a:pos x="26" y="178"/>
                </a:cxn>
                <a:cxn ang="0">
                  <a:pos x="26" y="153"/>
                </a:cxn>
                <a:cxn ang="0">
                  <a:pos x="26" y="115"/>
                </a:cxn>
                <a:cxn ang="0">
                  <a:pos x="26" y="89"/>
                </a:cxn>
                <a:cxn ang="0">
                  <a:pos x="13" y="64"/>
                </a:cxn>
                <a:cxn ang="0">
                  <a:pos x="13" y="38"/>
                </a:cxn>
                <a:cxn ang="0">
                  <a:pos x="0" y="0"/>
                </a:cxn>
              </a:cxnLst>
              <a:rect l="0" t="0" r="r" b="b"/>
              <a:pathLst>
                <a:path w="39" h="229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9" y="64"/>
                  </a:lnTo>
                  <a:lnTo>
                    <a:pt x="39" y="115"/>
                  </a:lnTo>
                  <a:lnTo>
                    <a:pt x="39" y="178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26" y="229"/>
                  </a:lnTo>
                  <a:lnTo>
                    <a:pt x="26" y="204"/>
                  </a:lnTo>
                  <a:lnTo>
                    <a:pt x="26" y="178"/>
                  </a:lnTo>
                  <a:lnTo>
                    <a:pt x="26" y="153"/>
                  </a:lnTo>
                  <a:lnTo>
                    <a:pt x="26" y="115"/>
                  </a:lnTo>
                  <a:lnTo>
                    <a:pt x="26" y="89"/>
                  </a:lnTo>
                  <a:lnTo>
                    <a:pt x="13" y="64"/>
                  </a:lnTo>
                  <a:lnTo>
                    <a:pt x="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F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8" name="Freeform 214"/>
            <p:cNvSpPr>
              <a:spLocks/>
            </p:cNvSpPr>
            <p:nvPr/>
          </p:nvSpPr>
          <p:spPr bwMode="auto">
            <a:xfrm>
              <a:off x="12708" y="9603"/>
              <a:ext cx="39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0"/>
                </a:cxn>
                <a:cxn ang="0">
                  <a:pos x="26" y="64"/>
                </a:cxn>
                <a:cxn ang="0">
                  <a:pos x="39" y="115"/>
                </a:cxn>
                <a:cxn ang="0">
                  <a:pos x="39" y="178"/>
                </a:cxn>
                <a:cxn ang="0">
                  <a:pos x="39" y="229"/>
                </a:cxn>
                <a:cxn ang="0">
                  <a:pos x="39" y="229"/>
                </a:cxn>
                <a:cxn ang="0">
                  <a:pos x="39" y="229"/>
                </a:cxn>
                <a:cxn ang="0">
                  <a:pos x="26" y="229"/>
                </a:cxn>
                <a:cxn ang="0">
                  <a:pos x="26" y="229"/>
                </a:cxn>
                <a:cxn ang="0">
                  <a:pos x="26" y="178"/>
                </a:cxn>
                <a:cxn ang="0">
                  <a:pos x="26" y="115"/>
                </a:cxn>
                <a:cxn ang="0">
                  <a:pos x="13" y="64"/>
                </a:cxn>
                <a:cxn ang="0">
                  <a:pos x="0" y="0"/>
                </a:cxn>
              </a:cxnLst>
              <a:rect l="0" t="0" r="r" b="b"/>
              <a:pathLst>
                <a:path w="39" h="229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26" y="64"/>
                  </a:lnTo>
                  <a:lnTo>
                    <a:pt x="39" y="115"/>
                  </a:lnTo>
                  <a:lnTo>
                    <a:pt x="39" y="178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26" y="229"/>
                  </a:lnTo>
                  <a:lnTo>
                    <a:pt x="26" y="229"/>
                  </a:lnTo>
                  <a:lnTo>
                    <a:pt x="26" y="178"/>
                  </a:lnTo>
                  <a:lnTo>
                    <a:pt x="26" y="115"/>
                  </a:lnTo>
                  <a:lnTo>
                    <a:pt x="13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3F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29" name="Freeform 215"/>
            <p:cNvSpPr>
              <a:spLocks/>
            </p:cNvSpPr>
            <p:nvPr/>
          </p:nvSpPr>
          <p:spPr bwMode="auto">
            <a:xfrm>
              <a:off x="12708" y="9603"/>
              <a:ext cx="39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64"/>
                </a:cxn>
                <a:cxn ang="0">
                  <a:pos x="39" y="115"/>
                </a:cxn>
                <a:cxn ang="0">
                  <a:pos x="39" y="178"/>
                </a:cxn>
                <a:cxn ang="0">
                  <a:pos x="39" y="229"/>
                </a:cxn>
                <a:cxn ang="0">
                  <a:pos x="39" y="229"/>
                </a:cxn>
                <a:cxn ang="0">
                  <a:pos x="26" y="229"/>
                </a:cxn>
                <a:cxn ang="0">
                  <a:pos x="26" y="229"/>
                </a:cxn>
                <a:cxn ang="0">
                  <a:pos x="26" y="229"/>
                </a:cxn>
                <a:cxn ang="0">
                  <a:pos x="26" y="178"/>
                </a:cxn>
                <a:cxn ang="0">
                  <a:pos x="13" y="115"/>
                </a:cxn>
                <a:cxn ang="0">
                  <a:pos x="13" y="64"/>
                </a:cxn>
                <a:cxn ang="0">
                  <a:pos x="0" y="0"/>
                </a:cxn>
              </a:cxnLst>
              <a:rect l="0" t="0" r="r" b="b"/>
              <a:pathLst>
                <a:path w="39" h="22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64"/>
                  </a:lnTo>
                  <a:lnTo>
                    <a:pt x="39" y="115"/>
                  </a:lnTo>
                  <a:lnTo>
                    <a:pt x="39" y="178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26" y="229"/>
                  </a:lnTo>
                  <a:lnTo>
                    <a:pt x="26" y="229"/>
                  </a:lnTo>
                  <a:lnTo>
                    <a:pt x="26" y="229"/>
                  </a:lnTo>
                  <a:lnTo>
                    <a:pt x="26" y="178"/>
                  </a:lnTo>
                  <a:lnTo>
                    <a:pt x="13" y="115"/>
                  </a:lnTo>
                  <a:lnTo>
                    <a:pt x="13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3D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30" name="Freeform 216"/>
            <p:cNvSpPr>
              <a:spLocks/>
            </p:cNvSpPr>
            <p:nvPr/>
          </p:nvSpPr>
          <p:spPr bwMode="auto">
            <a:xfrm>
              <a:off x="12708" y="9603"/>
              <a:ext cx="39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6" y="64"/>
                </a:cxn>
                <a:cxn ang="0">
                  <a:pos x="26" y="115"/>
                </a:cxn>
                <a:cxn ang="0">
                  <a:pos x="39" y="178"/>
                </a:cxn>
                <a:cxn ang="0">
                  <a:pos x="39" y="229"/>
                </a:cxn>
                <a:cxn ang="0">
                  <a:pos x="26" y="229"/>
                </a:cxn>
                <a:cxn ang="0">
                  <a:pos x="26" y="229"/>
                </a:cxn>
                <a:cxn ang="0">
                  <a:pos x="26" y="229"/>
                </a:cxn>
                <a:cxn ang="0">
                  <a:pos x="13" y="229"/>
                </a:cxn>
                <a:cxn ang="0">
                  <a:pos x="13" y="178"/>
                </a:cxn>
                <a:cxn ang="0">
                  <a:pos x="13" y="115"/>
                </a:cxn>
                <a:cxn ang="0">
                  <a:pos x="0" y="64"/>
                </a:cxn>
                <a:cxn ang="0">
                  <a:pos x="0" y="0"/>
                </a:cxn>
              </a:cxnLst>
              <a:rect l="0" t="0" r="r" b="b"/>
              <a:pathLst>
                <a:path w="39" h="22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6" y="64"/>
                  </a:lnTo>
                  <a:lnTo>
                    <a:pt x="26" y="115"/>
                  </a:lnTo>
                  <a:lnTo>
                    <a:pt x="39" y="178"/>
                  </a:lnTo>
                  <a:lnTo>
                    <a:pt x="39" y="229"/>
                  </a:lnTo>
                  <a:lnTo>
                    <a:pt x="26" y="229"/>
                  </a:lnTo>
                  <a:lnTo>
                    <a:pt x="26" y="229"/>
                  </a:lnTo>
                  <a:lnTo>
                    <a:pt x="26" y="229"/>
                  </a:lnTo>
                  <a:lnTo>
                    <a:pt x="13" y="229"/>
                  </a:lnTo>
                  <a:lnTo>
                    <a:pt x="13" y="178"/>
                  </a:lnTo>
                  <a:lnTo>
                    <a:pt x="13" y="115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3D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31" name="Freeform 217"/>
            <p:cNvSpPr>
              <a:spLocks/>
            </p:cNvSpPr>
            <p:nvPr/>
          </p:nvSpPr>
          <p:spPr bwMode="auto">
            <a:xfrm>
              <a:off x="12696" y="9603"/>
              <a:ext cx="38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64"/>
                </a:cxn>
                <a:cxn ang="0">
                  <a:pos x="38" y="115"/>
                </a:cxn>
                <a:cxn ang="0">
                  <a:pos x="38" y="178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25" y="178"/>
                </a:cxn>
                <a:cxn ang="0">
                  <a:pos x="25" y="115"/>
                </a:cxn>
                <a:cxn ang="0">
                  <a:pos x="12" y="64"/>
                </a:cxn>
                <a:cxn ang="0">
                  <a:pos x="0" y="0"/>
                </a:cxn>
              </a:cxnLst>
              <a:rect l="0" t="0" r="r" b="b"/>
              <a:pathLst>
                <a:path w="38" h="229">
                  <a:moveTo>
                    <a:pt x="0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64"/>
                  </a:lnTo>
                  <a:lnTo>
                    <a:pt x="38" y="115"/>
                  </a:lnTo>
                  <a:lnTo>
                    <a:pt x="38" y="178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25" y="178"/>
                  </a:lnTo>
                  <a:lnTo>
                    <a:pt x="25" y="115"/>
                  </a:lnTo>
                  <a:lnTo>
                    <a:pt x="12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3A2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32" name="Freeform 218"/>
            <p:cNvSpPr>
              <a:spLocks/>
            </p:cNvSpPr>
            <p:nvPr/>
          </p:nvSpPr>
          <p:spPr bwMode="auto">
            <a:xfrm>
              <a:off x="12696" y="9603"/>
              <a:ext cx="38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64"/>
                </a:cxn>
                <a:cxn ang="0">
                  <a:pos x="38" y="115"/>
                </a:cxn>
                <a:cxn ang="0">
                  <a:pos x="38" y="178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25" y="178"/>
                </a:cxn>
                <a:cxn ang="0">
                  <a:pos x="12" y="115"/>
                </a:cxn>
                <a:cxn ang="0">
                  <a:pos x="12" y="64"/>
                </a:cxn>
                <a:cxn ang="0">
                  <a:pos x="0" y="0"/>
                </a:cxn>
              </a:cxnLst>
              <a:rect l="0" t="0" r="r" b="b"/>
              <a:pathLst>
                <a:path w="38" h="229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5" y="0"/>
                  </a:lnTo>
                  <a:lnTo>
                    <a:pt x="25" y="64"/>
                  </a:lnTo>
                  <a:lnTo>
                    <a:pt x="38" y="115"/>
                  </a:lnTo>
                  <a:lnTo>
                    <a:pt x="38" y="178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25" y="178"/>
                  </a:lnTo>
                  <a:lnTo>
                    <a:pt x="12" y="115"/>
                  </a:lnTo>
                  <a:lnTo>
                    <a:pt x="12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3A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33" name="Freeform 219"/>
            <p:cNvSpPr>
              <a:spLocks/>
            </p:cNvSpPr>
            <p:nvPr/>
          </p:nvSpPr>
          <p:spPr bwMode="auto">
            <a:xfrm>
              <a:off x="12696" y="9603"/>
              <a:ext cx="38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25" y="64"/>
                </a:cxn>
                <a:cxn ang="0">
                  <a:pos x="38" y="115"/>
                </a:cxn>
                <a:cxn ang="0">
                  <a:pos x="38" y="178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25" y="178"/>
                </a:cxn>
                <a:cxn ang="0">
                  <a:pos x="12" y="115"/>
                </a:cxn>
                <a:cxn ang="0">
                  <a:pos x="12" y="64"/>
                </a:cxn>
                <a:cxn ang="0">
                  <a:pos x="0" y="0"/>
                </a:cxn>
              </a:cxnLst>
              <a:rect l="0" t="0" r="r" b="b"/>
              <a:pathLst>
                <a:path w="38" h="22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5" y="64"/>
                  </a:lnTo>
                  <a:lnTo>
                    <a:pt x="38" y="115"/>
                  </a:lnTo>
                  <a:lnTo>
                    <a:pt x="38" y="178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25" y="178"/>
                  </a:lnTo>
                  <a:lnTo>
                    <a:pt x="12" y="115"/>
                  </a:lnTo>
                  <a:lnTo>
                    <a:pt x="12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3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34" name="Freeform 220"/>
            <p:cNvSpPr>
              <a:spLocks/>
            </p:cNvSpPr>
            <p:nvPr/>
          </p:nvSpPr>
          <p:spPr bwMode="auto">
            <a:xfrm>
              <a:off x="12696" y="9603"/>
              <a:ext cx="38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25" y="64"/>
                </a:cxn>
                <a:cxn ang="0">
                  <a:pos x="25" y="115"/>
                </a:cxn>
                <a:cxn ang="0">
                  <a:pos x="38" y="178"/>
                </a:cxn>
                <a:cxn ang="0">
                  <a:pos x="38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12" y="229"/>
                </a:cxn>
                <a:cxn ang="0">
                  <a:pos x="12" y="178"/>
                </a:cxn>
                <a:cxn ang="0">
                  <a:pos x="12" y="115"/>
                </a:cxn>
                <a:cxn ang="0">
                  <a:pos x="0" y="64"/>
                </a:cxn>
                <a:cxn ang="0">
                  <a:pos x="0" y="0"/>
                </a:cxn>
              </a:cxnLst>
              <a:rect l="0" t="0" r="r" b="b"/>
              <a:pathLst>
                <a:path w="38" h="22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5" y="64"/>
                  </a:lnTo>
                  <a:lnTo>
                    <a:pt x="25" y="115"/>
                  </a:lnTo>
                  <a:lnTo>
                    <a:pt x="38" y="178"/>
                  </a:lnTo>
                  <a:lnTo>
                    <a:pt x="38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12" y="229"/>
                  </a:lnTo>
                  <a:lnTo>
                    <a:pt x="12" y="178"/>
                  </a:lnTo>
                  <a:lnTo>
                    <a:pt x="12" y="115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8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35" name="Freeform 221"/>
            <p:cNvSpPr>
              <a:spLocks/>
            </p:cNvSpPr>
            <p:nvPr/>
          </p:nvSpPr>
          <p:spPr bwMode="auto">
            <a:xfrm>
              <a:off x="12683" y="9603"/>
              <a:ext cx="38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64"/>
                </a:cxn>
                <a:cxn ang="0">
                  <a:pos x="38" y="115"/>
                </a:cxn>
                <a:cxn ang="0">
                  <a:pos x="38" y="178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38" y="229"/>
                </a:cxn>
                <a:cxn ang="0">
                  <a:pos x="25" y="229"/>
                </a:cxn>
                <a:cxn ang="0">
                  <a:pos x="25" y="229"/>
                </a:cxn>
                <a:cxn ang="0">
                  <a:pos x="25" y="178"/>
                </a:cxn>
                <a:cxn ang="0">
                  <a:pos x="25" y="115"/>
                </a:cxn>
                <a:cxn ang="0">
                  <a:pos x="13" y="64"/>
                </a:cxn>
                <a:cxn ang="0">
                  <a:pos x="0" y="0"/>
                </a:cxn>
              </a:cxnLst>
              <a:rect l="0" t="0" r="r" b="b"/>
              <a:pathLst>
                <a:path w="38" h="229">
                  <a:moveTo>
                    <a:pt x="0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8" y="64"/>
                  </a:lnTo>
                  <a:lnTo>
                    <a:pt x="38" y="115"/>
                  </a:lnTo>
                  <a:lnTo>
                    <a:pt x="38" y="178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25" y="229"/>
                  </a:lnTo>
                  <a:lnTo>
                    <a:pt x="25" y="229"/>
                  </a:lnTo>
                  <a:lnTo>
                    <a:pt x="25" y="178"/>
                  </a:lnTo>
                  <a:lnTo>
                    <a:pt x="25" y="115"/>
                  </a:lnTo>
                  <a:lnTo>
                    <a:pt x="13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5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36" name="Freeform 222"/>
            <p:cNvSpPr>
              <a:spLocks/>
            </p:cNvSpPr>
            <p:nvPr/>
          </p:nvSpPr>
          <p:spPr bwMode="auto">
            <a:xfrm>
              <a:off x="12683" y="9603"/>
              <a:ext cx="38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25" y="0"/>
                </a:cxn>
                <a:cxn ang="0">
                  <a:pos x="25" y="64"/>
                </a:cxn>
                <a:cxn ang="0">
                  <a:pos x="38" y="115"/>
                </a:cxn>
                <a:cxn ang="0">
                  <a:pos x="38" y="178"/>
                </a:cxn>
                <a:cxn ang="0">
                  <a:pos x="38" y="229"/>
                </a:cxn>
                <a:cxn ang="0">
                  <a:pos x="25" y="229"/>
                </a:cxn>
                <a:cxn ang="0">
                  <a:pos x="25" y="178"/>
                </a:cxn>
                <a:cxn ang="0">
                  <a:pos x="13" y="115"/>
                </a:cxn>
                <a:cxn ang="0">
                  <a:pos x="13" y="64"/>
                </a:cxn>
                <a:cxn ang="0">
                  <a:pos x="0" y="0"/>
                </a:cxn>
              </a:cxnLst>
              <a:rect l="0" t="0" r="r" b="b"/>
              <a:pathLst>
                <a:path w="38" h="229">
                  <a:moveTo>
                    <a:pt x="0" y="0"/>
                  </a:moveTo>
                  <a:lnTo>
                    <a:pt x="13" y="0"/>
                  </a:lnTo>
                  <a:lnTo>
                    <a:pt x="25" y="0"/>
                  </a:lnTo>
                  <a:lnTo>
                    <a:pt x="25" y="64"/>
                  </a:lnTo>
                  <a:lnTo>
                    <a:pt x="38" y="115"/>
                  </a:lnTo>
                  <a:lnTo>
                    <a:pt x="38" y="178"/>
                  </a:lnTo>
                  <a:lnTo>
                    <a:pt x="38" y="229"/>
                  </a:lnTo>
                  <a:lnTo>
                    <a:pt x="25" y="229"/>
                  </a:lnTo>
                  <a:lnTo>
                    <a:pt x="25" y="178"/>
                  </a:lnTo>
                  <a:lnTo>
                    <a:pt x="13" y="115"/>
                  </a:lnTo>
                  <a:lnTo>
                    <a:pt x="13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53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37" name="AutoShape 223"/>
          <p:cNvSpPr>
            <a:spLocks noChangeArrowheads="1"/>
          </p:cNvSpPr>
          <p:nvPr/>
        </p:nvSpPr>
        <p:spPr bwMode="auto">
          <a:xfrm>
            <a:off x="1122363" y="2754358"/>
            <a:ext cx="7343775" cy="14287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12700" algn="ctr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r"/>
            <a:r>
              <a:rPr lang="en-US" sz="1000"/>
              <a:t>GeoRM Layers</a:t>
            </a:r>
          </a:p>
        </p:txBody>
      </p:sp>
      <p:sp>
        <p:nvSpPr>
          <p:cNvPr id="538" name="AutoShape 224"/>
          <p:cNvSpPr>
            <a:spLocks noChangeArrowheads="1"/>
          </p:cNvSpPr>
          <p:nvPr/>
        </p:nvSpPr>
        <p:spPr bwMode="auto">
          <a:xfrm>
            <a:off x="7242175" y="2971846"/>
            <a:ext cx="576263" cy="3667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 cap="sq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InvokeSD</a:t>
            </a:r>
            <a:br>
              <a:rPr lang="en-US" sz="1000"/>
            </a:br>
            <a:r>
              <a:rPr lang="en-US" sz="1000"/>
              <a:t>Service</a:t>
            </a:r>
          </a:p>
        </p:txBody>
      </p:sp>
      <p:pic>
        <p:nvPicPr>
          <p:cNvPr id="539" name="Picture 225" descr="thumbnail?id=6%5FjCdOCyrcLs4AAAAA&amp;s=7cD9_kD9K4c_uBIeIGYMF_-jAkY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3038" y="1241471"/>
            <a:ext cx="790575" cy="544512"/>
          </a:xfrm>
          <a:prstGeom prst="rect">
            <a:avLst/>
          </a:prstGeom>
          <a:noFill/>
        </p:spPr>
      </p:pic>
      <p:sp>
        <p:nvSpPr>
          <p:cNvPr id="540" name="AutoShape 226"/>
          <p:cNvSpPr>
            <a:spLocks noChangeArrowheads="1"/>
          </p:cNvSpPr>
          <p:nvPr/>
        </p:nvSpPr>
        <p:spPr bwMode="auto">
          <a:xfrm rot="-5400000">
            <a:off x="5083175" y="-342854"/>
            <a:ext cx="1439863" cy="619283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600" b="1">
                <a:solidFill>
                  <a:srgbClr val="29496B"/>
                </a:solidFill>
              </a:rPr>
              <a:t>DT NS</a:t>
            </a:r>
          </a:p>
        </p:txBody>
      </p:sp>
      <p:sp>
        <p:nvSpPr>
          <p:cNvPr id="541" name="Line 227"/>
          <p:cNvSpPr>
            <a:spLocks noChangeShapeType="1"/>
          </p:cNvSpPr>
          <p:nvPr/>
        </p:nvSpPr>
        <p:spPr bwMode="auto">
          <a:xfrm rot="16200000" flipH="1" flipV="1">
            <a:off x="3108325" y="2284458"/>
            <a:ext cx="6477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42" name="Line 228"/>
          <p:cNvSpPr>
            <a:spLocks noChangeShapeType="1"/>
          </p:cNvSpPr>
          <p:nvPr/>
        </p:nvSpPr>
        <p:spPr bwMode="auto">
          <a:xfrm rot="16200000" flipH="1" flipV="1">
            <a:off x="4975225" y="2284458"/>
            <a:ext cx="6477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grpSp>
        <p:nvGrpSpPr>
          <p:cNvPr id="3" name="Group 229"/>
          <p:cNvGrpSpPr>
            <a:grpSpLocks/>
          </p:cNvGrpSpPr>
          <p:nvPr/>
        </p:nvGrpSpPr>
        <p:grpSpPr bwMode="auto">
          <a:xfrm>
            <a:off x="5983288" y="2608308"/>
            <a:ext cx="69850" cy="141288"/>
            <a:chOff x="861" y="1118"/>
            <a:chExt cx="44" cy="89"/>
          </a:xfrm>
        </p:grpSpPr>
        <p:sp>
          <p:nvSpPr>
            <p:cNvPr id="544" name="Line 230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545" name="Oval 231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grpSp>
        <p:nvGrpSpPr>
          <p:cNvPr id="4" name="Group 232"/>
          <p:cNvGrpSpPr>
            <a:grpSpLocks/>
          </p:cNvGrpSpPr>
          <p:nvPr/>
        </p:nvGrpSpPr>
        <p:grpSpPr bwMode="auto">
          <a:xfrm>
            <a:off x="6777038" y="2611483"/>
            <a:ext cx="69850" cy="141288"/>
            <a:chOff x="861" y="1118"/>
            <a:chExt cx="44" cy="89"/>
          </a:xfrm>
        </p:grpSpPr>
        <p:sp>
          <p:nvSpPr>
            <p:cNvPr id="547" name="Line 233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548" name="Oval 234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sp>
        <p:nvSpPr>
          <p:cNvPr id="549" name="Line 250"/>
          <p:cNvSpPr>
            <a:spLocks noChangeShapeType="1"/>
          </p:cNvSpPr>
          <p:nvPr/>
        </p:nvSpPr>
        <p:spPr bwMode="auto">
          <a:xfrm rot="16200000" flipH="1" flipV="1">
            <a:off x="1587500" y="228445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grpSp>
        <p:nvGrpSpPr>
          <p:cNvPr id="5" name="Group 251"/>
          <p:cNvGrpSpPr>
            <a:grpSpLocks/>
          </p:cNvGrpSpPr>
          <p:nvPr/>
        </p:nvGrpSpPr>
        <p:grpSpPr bwMode="auto">
          <a:xfrm>
            <a:off x="1876425" y="2611483"/>
            <a:ext cx="69850" cy="141288"/>
            <a:chOff x="861" y="1118"/>
            <a:chExt cx="44" cy="89"/>
          </a:xfrm>
        </p:grpSpPr>
        <p:sp>
          <p:nvSpPr>
            <p:cNvPr id="551" name="Line 252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552" name="Oval 253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grpSp>
        <p:nvGrpSpPr>
          <p:cNvPr id="6" name="Group 254"/>
          <p:cNvGrpSpPr>
            <a:grpSpLocks/>
          </p:cNvGrpSpPr>
          <p:nvPr/>
        </p:nvGrpSpPr>
        <p:grpSpPr bwMode="auto">
          <a:xfrm>
            <a:off x="4511675" y="2611483"/>
            <a:ext cx="69850" cy="141288"/>
            <a:chOff x="861" y="1118"/>
            <a:chExt cx="44" cy="89"/>
          </a:xfrm>
        </p:grpSpPr>
        <p:sp>
          <p:nvSpPr>
            <p:cNvPr id="554" name="Line 255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555" name="Oval 256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sp>
        <p:nvSpPr>
          <p:cNvPr id="556" name="AutoShape 257"/>
          <p:cNvSpPr>
            <a:spLocks noChangeArrowheads="1"/>
          </p:cNvSpPr>
          <p:nvPr/>
        </p:nvSpPr>
        <p:spPr bwMode="auto">
          <a:xfrm>
            <a:off x="762000" y="2097133"/>
            <a:ext cx="7704138" cy="376238"/>
          </a:xfrm>
          <a:prstGeom prst="leftRightArrow">
            <a:avLst>
              <a:gd name="adj1" fmla="val 61630"/>
              <a:gd name="adj2" fmla="val 183817"/>
            </a:avLst>
          </a:prstGeom>
          <a:gradFill rotWithShape="0">
            <a:gsLst>
              <a:gs pos="0">
                <a:srgbClr val="A5AEC6"/>
              </a:gs>
              <a:gs pos="100000">
                <a:srgbClr val="F7F7FF"/>
              </a:gs>
            </a:gsLst>
            <a:lin ang="5400000" scaled="1"/>
          </a:gradFill>
          <a:ln w="9525">
            <a:solidFill>
              <a:srgbClr val="29496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de-DE" sz="1400">
                <a:latin typeface="Arial Unicode MS" pitchFamily="34" charset="-128"/>
              </a:rPr>
              <a:t>Service  Bus   </a:t>
            </a:r>
          </a:p>
        </p:txBody>
      </p:sp>
      <p:sp>
        <p:nvSpPr>
          <p:cNvPr id="557" name="Line 258"/>
          <p:cNvSpPr>
            <a:spLocks noChangeShapeType="1"/>
          </p:cNvSpPr>
          <p:nvPr/>
        </p:nvSpPr>
        <p:spPr bwMode="auto">
          <a:xfrm rot="16200000" flipH="1" flipV="1">
            <a:off x="6774656" y="2932952"/>
            <a:ext cx="71438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58" name="AutoShape 259"/>
          <p:cNvSpPr>
            <a:spLocks noChangeArrowheads="1"/>
          </p:cNvSpPr>
          <p:nvPr/>
        </p:nvSpPr>
        <p:spPr bwMode="auto">
          <a:xfrm>
            <a:off x="6523038" y="2968671"/>
            <a:ext cx="576262" cy="3667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 cap="sq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Transf. </a:t>
            </a:r>
          </a:p>
          <a:p>
            <a:pPr algn="ctr"/>
            <a:r>
              <a:rPr lang="en-US" sz="1000"/>
              <a:t>Service</a:t>
            </a:r>
          </a:p>
        </p:txBody>
      </p:sp>
      <p:sp>
        <p:nvSpPr>
          <p:cNvPr id="559" name="AutoShape 260"/>
          <p:cNvSpPr>
            <a:spLocks noChangeArrowheads="1"/>
          </p:cNvSpPr>
          <p:nvPr/>
        </p:nvSpPr>
        <p:spPr bwMode="auto">
          <a:xfrm>
            <a:off x="5402263" y="4768896"/>
            <a:ext cx="431800" cy="64928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000" b="1">
                <a:solidFill>
                  <a:srgbClr val="29496B"/>
                </a:solidFill>
              </a:rPr>
              <a:t>TWG </a:t>
            </a:r>
          </a:p>
        </p:txBody>
      </p:sp>
      <p:sp>
        <p:nvSpPr>
          <p:cNvPr id="560" name="AutoShape 261"/>
          <p:cNvSpPr>
            <a:spLocks noChangeArrowheads="1"/>
          </p:cNvSpPr>
          <p:nvPr/>
        </p:nvSpPr>
        <p:spPr bwMode="auto">
          <a:xfrm>
            <a:off x="5010150" y="5489621"/>
            <a:ext cx="1296988" cy="377825"/>
          </a:xfrm>
          <a:prstGeom prst="flowChartDocument">
            <a:avLst/>
          </a:prstGeom>
          <a:solidFill>
            <a:srgbClr val="FF6600"/>
          </a:solidFill>
          <a:ln w="952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000"/>
              <a:t>Framework for </a:t>
            </a:r>
            <a:br>
              <a:rPr lang="en-US" sz="1000"/>
            </a:br>
            <a:r>
              <a:rPr lang="en-US" sz="1000"/>
              <a:t>harmonized DS</a:t>
            </a:r>
            <a:endParaRPr lang="de-DE" sz="1000"/>
          </a:p>
        </p:txBody>
      </p:sp>
      <p:sp>
        <p:nvSpPr>
          <p:cNvPr id="561" name="AutoShape 263"/>
          <p:cNvSpPr>
            <a:spLocks noChangeArrowheads="1"/>
          </p:cNvSpPr>
          <p:nvPr/>
        </p:nvSpPr>
        <p:spPr bwMode="auto">
          <a:xfrm>
            <a:off x="4938713" y="3544933"/>
            <a:ext cx="1439862" cy="27368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600" b="1">
                <a:solidFill>
                  <a:srgbClr val="29496B"/>
                </a:solidFill>
              </a:rPr>
              <a:t>DT DS</a:t>
            </a:r>
          </a:p>
        </p:txBody>
      </p:sp>
      <p:sp>
        <p:nvSpPr>
          <p:cNvPr id="562" name="Line 266"/>
          <p:cNvSpPr>
            <a:spLocks noChangeShapeType="1"/>
          </p:cNvSpPr>
          <p:nvPr/>
        </p:nvSpPr>
        <p:spPr bwMode="auto">
          <a:xfrm rot="16200000" flipH="1" flipV="1">
            <a:off x="1371600" y="3436983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63" name="AutoShape 267"/>
          <p:cNvSpPr>
            <a:spLocks noChangeArrowheads="1"/>
          </p:cNvSpPr>
          <p:nvPr/>
        </p:nvSpPr>
        <p:spPr bwMode="auto">
          <a:xfrm rot="-5400000">
            <a:off x="5083175" y="-342854"/>
            <a:ext cx="1439863" cy="619283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600" b="1">
                <a:solidFill>
                  <a:srgbClr val="29496B"/>
                </a:solidFill>
              </a:rPr>
              <a:t>DT NS</a:t>
            </a:r>
          </a:p>
        </p:txBody>
      </p:sp>
      <p:sp>
        <p:nvSpPr>
          <p:cNvPr id="564" name="Line 268"/>
          <p:cNvSpPr>
            <a:spLocks noChangeShapeType="1"/>
          </p:cNvSpPr>
          <p:nvPr/>
        </p:nvSpPr>
        <p:spPr bwMode="auto">
          <a:xfrm rot="16200000" flipH="1" flipV="1">
            <a:off x="1587500" y="228445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65" name="AutoShape 269"/>
          <p:cNvSpPr>
            <a:spLocks noChangeArrowheads="1"/>
          </p:cNvSpPr>
          <p:nvPr/>
        </p:nvSpPr>
        <p:spPr bwMode="auto">
          <a:xfrm>
            <a:off x="5802313" y="4768896"/>
            <a:ext cx="431800" cy="64928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000" b="1">
                <a:solidFill>
                  <a:srgbClr val="29496B"/>
                </a:solidFill>
              </a:rPr>
              <a:t>TWG </a:t>
            </a:r>
          </a:p>
        </p:txBody>
      </p:sp>
      <p:sp>
        <p:nvSpPr>
          <p:cNvPr id="566" name="Line 270"/>
          <p:cNvSpPr>
            <a:spLocks noChangeShapeType="1"/>
          </p:cNvSpPr>
          <p:nvPr/>
        </p:nvSpPr>
        <p:spPr bwMode="auto">
          <a:xfrm>
            <a:off x="5626100" y="4552996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567" name="Line 271"/>
          <p:cNvSpPr>
            <a:spLocks noChangeShapeType="1"/>
          </p:cNvSpPr>
          <p:nvPr/>
        </p:nvSpPr>
        <p:spPr bwMode="auto">
          <a:xfrm>
            <a:off x="5626100" y="520069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568" name="Line 272"/>
          <p:cNvSpPr>
            <a:spLocks noChangeShapeType="1"/>
          </p:cNvSpPr>
          <p:nvPr/>
        </p:nvSpPr>
        <p:spPr bwMode="auto">
          <a:xfrm rot="16200000" flipH="1" flipV="1">
            <a:off x="5446713" y="3436983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69" name="Line 273"/>
          <p:cNvSpPr>
            <a:spLocks noChangeShapeType="1"/>
          </p:cNvSpPr>
          <p:nvPr/>
        </p:nvSpPr>
        <p:spPr bwMode="auto">
          <a:xfrm rot="16200000" flipH="1" flipV="1">
            <a:off x="4727575" y="3436983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0" name="Line 274"/>
          <p:cNvSpPr>
            <a:spLocks noChangeShapeType="1"/>
          </p:cNvSpPr>
          <p:nvPr/>
        </p:nvSpPr>
        <p:spPr bwMode="auto">
          <a:xfrm rot="16200000" flipH="1" flipV="1">
            <a:off x="4006850" y="3436983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1" name="Line 275"/>
          <p:cNvSpPr>
            <a:spLocks noChangeShapeType="1"/>
          </p:cNvSpPr>
          <p:nvPr/>
        </p:nvSpPr>
        <p:spPr bwMode="auto">
          <a:xfrm rot="16200000" flipH="1" flipV="1">
            <a:off x="3214688" y="3436983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2" name="Line 276"/>
          <p:cNvSpPr>
            <a:spLocks noChangeShapeType="1"/>
          </p:cNvSpPr>
          <p:nvPr/>
        </p:nvSpPr>
        <p:spPr bwMode="auto">
          <a:xfrm rot="16200000" flipH="1" flipV="1">
            <a:off x="2493963" y="3436983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3" name="Line 277"/>
          <p:cNvSpPr>
            <a:spLocks noChangeShapeType="1"/>
          </p:cNvSpPr>
          <p:nvPr/>
        </p:nvSpPr>
        <p:spPr bwMode="auto">
          <a:xfrm rot="16200000" flipH="1" flipV="1">
            <a:off x="1370013" y="3436983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4" name="AutoShape 278"/>
          <p:cNvSpPr>
            <a:spLocks noChangeArrowheads="1"/>
          </p:cNvSpPr>
          <p:nvPr/>
        </p:nvSpPr>
        <p:spPr bwMode="auto">
          <a:xfrm>
            <a:off x="2674938" y="3544933"/>
            <a:ext cx="1439862" cy="27368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600" b="1">
                <a:solidFill>
                  <a:srgbClr val="29496B"/>
                </a:solidFill>
              </a:rPr>
              <a:t>DT MD</a:t>
            </a:r>
          </a:p>
        </p:txBody>
      </p:sp>
      <p:grpSp>
        <p:nvGrpSpPr>
          <p:cNvPr id="7" name="Group 279"/>
          <p:cNvGrpSpPr>
            <a:grpSpLocks/>
          </p:cNvGrpSpPr>
          <p:nvPr/>
        </p:nvGrpSpPr>
        <p:grpSpPr bwMode="auto">
          <a:xfrm>
            <a:off x="5262563" y="2611483"/>
            <a:ext cx="69850" cy="141288"/>
            <a:chOff x="861" y="1118"/>
            <a:chExt cx="44" cy="89"/>
          </a:xfrm>
        </p:grpSpPr>
        <p:sp>
          <p:nvSpPr>
            <p:cNvPr id="576" name="Line 280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577" name="Oval 281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sp>
        <p:nvSpPr>
          <p:cNvPr id="578" name="Line 282"/>
          <p:cNvSpPr>
            <a:spLocks noChangeShapeType="1"/>
          </p:cNvSpPr>
          <p:nvPr/>
        </p:nvSpPr>
        <p:spPr bwMode="auto">
          <a:xfrm rot="16200000" flipH="1" flipV="1">
            <a:off x="5694363" y="228445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79" name="Line 283"/>
          <p:cNvSpPr>
            <a:spLocks noChangeShapeType="1"/>
          </p:cNvSpPr>
          <p:nvPr/>
        </p:nvSpPr>
        <p:spPr bwMode="auto">
          <a:xfrm rot="16200000" flipH="1" flipV="1">
            <a:off x="6486525" y="228445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80" name="Line 284"/>
          <p:cNvSpPr>
            <a:spLocks noChangeShapeType="1"/>
          </p:cNvSpPr>
          <p:nvPr/>
        </p:nvSpPr>
        <p:spPr bwMode="auto">
          <a:xfrm rot="16200000" flipH="1" flipV="1">
            <a:off x="7205663" y="228445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grpSp>
        <p:nvGrpSpPr>
          <p:cNvPr id="8" name="Group 285"/>
          <p:cNvGrpSpPr>
            <a:grpSpLocks/>
          </p:cNvGrpSpPr>
          <p:nvPr/>
        </p:nvGrpSpPr>
        <p:grpSpPr bwMode="auto">
          <a:xfrm>
            <a:off x="7494588" y="2611483"/>
            <a:ext cx="69850" cy="141288"/>
            <a:chOff x="861" y="1118"/>
            <a:chExt cx="44" cy="89"/>
          </a:xfrm>
        </p:grpSpPr>
        <p:sp>
          <p:nvSpPr>
            <p:cNvPr id="582" name="Line 286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583" name="Oval 287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sp>
        <p:nvSpPr>
          <p:cNvPr id="584" name="Line 288"/>
          <p:cNvSpPr>
            <a:spLocks noChangeShapeType="1"/>
          </p:cNvSpPr>
          <p:nvPr/>
        </p:nvSpPr>
        <p:spPr bwMode="auto">
          <a:xfrm rot="16200000" flipH="1" flipV="1">
            <a:off x="1585913" y="228445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85" name="Line 289"/>
          <p:cNvSpPr>
            <a:spLocks noChangeShapeType="1"/>
          </p:cNvSpPr>
          <p:nvPr/>
        </p:nvSpPr>
        <p:spPr bwMode="auto">
          <a:xfrm rot="16200000" flipH="1" flipV="1">
            <a:off x="4222750" y="2284458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86" name="AutoShape 290"/>
          <p:cNvSpPr>
            <a:spLocks noChangeArrowheads="1"/>
          </p:cNvSpPr>
          <p:nvPr/>
        </p:nvSpPr>
        <p:spPr bwMode="auto">
          <a:xfrm>
            <a:off x="4970463" y="4768896"/>
            <a:ext cx="431800" cy="64928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99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000" b="1">
                <a:solidFill>
                  <a:srgbClr val="FFFF99"/>
                </a:solidFill>
              </a:rPr>
              <a:t>TWG</a:t>
            </a:r>
            <a:r>
              <a:rPr lang="de-DE" sz="1000" b="1">
                <a:solidFill>
                  <a:srgbClr val="29496B"/>
                </a:solidFill>
              </a:rPr>
              <a:t> </a:t>
            </a:r>
          </a:p>
        </p:txBody>
      </p:sp>
      <p:sp>
        <p:nvSpPr>
          <p:cNvPr id="587" name="AutoShape 291"/>
          <p:cNvSpPr>
            <a:spLocks noChangeArrowheads="1"/>
          </p:cNvSpPr>
          <p:nvPr/>
        </p:nvSpPr>
        <p:spPr bwMode="auto">
          <a:xfrm>
            <a:off x="5402263" y="4768896"/>
            <a:ext cx="431800" cy="64928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99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000" b="1">
                <a:solidFill>
                  <a:srgbClr val="FFFF99"/>
                </a:solidFill>
              </a:rPr>
              <a:t>TWG</a:t>
            </a:r>
            <a:r>
              <a:rPr lang="de-DE" sz="1000" b="1">
                <a:solidFill>
                  <a:srgbClr val="29496B"/>
                </a:solidFill>
              </a:rPr>
              <a:t> </a:t>
            </a:r>
          </a:p>
        </p:txBody>
      </p:sp>
      <p:sp>
        <p:nvSpPr>
          <p:cNvPr id="588" name="AutoShape 292"/>
          <p:cNvSpPr>
            <a:spLocks noChangeArrowheads="1"/>
          </p:cNvSpPr>
          <p:nvPr/>
        </p:nvSpPr>
        <p:spPr bwMode="auto">
          <a:xfrm>
            <a:off x="4938713" y="3544933"/>
            <a:ext cx="1439862" cy="273685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99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600" b="1">
                <a:solidFill>
                  <a:srgbClr val="FFFF99"/>
                </a:solidFill>
              </a:rPr>
              <a:t>DT DS</a:t>
            </a:r>
          </a:p>
        </p:txBody>
      </p:sp>
      <p:sp>
        <p:nvSpPr>
          <p:cNvPr id="589" name="AutoShape 293"/>
          <p:cNvSpPr>
            <a:spLocks noChangeArrowheads="1"/>
          </p:cNvSpPr>
          <p:nvPr/>
        </p:nvSpPr>
        <p:spPr bwMode="auto">
          <a:xfrm>
            <a:off x="5802313" y="4768896"/>
            <a:ext cx="431800" cy="64928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99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000" b="1">
                <a:solidFill>
                  <a:srgbClr val="FFFF99"/>
                </a:solidFill>
              </a:rPr>
              <a:t>TWG</a:t>
            </a:r>
            <a:r>
              <a:rPr lang="de-DE" sz="1000" b="1">
                <a:solidFill>
                  <a:srgbClr val="29496B"/>
                </a:solidFill>
              </a:rPr>
              <a:t> </a:t>
            </a:r>
          </a:p>
        </p:txBody>
      </p:sp>
      <p:sp>
        <p:nvSpPr>
          <p:cNvPr id="590" name="Line 294"/>
          <p:cNvSpPr>
            <a:spLocks noChangeShapeType="1"/>
          </p:cNvSpPr>
          <p:nvPr/>
        </p:nvSpPr>
        <p:spPr bwMode="auto">
          <a:xfrm>
            <a:off x="5626100" y="4552996"/>
            <a:ext cx="0" cy="3603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591" name="Line 295"/>
          <p:cNvSpPr>
            <a:spLocks noChangeShapeType="1"/>
          </p:cNvSpPr>
          <p:nvPr/>
        </p:nvSpPr>
        <p:spPr bwMode="auto">
          <a:xfrm>
            <a:off x="5626100" y="5200696"/>
            <a:ext cx="0" cy="288925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592" name="Line 296"/>
          <p:cNvSpPr>
            <a:spLocks noChangeShapeType="1"/>
          </p:cNvSpPr>
          <p:nvPr/>
        </p:nvSpPr>
        <p:spPr bwMode="auto">
          <a:xfrm rot="16200000" flipH="1" flipV="1">
            <a:off x="5446713" y="3436983"/>
            <a:ext cx="10795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93" name="Line 297"/>
          <p:cNvSpPr>
            <a:spLocks noChangeShapeType="1"/>
          </p:cNvSpPr>
          <p:nvPr/>
        </p:nvSpPr>
        <p:spPr bwMode="auto">
          <a:xfrm rot="16200000" flipH="1" flipV="1">
            <a:off x="4727575" y="3436983"/>
            <a:ext cx="10795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94" name="Line 298"/>
          <p:cNvSpPr>
            <a:spLocks noChangeShapeType="1"/>
          </p:cNvSpPr>
          <p:nvPr/>
        </p:nvSpPr>
        <p:spPr bwMode="auto">
          <a:xfrm rot="16200000" flipH="1" flipV="1">
            <a:off x="4006850" y="3436983"/>
            <a:ext cx="10795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95" name="Line 299"/>
          <p:cNvSpPr>
            <a:spLocks noChangeShapeType="1"/>
          </p:cNvSpPr>
          <p:nvPr/>
        </p:nvSpPr>
        <p:spPr bwMode="auto">
          <a:xfrm rot="16200000" flipH="1" flipV="1">
            <a:off x="3214688" y="3436983"/>
            <a:ext cx="10795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96" name="Line 300"/>
          <p:cNvSpPr>
            <a:spLocks noChangeShapeType="1"/>
          </p:cNvSpPr>
          <p:nvPr/>
        </p:nvSpPr>
        <p:spPr bwMode="auto">
          <a:xfrm rot="16200000" flipH="1" flipV="1">
            <a:off x="2493963" y="3436983"/>
            <a:ext cx="10795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97" name="Line 301"/>
          <p:cNvSpPr>
            <a:spLocks noChangeShapeType="1"/>
          </p:cNvSpPr>
          <p:nvPr/>
        </p:nvSpPr>
        <p:spPr bwMode="auto">
          <a:xfrm rot="16200000" flipH="1" flipV="1">
            <a:off x="1370013" y="3436983"/>
            <a:ext cx="10795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598" name="AutoShape 302"/>
          <p:cNvSpPr>
            <a:spLocks noChangeArrowheads="1"/>
          </p:cNvSpPr>
          <p:nvPr/>
        </p:nvSpPr>
        <p:spPr bwMode="auto">
          <a:xfrm>
            <a:off x="2674938" y="3544933"/>
            <a:ext cx="1439862" cy="273685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99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600" b="1">
                <a:solidFill>
                  <a:srgbClr val="FFFF99"/>
                </a:solidFill>
              </a:rPr>
              <a:t>DT MD</a:t>
            </a:r>
          </a:p>
        </p:txBody>
      </p:sp>
      <p:grpSp>
        <p:nvGrpSpPr>
          <p:cNvPr id="9" name="Group 303"/>
          <p:cNvGrpSpPr>
            <a:grpSpLocks/>
          </p:cNvGrpSpPr>
          <p:nvPr/>
        </p:nvGrpSpPr>
        <p:grpSpPr bwMode="auto">
          <a:xfrm>
            <a:off x="3398838" y="2611483"/>
            <a:ext cx="69850" cy="141288"/>
            <a:chOff x="861" y="1118"/>
            <a:chExt cx="44" cy="89"/>
          </a:xfrm>
        </p:grpSpPr>
        <p:sp>
          <p:nvSpPr>
            <p:cNvPr id="600" name="Line 304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601" name="Oval 305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grpSp>
        <p:nvGrpSpPr>
          <p:cNvPr id="10" name="Group 306"/>
          <p:cNvGrpSpPr>
            <a:grpSpLocks/>
          </p:cNvGrpSpPr>
          <p:nvPr/>
        </p:nvGrpSpPr>
        <p:grpSpPr bwMode="auto">
          <a:xfrm>
            <a:off x="5262563" y="2611483"/>
            <a:ext cx="69850" cy="141288"/>
            <a:chOff x="861" y="1118"/>
            <a:chExt cx="44" cy="89"/>
          </a:xfrm>
        </p:grpSpPr>
        <p:sp>
          <p:nvSpPr>
            <p:cNvPr id="603" name="Line 307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604" name="Oval 308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sp>
        <p:nvSpPr>
          <p:cNvPr id="605" name="Line 309"/>
          <p:cNvSpPr>
            <a:spLocks noChangeShapeType="1"/>
          </p:cNvSpPr>
          <p:nvPr/>
        </p:nvSpPr>
        <p:spPr bwMode="auto">
          <a:xfrm rot="16200000" flipH="1" flipV="1">
            <a:off x="5694363" y="2284458"/>
            <a:ext cx="6477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606" name="Line 310"/>
          <p:cNvSpPr>
            <a:spLocks noChangeShapeType="1"/>
          </p:cNvSpPr>
          <p:nvPr/>
        </p:nvSpPr>
        <p:spPr bwMode="auto">
          <a:xfrm rot="16200000" flipH="1" flipV="1">
            <a:off x="6486525" y="2284458"/>
            <a:ext cx="6477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607" name="Line 311"/>
          <p:cNvSpPr>
            <a:spLocks noChangeShapeType="1"/>
          </p:cNvSpPr>
          <p:nvPr/>
        </p:nvSpPr>
        <p:spPr bwMode="auto">
          <a:xfrm rot="16200000" flipH="1" flipV="1">
            <a:off x="7205663" y="2284458"/>
            <a:ext cx="6477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grpSp>
        <p:nvGrpSpPr>
          <p:cNvPr id="11" name="Group 312"/>
          <p:cNvGrpSpPr>
            <a:grpSpLocks/>
          </p:cNvGrpSpPr>
          <p:nvPr/>
        </p:nvGrpSpPr>
        <p:grpSpPr bwMode="auto">
          <a:xfrm>
            <a:off x="7494588" y="2611483"/>
            <a:ext cx="69850" cy="141288"/>
            <a:chOff x="861" y="1118"/>
            <a:chExt cx="44" cy="89"/>
          </a:xfrm>
        </p:grpSpPr>
        <p:sp>
          <p:nvSpPr>
            <p:cNvPr id="609" name="Line 313"/>
            <p:cNvSpPr>
              <a:spLocks noChangeShapeType="1"/>
            </p:cNvSpPr>
            <p:nvPr/>
          </p:nvSpPr>
          <p:spPr bwMode="auto">
            <a:xfrm flipV="1">
              <a:off x="884" y="1162"/>
              <a:ext cx="0" cy="45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b-NO"/>
            </a:p>
          </p:txBody>
        </p:sp>
        <p:sp>
          <p:nvSpPr>
            <p:cNvPr id="610" name="Oval 314"/>
            <p:cNvSpPr>
              <a:spLocks noChangeArrowheads="1"/>
            </p:cNvSpPr>
            <p:nvPr/>
          </p:nvSpPr>
          <p:spPr bwMode="auto">
            <a:xfrm>
              <a:off x="861" y="1118"/>
              <a:ext cx="44" cy="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b-NO"/>
            </a:p>
          </p:txBody>
        </p:sp>
      </p:grpSp>
      <p:sp>
        <p:nvSpPr>
          <p:cNvPr id="611" name="Line 315"/>
          <p:cNvSpPr>
            <a:spLocks noChangeShapeType="1"/>
          </p:cNvSpPr>
          <p:nvPr/>
        </p:nvSpPr>
        <p:spPr bwMode="auto">
          <a:xfrm rot="16200000" flipH="1" flipV="1">
            <a:off x="1585913" y="2284458"/>
            <a:ext cx="6477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612" name="Line 316"/>
          <p:cNvSpPr>
            <a:spLocks noChangeShapeType="1"/>
          </p:cNvSpPr>
          <p:nvPr/>
        </p:nvSpPr>
        <p:spPr bwMode="auto">
          <a:xfrm rot="16200000" flipH="1" flipV="1">
            <a:off x="4222750" y="2284458"/>
            <a:ext cx="6477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613" name="AutoShape 320"/>
          <p:cNvSpPr>
            <a:spLocks noChangeArrowheads="1"/>
          </p:cNvSpPr>
          <p:nvPr/>
        </p:nvSpPr>
        <p:spPr bwMode="auto">
          <a:xfrm rot="-5400000">
            <a:off x="5083175" y="-342854"/>
            <a:ext cx="1439863" cy="619283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FF99"/>
            </a:solidFill>
            <a:prstDash val="dash"/>
            <a:round/>
            <a:headEnd/>
            <a:tailEnd/>
          </a:ln>
          <a:effectLst/>
        </p:spPr>
        <p:txBody>
          <a:bodyPr wrap="none" anchor="b" anchorCtr="1"/>
          <a:lstStyle/>
          <a:p>
            <a:pPr marL="342900" indent="-342900" algn="ctr">
              <a:spcBef>
                <a:spcPct val="50000"/>
              </a:spcBef>
            </a:pPr>
            <a:r>
              <a:rPr lang="de-DE" sz="1600" b="1">
                <a:solidFill>
                  <a:srgbClr val="29496B"/>
                </a:solidFill>
              </a:rPr>
              <a:t>DT NS</a:t>
            </a:r>
          </a:p>
        </p:txBody>
      </p:sp>
      <p:sp>
        <p:nvSpPr>
          <p:cNvPr id="614" name="AutoShape 321"/>
          <p:cNvSpPr>
            <a:spLocks noChangeArrowheads="1"/>
          </p:cNvSpPr>
          <p:nvPr/>
        </p:nvSpPr>
        <p:spPr bwMode="auto">
          <a:xfrm>
            <a:off x="5010150" y="4841921"/>
            <a:ext cx="1223963" cy="360362"/>
          </a:xfrm>
          <a:prstGeom prst="flowChartMultidocumen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000"/>
              <a:t>Thematic DS</a:t>
            </a:r>
          </a:p>
        </p:txBody>
      </p:sp>
      <p:sp>
        <p:nvSpPr>
          <p:cNvPr id="615" name="AutoShape 322"/>
          <p:cNvSpPr>
            <a:spLocks noChangeArrowheads="1"/>
          </p:cNvSpPr>
          <p:nvPr/>
        </p:nvSpPr>
        <p:spPr bwMode="auto">
          <a:xfrm>
            <a:off x="2784475" y="2962321"/>
            <a:ext cx="1296988" cy="3667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 cap="sq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 Discovery Service</a:t>
            </a:r>
          </a:p>
        </p:txBody>
      </p:sp>
      <p:sp>
        <p:nvSpPr>
          <p:cNvPr id="616" name="AutoShape 323"/>
          <p:cNvSpPr>
            <a:spLocks noChangeArrowheads="1"/>
          </p:cNvSpPr>
          <p:nvPr/>
        </p:nvSpPr>
        <p:spPr bwMode="auto">
          <a:xfrm>
            <a:off x="5010150" y="2971846"/>
            <a:ext cx="576263" cy="3667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 cap="sq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View</a:t>
            </a:r>
            <a:br>
              <a:rPr lang="en-US" sz="1000"/>
            </a:br>
            <a:r>
              <a:rPr lang="en-US" sz="1000"/>
              <a:t>Service</a:t>
            </a:r>
          </a:p>
        </p:txBody>
      </p:sp>
      <p:sp>
        <p:nvSpPr>
          <p:cNvPr id="617" name="AutoShape 324"/>
          <p:cNvSpPr>
            <a:spLocks noChangeArrowheads="1"/>
          </p:cNvSpPr>
          <p:nvPr/>
        </p:nvSpPr>
        <p:spPr bwMode="auto">
          <a:xfrm>
            <a:off x="5730875" y="2971846"/>
            <a:ext cx="576263" cy="3667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 cap="sq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Download</a:t>
            </a:r>
            <a:br>
              <a:rPr lang="en-US" sz="1000"/>
            </a:br>
            <a:r>
              <a:rPr lang="en-US" sz="1000"/>
              <a:t>Service</a:t>
            </a:r>
          </a:p>
        </p:txBody>
      </p:sp>
      <p:sp>
        <p:nvSpPr>
          <p:cNvPr id="618" name="AutoShape 325"/>
          <p:cNvSpPr>
            <a:spLocks noChangeArrowheads="1"/>
          </p:cNvSpPr>
          <p:nvPr/>
        </p:nvSpPr>
        <p:spPr bwMode="auto">
          <a:xfrm>
            <a:off x="4257675" y="2971846"/>
            <a:ext cx="576263" cy="3667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 cap="sq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GeoRM</a:t>
            </a:r>
            <a:br>
              <a:rPr lang="en-US" sz="1000"/>
            </a:br>
            <a:r>
              <a:rPr lang="en-US" sz="1000"/>
              <a:t>Service</a:t>
            </a:r>
          </a:p>
        </p:txBody>
      </p:sp>
      <p:sp>
        <p:nvSpPr>
          <p:cNvPr id="619" name="AutoShape 326"/>
          <p:cNvSpPr>
            <a:spLocks noChangeArrowheads="1"/>
          </p:cNvSpPr>
          <p:nvPr/>
        </p:nvSpPr>
        <p:spPr bwMode="auto">
          <a:xfrm>
            <a:off x="5010150" y="3846558"/>
            <a:ext cx="1296988" cy="706438"/>
          </a:xfrm>
          <a:prstGeom prst="flowChartMagneticDisk">
            <a:avLst/>
          </a:prstGeom>
          <a:solidFill>
            <a:srgbClr val="FF9900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50000"/>
              </a:spcBef>
            </a:pPr>
            <a:r>
              <a:rPr lang="en-US" sz="1000"/>
              <a:t>Spatial Data Set</a:t>
            </a:r>
          </a:p>
        </p:txBody>
      </p:sp>
      <p:sp>
        <p:nvSpPr>
          <p:cNvPr id="620" name="AutoShape 327"/>
          <p:cNvSpPr>
            <a:spLocks noChangeArrowheads="1"/>
          </p:cNvSpPr>
          <p:nvPr/>
        </p:nvSpPr>
        <p:spPr bwMode="auto">
          <a:xfrm>
            <a:off x="2778125" y="3846558"/>
            <a:ext cx="576263" cy="706438"/>
          </a:xfrm>
          <a:prstGeom prst="flowChartMagneticDisk">
            <a:avLst/>
          </a:prstGeom>
          <a:solidFill>
            <a:srgbClr val="FF9900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en-US" sz="1000"/>
              <a:t>Service </a:t>
            </a:r>
          </a:p>
          <a:p>
            <a:pPr marL="342900" indent="-342900" algn="ctr"/>
            <a:r>
              <a:rPr lang="en-US" sz="1000"/>
              <a:t>Metadata</a:t>
            </a:r>
          </a:p>
        </p:txBody>
      </p:sp>
      <p:sp>
        <p:nvSpPr>
          <p:cNvPr id="621" name="AutoShape 328"/>
          <p:cNvSpPr>
            <a:spLocks noChangeArrowheads="1"/>
          </p:cNvSpPr>
          <p:nvPr/>
        </p:nvSpPr>
        <p:spPr bwMode="auto">
          <a:xfrm>
            <a:off x="3498850" y="3846558"/>
            <a:ext cx="576263" cy="706438"/>
          </a:xfrm>
          <a:prstGeom prst="flowChartMagneticDisk">
            <a:avLst/>
          </a:prstGeom>
          <a:solidFill>
            <a:srgbClr val="FF9900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en-US" sz="1000"/>
              <a:t>Data Set </a:t>
            </a:r>
          </a:p>
          <a:p>
            <a:pPr marL="342900" indent="-342900" algn="ctr"/>
            <a:r>
              <a:rPr lang="en-US" sz="1000"/>
              <a:t>Metadata</a:t>
            </a:r>
          </a:p>
        </p:txBody>
      </p:sp>
      <p:sp>
        <p:nvSpPr>
          <p:cNvPr id="622" name="AutoShape 329"/>
          <p:cNvSpPr>
            <a:spLocks noChangeArrowheads="1"/>
          </p:cNvSpPr>
          <p:nvPr/>
        </p:nvSpPr>
        <p:spPr bwMode="auto">
          <a:xfrm>
            <a:off x="4291013" y="3846558"/>
            <a:ext cx="576262" cy="706438"/>
          </a:xfrm>
          <a:prstGeom prst="flowChartMagneticDisk">
            <a:avLst/>
          </a:prstGeom>
          <a:solidFill>
            <a:srgbClr val="FF9900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en-US" sz="1000"/>
              <a:t>GeoRM</a:t>
            </a:r>
          </a:p>
          <a:p>
            <a:pPr marL="342900" indent="-342900" algn="ctr"/>
            <a:r>
              <a:rPr lang="en-US" sz="1000"/>
              <a:t>Data</a:t>
            </a:r>
          </a:p>
        </p:txBody>
      </p:sp>
      <p:sp>
        <p:nvSpPr>
          <p:cNvPr id="623" name="AutoShape 330"/>
          <p:cNvSpPr>
            <a:spLocks noChangeArrowheads="1"/>
          </p:cNvSpPr>
          <p:nvPr/>
        </p:nvSpPr>
        <p:spPr bwMode="auto">
          <a:xfrm>
            <a:off x="1265238" y="2968671"/>
            <a:ext cx="1296987" cy="3667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rgbClr val="FFFF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1000"/>
              <a:t>Registers </a:t>
            </a:r>
          </a:p>
        </p:txBody>
      </p:sp>
      <p:pic>
        <p:nvPicPr>
          <p:cNvPr id="624" name="Picture 3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9300" y="4192633"/>
            <a:ext cx="15160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6" name="Rectangle 2"/>
          <p:cNvSpPr txBox="1">
            <a:spLocks noChangeArrowheads="1"/>
          </p:cNvSpPr>
          <p:nvPr/>
        </p:nvSpPr>
        <p:spPr>
          <a:xfrm>
            <a:off x="557213" y="144030"/>
            <a:ext cx="3700462" cy="4766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INSPIRE</a:t>
            </a:r>
            <a:r>
              <a:rPr kumimoji="0" lang="en-GB" sz="2400" b="1" i="0" u="none" strike="noStrike" kern="120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</a:t>
            </a:r>
            <a:r>
              <a:rPr kumimoji="0" lang="en-GB" sz="24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Arhitecture</a:t>
            </a:r>
            <a:r>
              <a:rPr kumimoji="0" lang="en-GB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</a:t>
            </a:r>
            <a:endParaRPr kumimoji="0" lang="en-GB" sz="2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3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279778" y="0"/>
            <a:ext cx="625749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b-NO" sz="2400" b="1" dirty="0" err="1" smtClean="0"/>
              <a:t>Norwegian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Mapping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Authority</a:t>
            </a:r>
            <a:endParaRPr lang="nb-NO" sz="2400" b="1" dirty="0" smtClean="0"/>
          </a:p>
          <a:p>
            <a:r>
              <a:rPr lang="nb-NO" sz="2400" b="1" dirty="0" smtClean="0"/>
              <a:t>- </a:t>
            </a:r>
            <a:r>
              <a:rPr lang="nb-NO" sz="2400" b="1" dirty="0" err="1" smtClean="0"/>
              <a:t>Geodataservices</a:t>
            </a:r>
            <a:endParaRPr lang="nb-NO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52568" y="4324757"/>
            <a:ext cx="3733800" cy="1870074"/>
          </a:xfrm>
          <a:noFill/>
        </p:spPr>
        <p:txBody>
          <a:bodyPr/>
          <a:lstStyle/>
          <a:p>
            <a:r>
              <a:rPr lang="en-US" sz="1400" dirty="0" smtClean="0"/>
              <a:t>Data store: </a:t>
            </a:r>
            <a:r>
              <a:rPr lang="en-US" sz="1400" dirty="0" err="1" smtClean="0"/>
              <a:t>PostGIS</a:t>
            </a:r>
            <a:endParaRPr lang="en-US" sz="1400" dirty="0" smtClean="0"/>
          </a:p>
          <a:p>
            <a:r>
              <a:rPr lang="en-US" sz="1400" dirty="0" smtClean="0"/>
              <a:t>Vector data</a:t>
            </a:r>
          </a:p>
          <a:p>
            <a:r>
              <a:rPr lang="en-US" sz="1400" dirty="0" smtClean="0"/>
              <a:t>Data volume: 260 GB </a:t>
            </a:r>
          </a:p>
          <a:p>
            <a:r>
              <a:rPr lang="en-US" sz="1400" dirty="0" smtClean="0"/>
              <a:t>Response time:  ca1.5 </a:t>
            </a:r>
            <a:r>
              <a:rPr lang="en-US" sz="1400" dirty="0" err="1" smtClean="0"/>
              <a:t>sek</a:t>
            </a:r>
            <a:endParaRPr lang="en-US" sz="1400" dirty="0" smtClean="0"/>
          </a:p>
          <a:p>
            <a:pPr>
              <a:buNone/>
            </a:pPr>
            <a:endParaRPr lang="en-US" sz="1400" dirty="0" smtClean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63773"/>
            <a:ext cx="8736013" cy="601402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Topographic web map service from NMA</a:t>
            </a:r>
          </a:p>
        </p:txBody>
      </p:sp>
      <p:pic>
        <p:nvPicPr>
          <p:cNvPr id="6146" name="Picture 2" descr="D:\Temp\screendumps\foss4g\top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0" y="720000"/>
            <a:ext cx="6677328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Temp\screendumps\foss4g\top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000" y="720000"/>
            <a:ext cx="6677330" cy="3240000"/>
          </a:xfrm>
          <a:prstGeom prst="rect">
            <a:avLst/>
          </a:prstGeom>
          <a:noFill/>
        </p:spPr>
      </p:pic>
      <p:pic>
        <p:nvPicPr>
          <p:cNvPr id="6148" name="Picture 4" descr="D:\Temp\screendumps\foss4g\topo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000" y="720000"/>
            <a:ext cx="6677330" cy="3240000"/>
          </a:xfrm>
          <a:prstGeom prst="rect">
            <a:avLst/>
          </a:prstGeom>
          <a:noFill/>
        </p:spPr>
      </p:pic>
      <p:pic>
        <p:nvPicPr>
          <p:cNvPr id="6149" name="Picture 5" descr="D:\Temp\screendumps\foss4g\topo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0000" y="720000"/>
            <a:ext cx="6677331" cy="3240000"/>
          </a:xfrm>
          <a:prstGeom prst="rect">
            <a:avLst/>
          </a:prstGeom>
          <a:noFill/>
        </p:spPr>
      </p:pic>
      <p:pic>
        <p:nvPicPr>
          <p:cNvPr id="6150" name="Picture 6" descr="D:\Temp\screendumps\foss4g\topo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000" y="720000"/>
            <a:ext cx="6677330" cy="3240000"/>
          </a:xfrm>
          <a:prstGeom prst="rect">
            <a:avLst/>
          </a:prstGeom>
          <a:noFill/>
        </p:spPr>
      </p:pic>
      <p:pic>
        <p:nvPicPr>
          <p:cNvPr id="6151" name="Picture 7" descr="D:\Temp\screendumps\foss4g\topo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00000" y="720000"/>
            <a:ext cx="6677330" cy="3240000"/>
          </a:xfrm>
          <a:prstGeom prst="rect">
            <a:avLst/>
          </a:prstGeom>
          <a:noFill/>
        </p:spPr>
      </p:pic>
      <p:pic>
        <p:nvPicPr>
          <p:cNvPr id="6152" name="Picture 8" descr="D:\Temp\screendumps\foss4g\topo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0000" y="720000"/>
            <a:ext cx="6677330" cy="3240000"/>
          </a:xfrm>
          <a:prstGeom prst="rect">
            <a:avLst/>
          </a:prstGeom>
          <a:noFill/>
        </p:spPr>
      </p:pic>
      <p:pic>
        <p:nvPicPr>
          <p:cNvPr id="6153" name="Picture 9" descr="D:\Temp\screendumps\foss4g\topo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00000" y="720000"/>
            <a:ext cx="6677331" cy="3240000"/>
          </a:xfrm>
          <a:prstGeom prst="rect">
            <a:avLst/>
          </a:prstGeom>
          <a:noFill/>
        </p:spPr>
      </p:pic>
      <p:pic>
        <p:nvPicPr>
          <p:cNvPr id="6154" name="Picture 10" descr="D:\Temp\screendumps\foss4g\topo9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00000" y="720000"/>
            <a:ext cx="6677330" cy="3240000"/>
          </a:xfrm>
          <a:prstGeom prst="rect">
            <a:avLst/>
          </a:prstGeom>
          <a:noFill/>
        </p:spPr>
      </p:pic>
      <p:pic>
        <p:nvPicPr>
          <p:cNvPr id="6155" name="Picture 11" descr="D:\Temp\screendumps\foss4g\topo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00000" y="720000"/>
            <a:ext cx="6677331" cy="3240000"/>
          </a:xfrm>
          <a:prstGeom prst="rect">
            <a:avLst/>
          </a:prstGeom>
          <a:noFill/>
        </p:spPr>
      </p:pic>
      <p:pic>
        <p:nvPicPr>
          <p:cNvPr id="14" name="Picture 6" descr="C:\Internasjonalt\INSPIRE\Lovarbeidet\Bilder til prop\Figur1_bilde1_geonorge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43350" y="4800964"/>
            <a:ext cx="1996638" cy="1597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7" descr="C:\Internasjonalt\INSPIRE\Lovarbeidet\Bilder til prop\Figur1_bilde2_naturbase.t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2128" y="4283814"/>
            <a:ext cx="2212360" cy="176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8" descr="C:\Internasjonalt\INSPIRE\Lovarbeidet\Bilder til prop\Figur1_bilde3_miljostatus.t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70777" y="4679941"/>
            <a:ext cx="1893836" cy="151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7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696036" y="354842"/>
            <a:ext cx="3794077" cy="7369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Verdana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258101" y="777922"/>
            <a:ext cx="2674962" cy="137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  <a:latin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tverket med slides">
  <a:themeElements>
    <a:clrScheme name="Kartverke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00736"/>
      </a:accent1>
      <a:accent2>
        <a:srgbClr val="DD5D26"/>
      </a:accent2>
      <a:accent3>
        <a:srgbClr val="EC9E25"/>
      </a:accent3>
      <a:accent4>
        <a:srgbClr val="6D3B7D"/>
      </a:accent4>
      <a:accent5>
        <a:srgbClr val="6F7371"/>
      </a:accent5>
      <a:accent6>
        <a:srgbClr val="5781A8"/>
      </a:accent6>
      <a:hlink>
        <a:srgbClr val="9CC52D"/>
      </a:hlink>
      <a:folHlink>
        <a:srgbClr val="0092C9"/>
      </a:folHlink>
    </a:clrScheme>
    <a:fontScheme name="Kartverket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Verdan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96000">
              <a:srgbClr val="F4F1F1"/>
            </a:gs>
            <a:gs pos="100000">
              <a:srgbClr val="EDEBE8"/>
            </a:gs>
          </a:gsLst>
          <a:path path="rect">
            <a:fillToRect r="100000" b="100000"/>
          </a:path>
          <a:tileRect l="-100000" t="-100000"/>
        </a:gradFill>
        <a:ln>
          <a:solidFill>
            <a:srgbClr val="D2CFC9">
              <a:alpha val="52000"/>
            </a:srgbClr>
          </a:solidFill>
        </a:ln>
        <a:effectLst/>
      </a:spPr>
      <a:bodyPr rtlCol="0" anchor="ctr"/>
      <a:lstStyle>
        <a:defPPr algn="ctr">
          <a:defRPr dirty="0">
            <a:solidFill>
              <a:schemeClr val="tx1"/>
            </a:solidFill>
            <a:latin typeface="Verdana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Kartverket med slides</Template>
  <TotalTime>5958</TotalTime>
  <Words>396</Words>
  <Application>Microsoft Office PowerPoint</Application>
  <PresentationFormat>Skjermfremvisning (4:3)</PresentationFormat>
  <Paragraphs>116</Paragraphs>
  <Slides>12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4" baseType="lpstr">
      <vt:lpstr>Kartverket med slides</vt:lpstr>
      <vt:lpstr>Dokument</vt:lpstr>
      <vt:lpstr>Lysbilde 1</vt:lpstr>
      <vt:lpstr>Content</vt:lpstr>
      <vt:lpstr>Lysbilde 3</vt:lpstr>
      <vt:lpstr>a system of distributed responsibilities -  offering harmonised services </vt:lpstr>
      <vt:lpstr>INSPIRE</vt:lpstr>
      <vt:lpstr>Lysbilde 6</vt:lpstr>
      <vt:lpstr>Lysbilde 7</vt:lpstr>
      <vt:lpstr>Topographic web map service from NMA</vt:lpstr>
      <vt:lpstr>Lysbilde 9</vt:lpstr>
      <vt:lpstr>National geoportal</vt:lpstr>
      <vt:lpstr>More information:</vt:lpstr>
      <vt:lpstr>Lysbilde 12</vt:lpstr>
    </vt:vector>
  </TitlesOfParts>
  <Company>Statens kartverk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arnfra</dc:creator>
  <cp:lastModifiedBy>arnfra</cp:lastModifiedBy>
  <cp:revision>303</cp:revision>
  <cp:lastPrinted>2012-03-27T09:08:06Z</cp:lastPrinted>
  <dcterms:created xsi:type="dcterms:W3CDTF">2012-10-18T10:14:51Z</dcterms:created>
  <dcterms:modified xsi:type="dcterms:W3CDTF">2013-02-27T17:33:17Z</dcterms:modified>
</cp:coreProperties>
</file>