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notesSlides/notesSlide3.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52" r:id="rId2"/>
    <p:sldMasterId id="2147483678" r:id="rId3"/>
    <p:sldMasterId id="2147483690" r:id="rId4"/>
    <p:sldMasterId id="2147483702" r:id="rId5"/>
    <p:sldMasterId id="2147483714" r:id="rId6"/>
    <p:sldMasterId id="2147483727" r:id="rId7"/>
    <p:sldMasterId id="2147483740" r:id="rId8"/>
    <p:sldMasterId id="2147483752" r:id="rId9"/>
    <p:sldMasterId id="2147483766" r:id="rId10"/>
  </p:sldMasterIdLst>
  <p:notesMasterIdLst>
    <p:notesMasterId r:id="rId22"/>
  </p:notesMasterIdLst>
  <p:handoutMasterIdLst>
    <p:handoutMasterId r:id="rId23"/>
  </p:handoutMasterIdLst>
  <p:sldIdLst>
    <p:sldId id="524" r:id="rId11"/>
    <p:sldId id="548" r:id="rId12"/>
    <p:sldId id="550" r:id="rId13"/>
    <p:sldId id="549" r:id="rId14"/>
    <p:sldId id="551" r:id="rId15"/>
    <p:sldId id="552" r:id="rId16"/>
    <p:sldId id="557" r:id="rId17"/>
    <p:sldId id="553" r:id="rId18"/>
    <p:sldId id="554" r:id="rId19"/>
    <p:sldId id="555" r:id="rId20"/>
    <p:sldId id="556" r:id="rId21"/>
  </p:sldIdLst>
  <p:sldSz cx="9144000" cy="6858000" type="screen4x3"/>
  <p:notesSz cx="6794500" cy="9931400"/>
  <p:defaultTextStyle>
    <a:defPPr>
      <a:defRPr lang="sv-SE"/>
    </a:defPPr>
    <a:lvl1pPr algn="l" rtl="0" fontAlgn="base">
      <a:spcBef>
        <a:spcPct val="0"/>
      </a:spcBef>
      <a:spcAft>
        <a:spcPct val="0"/>
      </a:spcAft>
      <a:defRPr sz="1600" b="1" kern="1200">
        <a:solidFill>
          <a:schemeClr val="accent1"/>
        </a:solidFill>
        <a:latin typeface="Garamond" pitchFamily="18" charset="0"/>
        <a:ea typeface="ＭＳ Ｐゴシック"/>
        <a:cs typeface="ＭＳ Ｐゴシック"/>
      </a:defRPr>
    </a:lvl1pPr>
    <a:lvl2pPr marL="457200" algn="l" rtl="0" fontAlgn="base">
      <a:spcBef>
        <a:spcPct val="0"/>
      </a:spcBef>
      <a:spcAft>
        <a:spcPct val="0"/>
      </a:spcAft>
      <a:defRPr sz="1600" b="1" kern="1200">
        <a:solidFill>
          <a:schemeClr val="accent1"/>
        </a:solidFill>
        <a:latin typeface="Garamond" pitchFamily="18" charset="0"/>
        <a:ea typeface="ＭＳ Ｐゴシック"/>
        <a:cs typeface="ＭＳ Ｐゴシック"/>
      </a:defRPr>
    </a:lvl2pPr>
    <a:lvl3pPr marL="914400" algn="l" rtl="0" fontAlgn="base">
      <a:spcBef>
        <a:spcPct val="0"/>
      </a:spcBef>
      <a:spcAft>
        <a:spcPct val="0"/>
      </a:spcAft>
      <a:defRPr sz="1600" b="1" kern="1200">
        <a:solidFill>
          <a:schemeClr val="accent1"/>
        </a:solidFill>
        <a:latin typeface="Garamond" pitchFamily="18" charset="0"/>
        <a:ea typeface="ＭＳ Ｐゴシック"/>
        <a:cs typeface="ＭＳ Ｐゴシック"/>
      </a:defRPr>
    </a:lvl3pPr>
    <a:lvl4pPr marL="1371600" algn="l" rtl="0" fontAlgn="base">
      <a:spcBef>
        <a:spcPct val="0"/>
      </a:spcBef>
      <a:spcAft>
        <a:spcPct val="0"/>
      </a:spcAft>
      <a:defRPr sz="1600" b="1" kern="1200">
        <a:solidFill>
          <a:schemeClr val="accent1"/>
        </a:solidFill>
        <a:latin typeface="Garamond" pitchFamily="18" charset="0"/>
        <a:ea typeface="ＭＳ Ｐゴシック"/>
        <a:cs typeface="ＭＳ Ｐゴシック"/>
      </a:defRPr>
    </a:lvl4pPr>
    <a:lvl5pPr marL="1828800" algn="l" rtl="0" fontAlgn="base">
      <a:spcBef>
        <a:spcPct val="0"/>
      </a:spcBef>
      <a:spcAft>
        <a:spcPct val="0"/>
      </a:spcAft>
      <a:defRPr sz="1600" b="1" kern="1200">
        <a:solidFill>
          <a:schemeClr val="accent1"/>
        </a:solidFill>
        <a:latin typeface="Garamond" pitchFamily="18" charset="0"/>
        <a:ea typeface="ＭＳ Ｐゴシック"/>
        <a:cs typeface="ＭＳ Ｐゴシック"/>
      </a:defRPr>
    </a:lvl5pPr>
    <a:lvl6pPr marL="2286000" algn="l" defTabSz="914400" rtl="0" eaLnBrk="1" latinLnBrk="0" hangingPunct="1">
      <a:defRPr sz="1600" b="1" kern="1200">
        <a:solidFill>
          <a:schemeClr val="accent1"/>
        </a:solidFill>
        <a:latin typeface="Garamond" pitchFamily="18" charset="0"/>
        <a:ea typeface="ＭＳ Ｐゴシック"/>
        <a:cs typeface="ＭＳ Ｐゴシック"/>
      </a:defRPr>
    </a:lvl6pPr>
    <a:lvl7pPr marL="2743200" algn="l" defTabSz="914400" rtl="0" eaLnBrk="1" latinLnBrk="0" hangingPunct="1">
      <a:defRPr sz="1600" b="1" kern="1200">
        <a:solidFill>
          <a:schemeClr val="accent1"/>
        </a:solidFill>
        <a:latin typeface="Garamond" pitchFamily="18" charset="0"/>
        <a:ea typeface="ＭＳ Ｐゴシック"/>
        <a:cs typeface="ＭＳ Ｐゴシック"/>
      </a:defRPr>
    </a:lvl7pPr>
    <a:lvl8pPr marL="3200400" algn="l" defTabSz="914400" rtl="0" eaLnBrk="1" latinLnBrk="0" hangingPunct="1">
      <a:defRPr sz="1600" b="1" kern="1200">
        <a:solidFill>
          <a:schemeClr val="accent1"/>
        </a:solidFill>
        <a:latin typeface="Garamond" pitchFamily="18" charset="0"/>
        <a:ea typeface="ＭＳ Ｐゴシック"/>
        <a:cs typeface="ＭＳ Ｐゴシック"/>
      </a:defRPr>
    </a:lvl8pPr>
    <a:lvl9pPr marL="3657600" algn="l" defTabSz="914400" rtl="0" eaLnBrk="1" latinLnBrk="0" hangingPunct="1">
      <a:defRPr sz="1600" b="1" kern="1200">
        <a:solidFill>
          <a:schemeClr val="accent1"/>
        </a:solidFill>
        <a:latin typeface="Garamond" pitchFamily="18"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00"/>
    <a:srgbClr val="0000FF"/>
    <a:srgbClr val="CC0000"/>
    <a:srgbClr val="0000CC"/>
    <a:srgbClr val="FF9900"/>
    <a:srgbClr val="F9840F"/>
    <a:srgbClr val="FFCC00"/>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60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60"/>
    </p:cViewPr>
  </p:sorterViewPr>
  <p:notesViewPr>
    <p:cSldViewPr>
      <p:cViewPr varScale="1">
        <p:scale>
          <a:sx n="76" d="100"/>
          <a:sy n="76" d="100"/>
        </p:scale>
        <p:origin x="-1596" y="-90"/>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262022"/>
          </a:xfrm>
          <a:prstGeom prst="rect">
            <a:avLst/>
          </a:prstGeom>
          <a:noFill/>
          <a:ln w="9525">
            <a:noFill/>
            <a:miter lim="800000"/>
            <a:headEnd/>
            <a:tailEnd/>
          </a:ln>
        </p:spPr>
        <p:txBody>
          <a:bodyPr vert="horz" wrap="square" lIns="91849" tIns="45924" rIns="91849" bIns="45924" numCol="1" anchor="t" anchorCtr="0" compatLnSpc="1">
            <a:prstTxWarp prst="textNoShape">
              <a:avLst/>
            </a:prstTxWarp>
            <a:spAutoFit/>
          </a:bodyPr>
          <a:lstStyle>
            <a:lvl1pPr defTabSz="917575" eaLnBrk="0" hangingPunct="0">
              <a:spcBef>
                <a:spcPct val="50000"/>
              </a:spcBef>
              <a:defRPr sz="1100" b="0">
                <a:solidFill>
                  <a:schemeClr val="tx1"/>
                </a:solidFill>
                <a:latin typeface="Times New Roman" pitchFamily="18" charset="0"/>
              </a:defRPr>
            </a:lvl1pPr>
          </a:lstStyle>
          <a:p>
            <a:pPr>
              <a:defRPr/>
            </a:pPr>
            <a:endParaRPr lang="sv-SE"/>
          </a:p>
        </p:txBody>
      </p:sp>
      <p:sp>
        <p:nvSpPr>
          <p:cNvPr id="56323" name="Rectangle 3"/>
          <p:cNvSpPr>
            <a:spLocks noGrp="1" noChangeArrowheads="1"/>
          </p:cNvSpPr>
          <p:nvPr>
            <p:ph type="dt" sz="quarter" idx="1"/>
          </p:nvPr>
        </p:nvSpPr>
        <p:spPr bwMode="auto">
          <a:xfrm>
            <a:off x="3886200" y="0"/>
            <a:ext cx="2895600" cy="262022"/>
          </a:xfrm>
          <a:prstGeom prst="rect">
            <a:avLst/>
          </a:prstGeom>
          <a:noFill/>
          <a:ln w="9525">
            <a:noFill/>
            <a:miter lim="800000"/>
            <a:headEnd/>
            <a:tailEnd/>
          </a:ln>
        </p:spPr>
        <p:txBody>
          <a:bodyPr vert="horz" wrap="square" lIns="91849" tIns="45924" rIns="91849" bIns="45924" numCol="1" anchor="t" anchorCtr="0" compatLnSpc="1">
            <a:prstTxWarp prst="textNoShape">
              <a:avLst/>
            </a:prstTxWarp>
            <a:spAutoFit/>
          </a:bodyPr>
          <a:lstStyle>
            <a:lvl1pPr algn="r" defTabSz="917575" eaLnBrk="0" hangingPunct="0">
              <a:spcBef>
                <a:spcPct val="50000"/>
              </a:spcBef>
              <a:defRPr sz="1100" b="0">
                <a:solidFill>
                  <a:schemeClr val="tx1"/>
                </a:solidFill>
                <a:latin typeface="Times New Roman" pitchFamily="18" charset="0"/>
              </a:defRPr>
            </a:lvl1pPr>
          </a:lstStyle>
          <a:p>
            <a:pPr>
              <a:defRPr/>
            </a:pPr>
            <a:endParaRPr lang="sv-SE"/>
          </a:p>
        </p:txBody>
      </p:sp>
      <p:sp>
        <p:nvSpPr>
          <p:cNvPr id="56324" name="Rectangle 4"/>
          <p:cNvSpPr>
            <a:spLocks noGrp="1" noChangeArrowheads="1"/>
          </p:cNvSpPr>
          <p:nvPr>
            <p:ph type="ftr" sz="quarter" idx="2"/>
          </p:nvPr>
        </p:nvSpPr>
        <p:spPr bwMode="auto">
          <a:xfrm>
            <a:off x="0" y="9645747"/>
            <a:ext cx="2971800" cy="262022"/>
          </a:xfrm>
          <a:prstGeom prst="rect">
            <a:avLst/>
          </a:prstGeom>
          <a:noFill/>
          <a:ln w="9525">
            <a:noFill/>
            <a:miter lim="800000"/>
            <a:headEnd/>
            <a:tailEnd/>
          </a:ln>
        </p:spPr>
        <p:txBody>
          <a:bodyPr vert="horz" wrap="square" lIns="91849" tIns="45924" rIns="91849" bIns="45924" numCol="1" anchor="b" anchorCtr="0" compatLnSpc="1">
            <a:prstTxWarp prst="textNoShape">
              <a:avLst/>
            </a:prstTxWarp>
            <a:spAutoFit/>
          </a:bodyPr>
          <a:lstStyle>
            <a:lvl1pPr defTabSz="917575" eaLnBrk="0" hangingPunct="0">
              <a:spcBef>
                <a:spcPct val="50000"/>
              </a:spcBef>
              <a:defRPr sz="1100" b="0">
                <a:solidFill>
                  <a:schemeClr val="tx1"/>
                </a:solidFill>
                <a:latin typeface="Times New Roman" pitchFamily="18" charset="0"/>
              </a:defRPr>
            </a:lvl1pPr>
          </a:lstStyle>
          <a:p>
            <a:pPr>
              <a:defRPr/>
            </a:pPr>
            <a:endParaRPr lang="sv-SE"/>
          </a:p>
        </p:txBody>
      </p:sp>
      <p:sp>
        <p:nvSpPr>
          <p:cNvPr id="56325" name="Rectangle 5"/>
          <p:cNvSpPr>
            <a:spLocks noGrp="1" noChangeArrowheads="1"/>
          </p:cNvSpPr>
          <p:nvPr>
            <p:ph type="sldNum" sz="quarter" idx="3"/>
          </p:nvPr>
        </p:nvSpPr>
        <p:spPr bwMode="auto">
          <a:xfrm>
            <a:off x="3886200" y="9645747"/>
            <a:ext cx="2895600" cy="262022"/>
          </a:xfrm>
          <a:prstGeom prst="rect">
            <a:avLst/>
          </a:prstGeom>
          <a:noFill/>
          <a:ln w="9525">
            <a:noFill/>
            <a:miter lim="800000"/>
            <a:headEnd/>
            <a:tailEnd/>
          </a:ln>
        </p:spPr>
        <p:txBody>
          <a:bodyPr vert="horz" wrap="square" lIns="91849" tIns="45924" rIns="91849" bIns="45924" numCol="1" anchor="b" anchorCtr="0" compatLnSpc="1">
            <a:prstTxWarp prst="textNoShape">
              <a:avLst/>
            </a:prstTxWarp>
            <a:spAutoFit/>
          </a:bodyPr>
          <a:lstStyle>
            <a:lvl1pPr algn="r" defTabSz="917575" eaLnBrk="0" hangingPunct="0">
              <a:spcBef>
                <a:spcPct val="50000"/>
              </a:spcBef>
              <a:defRPr sz="1100" b="0">
                <a:solidFill>
                  <a:schemeClr val="tx1"/>
                </a:solidFill>
                <a:latin typeface="Times New Roman" pitchFamily="18" charset="0"/>
              </a:defRPr>
            </a:lvl1pPr>
          </a:lstStyle>
          <a:p>
            <a:pPr>
              <a:defRPr/>
            </a:pPr>
            <a:fld id="{D8B18F5B-1431-4FBF-9754-B319F6ED1121}" type="slidenum">
              <a:rPr lang="sv-SE"/>
              <a:pPr>
                <a:defRPr/>
              </a:pPr>
              <a:t>‹#›</a:t>
            </a:fld>
            <a:endParaRPr lang="sv-SE"/>
          </a:p>
        </p:txBody>
      </p:sp>
    </p:spTree>
    <p:extLst>
      <p:ext uri="{BB962C8B-B14F-4D97-AF65-F5344CB8AC3E}">
        <p14:creationId xmlns="" xmlns:p14="http://schemas.microsoft.com/office/powerpoint/2010/main" val="120891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1" y="0"/>
            <a:ext cx="2944813" cy="262022"/>
          </a:xfrm>
          <a:prstGeom prst="rect">
            <a:avLst/>
          </a:prstGeom>
          <a:noFill/>
          <a:ln w="9525">
            <a:noFill/>
            <a:miter lim="800000"/>
            <a:headEnd/>
            <a:tailEnd/>
          </a:ln>
        </p:spPr>
        <p:txBody>
          <a:bodyPr vert="horz" wrap="square" lIns="91849" tIns="45924" rIns="91849" bIns="45924" numCol="1" anchor="t" anchorCtr="0" compatLnSpc="1">
            <a:prstTxWarp prst="textNoShape">
              <a:avLst/>
            </a:prstTxWarp>
            <a:spAutoFit/>
          </a:bodyPr>
          <a:lstStyle>
            <a:lvl1pPr defTabSz="917575" eaLnBrk="0" hangingPunct="0">
              <a:spcBef>
                <a:spcPct val="50000"/>
              </a:spcBef>
              <a:defRPr sz="1100" b="0">
                <a:solidFill>
                  <a:schemeClr val="tx1"/>
                </a:solidFill>
                <a:latin typeface="Times New Roman" pitchFamily="18" charset="0"/>
              </a:defRPr>
            </a:lvl1pPr>
          </a:lstStyle>
          <a:p>
            <a:pPr>
              <a:defRPr/>
            </a:pPr>
            <a:endParaRPr lang="sv-SE"/>
          </a:p>
        </p:txBody>
      </p:sp>
      <p:sp>
        <p:nvSpPr>
          <p:cNvPr id="55299" name="Rectangle 3"/>
          <p:cNvSpPr>
            <a:spLocks noGrp="1" noChangeArrowheads="1"/>
          </p:cNvSpPr>
          <p:nvPr>
            <p:ph type="dt" idx="1"/>
          </p:nvPr>
        </p:nvSpPr>
        <p:spPr bwMode="auto">
          <a:xfrm>
            <a:off x="3849688" y="0"/>
            <a:ext cx="2944812" cy="262022"/>
          </a:xfrm>
          <a:prstGeom prst="rect">
            <a:avLst/>
          </a:prstGeom>
          <a:noFill/>
          <a:ln w="9525">
            <a:noFill/>
            <a:miter lim="800000"/>
            <a:headEnd/>
            <a:tailEnd/>
          </a:ln>
        </p:spPr>
        <p:txBody>
          <a:bodyPr vert="horz" wrap="square" lIns="91849" tIns="45924" rIns="91849" bIns="45924" numCol="1" anchor="t" anchorCtr="0" compatLnSpc="1">
            <a:prstTxWarp prst="textNoShape">
              <a:avLst/>
            </a:prstTxWarp>
            <a:spAutoFit/>
          </a:bodyPr>
          <a:lstStyle>
            <a:lvl1pPr algn="r" defTabSz="917575" eaLnBrk="0" hangingPunct="0">
              <a:spcBef>
                <a:spcPct val="50000"/>
              </a:spcBef>
              <a:defRPr sz="1100" b="0">
                <a:solidFill>
                  <a:schemeClr val="tx1"/>
                </a:solidFill>
                <a:latin typeface="Times New Roman" pitchFamily="18" charset="0"/>
              </a:defRPr>
            </a:lvl1pPr>
          </a:lstStyle>
          <a:p>
            <a:pPr>
              <a:defRPr/>
            </a:pPr>
            <a:endParaRPr lang="sv-SE"/>
          </a:p>
        </p:txBody>
      </p:sp>
      <p:sp>
        <p:nvSpPr>
          <p:cNvPr id="27652" name="Rectangle 4"/>
          <p:cNvSpPr>
            <a:spLocks noGrp="1" noRot="1" noChangeAspect="1" noChangeArrowheads="1" noTextEdit="1"/>
          </p:cNvSpPr>
          <p:nvPr>
            <p:ph type="sldImg" idx="2"/>
          </p:nvPr>
        </p:nvSpPr>
        <p:spPr bwMode="auto">
          <a:xfrm>
            <a:off x="914400" y="741363"/>
            <a:ext cx="4967288" cy="3725862"/>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908050" y="4716785"/>
            <a:ext cx="4978400" cy="1237674"/>
          </a:xfrm>
          <a:prstGeom prst="rect">
            <a:avLst/>
          </a:prstGeom>
          <a:noFill/>
          <a:ln w="9525">
            <a:noFill/>
            <a:miter lim="800000"/>
            <a:headEnd/>
            <a:tailEnd/>
          </a:ln>
        </p:spPr>
        <p:txBody>
          <a:bodyPr vert="horz" wrap="square" lIns="91849" tIns="45924" rIns="91849" bIns="45924" numCol="1" anchor="t" anchorCtr="0" compatLnSpc="1">
            <a:prstTxWarp prst="textNoShape">
              <a:avLst/>
            </a:prstTxWarp>
            <a:sp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55302" name="Rectangle 6"/>
          <p:cNvSpPr>
            <a:spLocks noGrp="1" noChangeArrowheads="1"/>
          </p:cNvSpPr>
          <p:nvPr>
            <p:ph type="ftr" sz="quarter" idx="4"/>
          </p:nvPr>
        </p:nvSpPr>
        <p:spPr bwMode="auto">
          <a:xfrm>
            <a:off x="1" y="9669378"/>
            <a:ext cx="2944813" cy="262022"/>
          </a:xfrm>
          <a:prstGeom prst="rect">
            <a:avLst/>
          </a:prstGeom>
          <a:noFill/>
          <a:ln w="9525">
            <a:noFill/>
            <a:miter lim="800000"/>
            <a:headEnd/>
            <a:tailEnd/>
          </a:ln>
        </p:spPr>
        <p:txBody>
          <a:bodyPr vert="horz" wrap="square" lIns="91849" tIns="45924" rIns="91849" bIns="45924" numCol="1" anchor="b" anchorCtr="0" compatLnSpc="1">
            <a:prstTxWarp prst="textNoShape">
              <a:avLst/>
            </a:prstTxWarp>
            <a:spAutoFit/>
          </a:bodyPr>
          <a:lstStyle>
            <a:lvl1pPr defTabSz="917575" eaLnBrk="0" hangingPunct="0">
              <a:spcBef>
                <a:spcPct val="50000"/>
              </a:spcBef>
              <a:defRPr sz="1100" b="0">
                <a:solidFill>
                  <a:schemeClr val="tx1"/>
                </a:solidFill>
                <a:latin typeface="Times New Roman" pitchFamily="18" charset="0"/>
              </a:defRPr>
            </a:lvl1pPr>
          </a:lstStyle>
          <a:p>
            <a:pPr>
              <a:defRPr/>
            </a:pPr>
            <a:endParaRPr lang="sv-SE"/>
          </a:p>
        </p:txBody>
      </p:sp>
      <p:sp>
        <p:nvSpPr>
          <p:cNvPr id="55303" name="Rectangle 7"/>
          <p:cNvSpPr>
            <a:spLocks noGrp="1" noChangeArrowheads="1"/>
          </p:cNvSpPr>
          <p:nvPr>
            <p:ph type="sldNum" sz="quarter" idx="5"/>
          </p:nvPr>
        </p:nvSpPr>
        <p:spPr bwMode="auto">
          <a:xfrm>
            <a:off x="3849688" y="9669378"/>
            <a:ext cx="2944812" cy="262022"/>
          </a:xfrm>
          <a:prstGeom prst="rect">
            <a:avLst/>
          </a:prstGeom>
          <a:noFill/>
          <a:ln w="9525">
            <a:noFill/>
            <a:miter lim="800000"/>
            <a:headEnd/>
            <a:tailEnd/>
          </a:ln>
        </p:spPr>
        <p:txBody>
          <a:bodyPr vert="horz" wrap="square" lIns="91849" tIns="45924" rIns="91849" bIns="45924" numCol="1" anchor="b" anchorCtr="0" compatLnSpc="1">
            <a:prstTxWarp prst="textNoShape">
              <a:avLst/>
            </a:prstTxWarp>
            <a:spAutoFit/>
          </a:bodyPr>
          <a:lstStyle>
            <a:lvl1pPr algn="r" defTabSz="917575" eaLnBrk="0" hangingPunct="0">
              <a:spcBef>
                <a:spcPct val="50000"/>
              </a:spcBef>
              <a:defRPr sz="1100" b="0">
                <a:solidFill>
                  <a:schemeClr val="tx1"/>
                </a:solidFill>
                <a:latin typeface="Times New Roman" pitchFamily="18" charset="0"/>
              </a:defRPr>
            </a:lvl1pPr>
          </a:lstStyle>
          <a:p>
            <a:pPr>
              <a:defRPr/>
            </a:pPr>
            <a:fld id="{883F72F8-4660-4115-AAD1-75C260EE6385}" type="slidenum">
              <a:rPr lang="sv-SE"/>
              <a:pPr>
                <a:defRPr/>
              </a:pPr>
              <a:t>‹#›</a:t>
            </a:fld>
            <a:endParaRPr lang="sv-SE"/>
          </a:p>
        </p:txBody>
      </p:sp>
    </p:spTree>
    <p:extLst>
      <p:ext uri="{BB962C8B-B14F-4D97-AF65-F5344CB8AC3E}">
        <p14:creationId xmlns="" xmlns:p14="http://schemas.microsoft.com/office/powerpoint/2010/main" val="2689829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xfrm>
            <a:off x="908050" y="4716785"/>
            <a:ext cx="4978400" cy="277411"/>
          </a:xfrm>
          <a:noFill/>
          <a:ln/>
        </p:spPr>
        <p:txBody>
          <a:bodyPr/>
          <a:lstStyle/>
          <a:p>
            <a:endParaRPr lang="is-IS" b="1" smtClean="0">
              <a:latin typeface="Times New Roman" pitchFamily="18" charset="0"/>
              <a:ea typeface="ＭＳ Ｐゴシック"/>
            </a:endParaRPr>
          </a:p>
        </p:txBody>
      </p:sp>
      <p:sp>
        <p:nvSpPr>
          <p:cNvPr id="48131" name="Slide Number Placeholder 3"/>
          <p:cNvSpPr txBox="1">
            <a:spLocks noGrp="1"/>
          </p:cNvSpPr>
          <p:nvPr/>
        </p:nvSpPr>
        <p:spPr bwMode="auto">
          <a:xfrm>
            <a:off x="3849688" y="9669882"/>
            <a:ext cx="2944812" cy="261518"/>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8C7AF442-F7F2-4DDB-8E40-EB14A440A691}" type="slidenum">
              <a:rPr lang="sv-SE" sz="1100" b="0">
                <a:solidFill>
                  <a:prstClr val="black"/>
                </a:solidFill>
                <a:latin typeface="Times New Roman" pitchFamily="18" charset="0"/>
                <a:ea typeface="ＭＳ Ｐゴシック" pitchFamily="34" charset="-128"/>
                <a:cs typeface="+mn-cs"/>
              </a:rPr>
              <a:pPr algn="r" defTabSz="917575" eaLnBrk="0" hangingPunct="0">
                <a:spcBef>
                  <a:spcPct val="50000"/>
                </a:spcBef>
              </a:pPr>
              <a:t>1</a:t>
            </a:fld>
            <a:endParaRPr lang="sv-SE" sz="1100" b="0">
              <a:solidFill>
                <a:prstClr val="black"/>
              </a:solidFill>
              <a:latin typeface="Times New Roman" pitchFamily="18" charset="0"/>
              <a:ea typeface="ＭＳ Ｐゴシック"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908051" y="4716785"/>
            <a:ext cx="4978400" cy="277411"/>
          </a:xfrm>
          <a:noFill/>
          <a:ln/>
        </p:spPr>
        <p:txBody>
          <a:bodyPr/>
          <a:lstStyle/>
          <a:p>
            <a:endParaRPr lang="is-IS" b="1" dirty="0" smtClean="0">
              <a:latin typeface="Times New Roman" pitchFamily="18" charset="0"/>
              <a:ea typeface="ＭＳ Ｐゴシック" pitchFamily="34" charset="-128"/>
            </a:endParaRPr>
          </a:p>
        </p:txBody>
      </p:sp>
      <p:sp>
        <p:nvSpPr>
          <p:cNvPr id="40964" name="Slide Number Placeholder 3"/>
          <p:cNvSpPr txBox="1">
            <a:spLocks noGrp="1"/>
          </p:cNvSpPr>
          <p:nvPr/>
        </p:nvSpPr>
        <p:spPr bwMode="auto">
          <a:xfrm>
            <a:off x="3849688" y="9669378"/>
            <a:ext cx="2944812" cy="262022"/>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C2241879-9771-412B-8E14-B23E3077399C}" type="slidenum">
              <a:rPr lang="sv-SE" sz="1100" b="0">
                <a:solidFill>
                  <a:schemeClr val="tx1"/>
                </a:solidFill>
                <a:latin typeface="Times New Roman" pitchFamily="18" charset="0"/>
              </a:rPr>
              <a:pPr algn="r" defTabSz="917575" eaLnBrk="0" hangingPunct="0">
                <a:spcBef>
                  <a:spcPct val="50000"/>
                </a:spcBef>
              </a:pPr>
              <a:t>10</a:t>
            </a:fld>
            <a:endParaRPr lang="sv-SE" sz="1100" b="0">
              <a:solidFill>
                <a:schemeClr val="tx1"/>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xfrm>
            <a:off x="908050" y="4716785"/>
            <a:ext cx="4978400" cy="277411"/>
          </a:xfrm>
          <a:noFill/>
          <a:ln/>
        </p:spPr>
        <p:txBody>
          <a:bodyPr/>
          <a:lstStyle/>
          <a:p>
            <a:endParaRPr lang="is-IS" smtClean="0">
              <a:latin typeface="Times New Roman" pitchFamily="18" charset="0"/>
              <a:ea typeface="ＭＳ Ｐゴシック"/>
            </a:endParaRPr>
          </a:p>
        </p:txBody>
      </p:sp>
      <p:sp>
        <p:nvSpPr>
          <p:cNvPr id="32771" name="Slide Number Placeholder 3"/>
          <p:cNvSpPr txBox="1">
            <a:spLocks noGrp="1"/>
          </p:cNvSpPr>
          <p:nvPr/>
        </p:nvSpPr>
        <p:spPr bwMode="auto">
          <a:xfrm>
            <a:off x="3849688" y="9666731"/>
            <a:ext cx="2944812" cy="264669"/>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B6A5D945-94A6-4C6A-BD8E-A39C59ED4730}" type="slidenum">
              <a:rPr lang="is-IS" sz="1100" b="0">
                <a:solidFill>
                  <a:schemeClr val="tx1"/>
                </a:solidFill>
                <a:latin typeface="Times New Roman" pitchFamily="18" charset="0"/>
              </a:rPr>
              <a:pPr algn="r" defTabSz="917575" eaLnBrk="0" hangingPunct="0">
                <a:spcBef>
                  <a:spcPct val="50000"/>
                </a:spcBef>
              </a:pPr>
              <a:t>2</a:t>
            </a:fld>
            <a:endParaRPr lang="is-IS" sz="1100" b="0">
              <a:solidFill>
                <a:schemeClr val="tx1"/>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xfrm>
            <a:off x="908050" y="4716785"/>
            <a:ext cx="4978400" cy="277411"/>
          </a:xfrm>
          <a:noFill/>
          <a:ln/>
        </p:spPr>
        <p:txBody>
          <a:bodyPr/>
          <a:lstStyle/>
          <a:p>
            <a:endParaRPr lang="is-IS" smtClean="0">
              <a:latin typeface="Times New Roman" pitchFamily="18" charset="0"/>
              <a:ea typeface="ＭＳ Ｐゴシック"/>
            </a:endParaRPr>
          </a:p>
        </p:txBody>
      </p:sp>
      <p:sp>
        <p:nvSpPr>
          <p:cNvPr id="32771" name="Slide Number Placeholder 3"/>
          <p:cNvSpPr txBox="1">
            <a:spLocks noGrp="1"/>
          </p:cNvSpPr>
          <p:nvPr/>
        </p:nvSpPr>
        <p:spPr bwMode="auto">
          <a:xfrm>
            <a:off x="3849688" y="9666731"/>
            <a:ext cx="2944812" cy="264669"/>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B6A5D945-94A6-4C6A-BD8E-A39C59ED4730}" type="slidenum">
              <a:rPr lang="is-IS" sz="1100" b="0">
                <a:solidFill>
                  <a:schemeClr val="tx1"/>
                </a:solidFill>
                <a:latin typeface="Times New Roman" pitchFamily="18" charset="0"/>
              </a:rPr>
              <a:pPr algn="r" defTabSz="917575" eaLnBrk="0" hangingPunct="0">
                <a:spcBef>
                  <a:spcPct val="50000"/>
                </a:spcBef>
              </a:pPr>
              <a:t>3</a:t>
            </a:fld>
            <a:endParaRPr lang="is-IS" sz="1100" b="0">
              <a:solidFill>
                <a:schemeClr val="tx1"/>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xfrm>
            <a:off x="908050" y="4716785"/>
            <a:ext cx="4978400" cy="277411"/>
          </a:xfrm>
          <a:noFill/>
          <a:ln/>
        </p:spPr>
        <p:txBody>
          <a:bodyPr/>
          <a:lstStyle/>
          <a:p>
            <a:endParaRPr lang="is-IS" smtClean="0">
              <a:latin typeface="Times New Roman" pitchFamily="18" charset="0"/>
              <a:ea typeface="ＭＳ Ｐゴシック"/>
            </a:endParaRPr>
          </a:p>
        </p:txBody>
      </p:sp>
      <p:sp>
        <p:nvSpPr>
          <p:cNvPr id="32771" name="Slide Number Placeholder 3"/>
          <p:cNvSpPr txBox="1">
            <a:spLocks noGrp="1"/>
          </p:cNvSpPr>
          <p:nvPr/>
        </p:nvSpPr>
        <p:spPr bwMode="auto">
          <a:xfrm>
            <a:off x="3849688" y="9666731"/>
            <a:ext cx="2944812" cy="264669"/>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B6A5D945-94A6-4C6A-BD8E-A39C59ED4730}" type="slidenum">
              <a:rPr lang="is-IS" sz="1100" b="0">
                <a:solidFill>
                  <a:schemeClr val="tx1"/>
                </a:solidFill>
                <a:latin typeface="Times New Roman" pitchFamily="18" charset="0"/>
              </a:rPr>
              <a:pPr algn="r" defTabSz="917575" eaLnBrk="0" hangingPunct="0">
                <a:spcBef>
                  <a:spcPct val="50000"/>
                </a:spcBef>
              </a:pPr>
              <a:t>4</a:t>
            </a:fld>
            <a:endParaRPr lang="is-IS" sz="1100" b="0">
              <a:solidFill>
                <a:schemeClr val="tx1"/>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908051" y="4716785"/>
            <a:ext cx="4978400" cy="277411"/>
          </a:xfrm>
          <a:noFill/>
          <a:ln/>
        </p:spPr>
        <p:txBody>
          <a:bodyPr/>
          <a:lstStyle/>
          <a:p>
            <a:endParaRPr lang="is-IS" b="1" dirty="0" smtClean="0">
              <a:latin typeface="Times New Roman" pitchFamily="18" charset="0"/>
              <a:ea typeface="ＭＳ Ｐゴシック" pitchFamily="34" charset="-128"/>
            </a:endParaRPr>
          </a:p>
        </p:txBody>
      </p:sp>
      <p:sp>
        <p:nvSpPr>
          <p:cNvPr id="40964" name="Slide Number Placeholder 3"/>
          <p:cNvSpPr txBox="1">
            <a:spLocks noGrp="1"/>
          </p:cNvSpPr>
          <p:nvPr/>
        </p:nvSpPr>
        <p:spPr bwMode="auto">
          <a:xfrm>
            <a:off x="3849688" y="9669378"/>
            <a:ext cx="2944812" cy="262022"/>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C2241879-9771-412B-8E14-B23E3077399C}" type="slidenum">
              <a:rPr lang="sv-SE" sz="1100" b="0">
                <a:solidFill>
                  <a:schemeClr val="tx1"/>
                </a:solidFill>
                <a:latin typeface="Times New Roman" pitchFamily="18" charset="0"/>
              </a:rPr>
              <a:pPr algn="r" defTabSz="917575" eaLnBrk="0" hangingPunct="0">
                <a:spcBef>
                  <a:spcPct val="50000"/>
                </a:spcBef>
              </a:pPr>
              <a:t>5</a:t>
            </a:fld>
            <a:endParaRPr lang="sv-SE" sz="1100" b="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908051" y="4716785"/>
            <a:ext cx="4978400" cy="1385407"/>
          </a:xfrm>
          <a:noFill/>
          <a:ln/>
        </p:spPr>
        <p:txBody>
          <a:bodyPr/>
          <a:lstStyle/>
          <a:p>
            <a:r>
              <a:rPr lang="is-IS" b="1" smtClean="0">
                <a:latin typeface="Times New Roman" pitchFamily="18" charset="0"/>
                <a:ea typeface="ＭＳ Ｐゴシック" pitchFamily="34" charset="-128"/>
              </a:rPr>
              <a:t>Vi har en unik organisasjon. Vi har satt sammen en organisasjon med et Board, en steering committee som styres av Norge og Sverige, med Martin som Chairman. SC har til sin disposisjon et TWG, og det arbeides med å opprette en AWG. Videre har SC, og da spesielt PMG/Chairman et advisory group og en referanse gruppe til sin disp. Disse kommer med innspill, råd til PMG, og promoterer prosjektet utad. Referansegruppa, ved CAFF, kommer med innspill til temadata og arbeidet rundt dette.</a:t>
            </a:r>
          </a:p>
        </p:txBody>
      </p:sp>
      <p:sp>
        <p:nvSpPr>
          <p:cNvPr id="40964" name="Slide Number Placeholder 3"/>
          <p:cNvSpPr txBox="1">
            <a:spLocks noGrp="1"/>
          </p:cNvSpPr>
          <p:nvPr/>
        </p:nvSpPr>
        <p:spPr bwMode="auto">
          <a:xfrm>
            <a:off x="3849688" y="9669378"/>
            <a:ext cx="2944812" cy="262022"/>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C2241879-9771-412B-8E14-B23E3077399C}" type="slidenum">
              <a:rPr lang="sv-SE" sz="1100" b="0">
                <a:solidFill>
                  <a:schemeClr val="tx1"/>
                </a:solidFill>
                <a:latin typeface="Times New Roman" pitchFamily="18" charset="0"/>
              </a:rPr>
              <a:pPr algn="r" defTabSz="917575" eaLnBrk="0" hangingPunct="0">
                <a:spcBef>
                  <a:spcPct val="50000"/>
                </a:spcBef>
              </a:pPr>
              <a:t>6</a:t>
            </a:fld>
            <a:endParaRPr lang="sv-SE" sz="1100" b="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xfrm>
            <a:off x="908050" y="4716785"/>
            <a:ext cx="4978400" cy="277411"/>
          </a:xfrm>
          <a:noFill/>
          <a:ln/>
        </p:spPr>
        <p:txBody>
          <a:bodyPr/>
          <a:lstStyle/>
          <a:p>
            <a:endParaRPr lang="is-IS" b="1" smtClean="0">
              <a:latin typeface="Times New Roman" pitchFamily="18" charset="0"/>
              <a:ea typeface="ＭＳ Ｐゴシック"/>
            </a:endParaRPr>
          </a:p>
        </p:txBody>
      </p:sp>
      <p:sp>
        <p:nvSpPr>
          <p:cNvPr id="48131" name="Slide Number Placeholder 3"/>
          <p:cNvSpPr txBox="1">
            <a:spLocks noGrp="1"/>
          </p:cNvSpPr>
          <p:nvPr/>
        </p:nvSpPr>
        <p:spPr bwMode="auto">
          <a:xfrm>
            <a:off x="3849688" y="9669882"/>
            <a:ext cx="2944812" cy="261518"/>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8C7AF442-F7F2-4DDB-8E40-EB14A440A691}" type="slidenum">
              <a:rPr lang="sv-SE" sz="1100" b="0">
                <a:solidFill>
                  <a:prstClr val="black"/>
                </a:solidFill>
                <a:latin typeface="Times New Roman" pitchFamily="18" charset="0"/>
                <a:ea typeface="ＭＳ Ｐゴシック" pitchFamily="34" charset="-128"/>
                <a:cs typeface="+mn-cs"/>
              </a:rPr>
              <a:pPr algn="r" defTabSz="917575" eaLnBrk="0" hangingPunct="0">
                <a:spcBef>
                  <a:spcPct val="50000"/>
                </a:spcBef>
              </a:pPr>
              <a:t>7</a:t>
            </a:fld>
            <a:endParaRPr lang="sv-SE" sz="1100" b="0">
              <a:solidFill>
                <a:prstClr val="black"/>
              </a:solidFill>
              <a:latin typeface="Times New Roman" pitchFamily="18" charset="0"/>
              <a:ea typeface="ＭＳ Ｐゴシック" pitchFamily="34"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908051" y="4716785"/>
            <a:ext cx="4978400" cy="277411"/>
          </a:xfrm>
          <a:noFill/>
          <a:ln/>
        </p:spPr>
        <p:txBody>
          <a:bodyPr/>
          <a:lstStyle/>
          <a:p>
            <a:endParaRPr lang="is-IS" b="1" dirty="0" smtClean="0">
              <a:latin typeface="Times New Roman" pitchFamily="18" charset="0"/>
              <a:ea typeface="ＭＳ Ｐゴシック" pitchFamily="34" charset="-128"/>
            </a:endParaRPr>
          </a:p>
        </p:txBody>
      </p:sp>
      <p:sp>
        <p:nvSpPr>
          <p:cNvPr id="40964" name="Slide Number Placeholder 3"/>
          <p:cNvSpPr txBox="1">
            <a:spLocks noGrp="1"/>
          </p:cNvSpPr>
          <p:nvPr/>
        </p:nvSpPr>
        <p:spPr bwMode="auto">
          <a:xfrm>
            <a:off x="3849688" y="9669378"/>
            <a:ext cx="2944812" cy="262022"/>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C2241879-9771-412B-8E14-B23E3077399C}" type="slidenum">
              <a:rPr lang="sv-SE" sz="1100" b="0">
                <a:solidFill>
                  <a:schemeClr val="tx1"/>
                </a:solidFill>
                <a:latin typeface="Times New Roman" pitchFamily="18" charset="0"/>
              </a:rPr>
              <a:pPr algn="r" defTabSz="917575" eaLnBrk="0" hangingPunct="0">
                <a:spcBef>
                  <a:spcPct val="50000"/>
                </a:spcBef>
              </a:pPr>
              <a:t>8</a:t>
            </a:fld>
            <a:endParaRPr lang="sv-SE" sz="1100" b="0">
              <a:solidFill>
                <a:schemeClr val="tx1"/>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908051" y="4716785"/>
            <a:ext cx="4978400" cy="277411"/>
          </a:xfrm>
          <a:noFill/>
          <a:ln/>
        </p:spPr>
        <p:txBody>
          <a:bodyPr/>
          <a:lstStyle/>
          <a:p>
            <a:endParaRPr lang="is-IS" b="1" dirty="0" smtClean="0">
              <a:latin typeface="Times New Roman" pitchFamily="18" charset="0"/>
              <a:ea typeface="ＭＳ Ｐゴシック" pitchFamily="34" charset="-128"/>
            </a:endParaRPr>
          </a:p>
        </p:txBody>
      </p:sp>
      <p:sp>
        <p:nvSpPr>
          <p:cNvPr id="40964" name="Slide Number Placeholder 3"/>
          <p:cNvSpPr txBox="1">
            <a:spLocks noGrp="1"/>
          </p:cNvSpPr>
          <p:nvPr/>
        </p:nvSpPr>
        <p:spPr bwMode="auto">
          <a:xfrm>
            <a:off x="3849688" y="9669378"/>
            <a:ext cx="2944812" cy="262022"/>
          </a:xfrm>
          <a:prstGeom prst="rect">
            <a:avLst/>
          </a:prstGeom>
          <a:noFill/>
          <a:ln w="9525">
            <a:noFill/>
            <a:miter lim="800000"/>
            <a:headEnd/>
            <a:tailEnd/>
          </a:ln>
        </p:spPr>
        <p:txBody>
          <a:bodyPr lIns="91849" tIns="45924" rIns="91849" bIns="45924" anchor="b">
            <a:spAutoFit/>
          </a:bodyPr>
          <a:lstStyle/>
          <a:p>
            <a:pPr algn="r" defTabSz="917575" eaLnBrk="0" hangingPunct="0">
              <a:spcBef>
                <a:spcPct val="50000"/>
              </a:spcBef>
            </a:pPr>
            <a:fld id="{C2241879-9771-412B-8E14-B23E3077399C}" type="slidenum">
              <a:rPr lang="sv-SE" sz="1100" b="0">
                <a:solidFill>
                  <a:schemeClr val="tx1"/>
                </a:solidFill>
                <a:latin typeface="Times New Roman" pitchFamily="18" charset="0"/>
              </a:rPr>
              <a:pPr algn="r" defTabSz="917575" eaLnBrk="0" hangingPunct="0">
                <a:spcBef>
                  <a:spcPct val="50000"/>
                </a:spcBef>
              </a:pPr>
              <a:t>9</a:t>
            </a:fld>
            <a:endParaRPr lang="sv-SE" sz="1100" b="0">
              <a:solidFill>
                <a:schemeClr val="tx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FF4FED21-1C1F-42E3-AA58-A60CE0B0865A}"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34A46D5A-898C-4BBA-B73C-3DA50E7EE323}" type="slidenum">
              <a:rPr lang="sv-SE"/>
              <a:pPr>
                <a:defRPr/>
              </a:pPr>
              <a:t>‹#›</a:t>
            </a:fld>
            <a:endParaRPr lang="sv-S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CFADE45F-70C7-4F83-9378-DD0E9517F433}"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4802697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AEAC5ADD-0C4D-461C-9449-99142E4A1E9C}"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7241131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34A46D5A-898C-4BBA-B73C-3DA50E7EE323}"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1648764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33375"/>
            <a:ext cx="2058988" cy="579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3375"/>
            <a:ext cx="6029325" cy="579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4E1B92B4-118E-453F-931A-F6303063CB70}"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27804088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3375"/>
            <a:ext cx="8240713" cy="579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0C7E3036-6911-49F3-8AA2-8AF051088035}"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8671774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8313" y="333375"/>
            <a:ext cx="8229600" cy="1139825"/>
          </a:xfrm>
        </p:spPr>
        <p:txBody>
          <a:bodyPr/>
          <a:lstStyle/>
          <a:p>
            <a:r>
              <a:rPr lang="en-US"/>
              <a:t>Klicka här för att ändra format</a:t>
            </a:r>
            <a:endParaRPr lang="sv-SE"/>
          </a:p>
        </p:txBody>
      </p:sp>
      <p:sp>
        <p:nvSpPr>
          <p:cNvPr id="3" name="Platshållare för text 2"/>
          <p:cNvSpPr>
            <a:spLocks noGrp="1"/>
          </p:cNvSpPr>
          <p:nvPr>
            <p:ph type="body" sz="half" idx="1"/>
          </p:nvPr>
        </p:nvSpPr>
        <p:spPr>
          <a:xfrm>
            <a:off x="457200" y="2492375"/>
            <a:ext cx="4038600" cy="3638550"/>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Platshållare för innehåll 3"/>
          <p:cNvSpPr>
            <a:spLocks noGrp="1"/>
          </p:cNvSpPr>
          <p:nvPr>
            <p:ph sz="half" idx="2"/>
          </p:nvPr>
        </p:nvSpPr>
        <p:spPr>
          <a:xfrm>
            <a:off x="4648200" y="2492375"/>
            <a:ext cx="4038600" cy="3638550"/>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27A9B11A-BAD6-4766-B4C5-615451AC3615}"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28650894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FF4FED21-1C1F-42E3-AA58-A60CE0B0865A}"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26758558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latshållare för datum 9"/>
          <p:cNvSpPr>
            <a:spLocks noGrp="1"/>
          </p:cNvSpPr>
          <p:nvPr>
            <p:ph type="dt" sz="half" idx="10"/>
          </p:nvPr>
        </p:nvSpPr>
        <p:spPr/>
        <p:txBody>
          <a:bodyPr/>
          <a:lstStyle/>
          <a:p>
            <a:pPr>
              <a:defRPr/>
            </a:pPr>
            <a:r>
              <a:rPr lang="en-GB" smtClean="0"/>
              <a:t>Owe Palmér February 29, 2012</a:t>
            </a:r>
            <a:endParaRPr lang="en-GB"/>
          </a:p>
        </p:txBody>
      </p:sp>
      <p:sp>
        <p:nvSpPr>
          <p:cNvPr id="11" name="Platshållare för sidfot 10"/>
          <p:cNvSpPr>
            <a:spLocks noGrp="1"/>
          </p:cNvSpPr>
          <p:nvPr>
            <p:ph type="ftr" sz="quarter" idx="11"/>
          </p:nvPr>
        </p:nvSpPr>
        <p:spPr/>
        <p:txBody>
          <a:bodyPr/>
          <a:lstStyle/>
          <a:p>
            <a:pPr>
              <a:defRPr/>
            </a:pPr>
            <a:r>
              <a:rPr lang="sv-SE" smtClean="0"/>
              <a:t>www.arctic-sdi.org</a:t>
            </a:r>
            <a:endParaRPr lang="sv-SE"/>
          </a:p>
        </p:txBody>
      </p:sp>
      <p:sp>
        <p:nvSpPr>
          <p:cNvPr id="12" name="Platshållare för bildnummer 11"/>
          <p:cNvSpPr>
            <a:spLocks noGrp="1"/>
          </p:cNvSpPr>
          <p:nvPr>
            <p:ph type="sldNum" sz="quarter" idx="12"/>
          </p:nvPr>
        </p:nvSpPr>
        <p:spPr/>
        <p:txBody>
          <a:bodyPr/>
          <a:lstStyle/>
          <a:p>
            <a:pPr>
              <a:defRPr/>
            </a:pPr>
            <a:fld id="{927E3F04-58CC-49D3-A042-8F1984E348F1}" type="slidenum">
              <a:rPr lang="sv-SE" smtClean="0">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158712689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ED7ED0CC-2BDC-464A-83F5-05942FB77F2F}"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29367724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3F939667-6A03-4293-8CBE-29E3F64C3F45}"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191749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33375"/>
            <a:ext cx="2058988" cy="579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3375"/>
            <a:ext cx="6029325" cy="579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4E1B92B4-118E-453F-931A-F6303063CB70}" type="slidenum">
              <a:rPr lang="sv-SE"/>
              <a:pPr>
                <a:defRPr/>
              </a:pPr>
              <a:t>‹#›</a:t>
            </a:fld>
            <a:endParaRPr lang="sv-S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8"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9" name="Rectangle 7"/>
          <p:cNvSpPr>
            <a:spLocks noGrp="1" noChangeArrowheads="1"/>
          </p:cNvSpPr>
          <p:nvPr>
            <p:ph type="sldNum" sz="quarter" idx="12"/>
          </p:nvPr>
        </p:nvSpPr>
        <p:spPr>
          <a:ln/>
        </p:spPr>
        <p:txBody>
          <a:bodyPr/>
          <a:lstStyle>
            <a:lvl1pPr>
              <a:defRPr/>
            </a:lvl1pPr>
          </a:lstStyle>
          <a:p>
            <a:pPr>
              <a:defRPr/>
            </a:pPr>
            <a:fld id="{83CEFCDA-4550-4D11-88B6-AEF590A36702}"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5000204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66F06434-984C-4283-A585-22C36157D219}"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7867632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r>
              <a:rPr lang="en-GB" smtClean="0"/>
              <a:t>Owe Palmér February 29, 2012</a:t>
            </a:r>
            <a:endParaRPr lang="en-GB"/>
          </a:p>
        </p:txBody>
      </p:sp>
      <p:sp>
        <p:nvSpPr>
          <p:cNvPr id="3" name="Platshållare för sidfot 2"/>
          <p:cNvSpPr>
            <a:spLocks noGrp="1"/>
          </p:cNvSpPr>
          <p:nvPr>
            <p:ph type="ftr" sz="quarter" idx="11"/>
          </p:nvPr>
        </p:nvSpPr>
        <p:spPr/>
        <p:txBody>
          <a:bodyPr/>
          <a:lstStyle/>
          <a:p>
            <a:pPr>
              <a:defRPr/>
            </a:pPr>
            <a:r>
              <a:rPr lang="sv-SE" smtClean="0"/>
              <a:t>www.arctic-sdi.org</a:t>
            </a:r>
            <a:endParaRPr lang="sv-SE"/>
          </a:p>
        </p:txBody>
      </p:sp>
      <p:sp>
        <p:nvSpPr>
          <p:cNvPr id="4" name="Platshållare för bildnummer 3"/>
          <p:cNvSpPr>
            <a:spLocks noGrp="1"/>
          </p:cNvSpPr>
          <p:nvPr>
            <p:ph type="sldNum" sz="quarter" idx="12"/>
          </p:nvPr>
        </p:nvSpPr>
        <p:spPr/>
        <p:txBody>
          <a:bodyPr/>
          <a:lstStyle/>
          <a:p>
            <a:pPr>
              <a:defRPr/>
            </a:pPr>
            <a:fld id="{927E3F04-58CC-49D3-A042-8F1984E348F1}" type="slidenum">
              <a:rPr lang="sv-SE" smtClean="0">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235467339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CFADE45F-70C7-4F83-9378-DD0E9517F433}"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7331100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AEAC5ADD-0C4D-461C-9449-99142E4A1E9C}"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7323763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34A46D5A-898C-4BBA-B73C-3DA50E7EE323}"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26393887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33375"/>
            <a:ext cx="2058988" cy="579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3375"/>
            <a:ext cx="6029325" cy="579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4E1B92B4-118E-453F-931A-F6303063CB70}"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8887608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3375"/>
            <a:ext cx="8240713" cy="579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0C7E3036-6911-49F3-8AA2-8AF051088035}"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4702766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8313" y="333375"/>
            <a:ext cx="8229600" cy="1139825"/>
          </a:xfrm>
        </p:spPr>
        <p:txBody>
          <a:bodyPr/>
          <a:lstStyle/>
          <a:p>
            <a:r>
              <a:rPr lang="en-US"/>
              <a:t>Klicka här för att ändra format</a:t>
            </a:r>
            <a:endParaRPr lang="sv-SE"/>
          </a:p>
        </p:txBody>
      </p:sp>
      <p:sp>
        <p:nvSpPr>
          <p:cNvPr id="3" name="Platshållare för text 2"/>
          <p:cNvSpPr>
            <a:spLocks noGrp="1"/>
          </p:cNvSpPr>
          <p:nvPr>
            <p:ph type="body" sz="half" idx="1"/>
          </p:nvPr>
        </p:nvSpPr>
        <p:spPr>
          <a:xfrm>
            <a:off x="457200" y="2492375"/>
            <a:ext cx="4038600" cy="3638550"/>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Platshållare för innehåll 3"/>
          <p:cNvSpPr>
            <a:spLocks noGrp="1"/>
          </p:cNvSpPr>
          <p:nvPr>
            <p:ph sz="half" idx="2"/>
          </p:nvPr>
        </p:nvSpPr>
        <p:spPr>
          <a:xfrm>
            <a:off x="4648200" y="2492375"/>
            <a:ext cx="4038600" cy="3638550"/>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27A9B11A-BAD6-4766-B4C5-615451AC3615}"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199147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3375"/>
            <a:ext cx="8240713" cy="579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0C7E3036-6911-49F3-8AA2-8AF051088035}" type="slidenum">
              <a:rPr lang="sv-SE"/>
              <a:pPr>
                <a:defRPr/>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8313" y="333375"/>
            <a:ext cx="8229600" cy="1139825"/>
          </a:xfrm>
        </p:spPr>
        <p:txBody>
          <a:bodyPr/>
          <a:lstStyle/>
          <a:p>
            <a:r>
              <a:rPr lang="en-US"/>
              <a:t>Klicka här för att ändra format</a:t>
            </a:r>
            <a:endParaRPr lang="sv-SE"/>
          </a:p>
        </p:txBody>
      </p:sp>
      <p:sp>
        <p:nvSpPr>
          <p:cNvPr id="3" name="Platshållare för text 2"/>
          <p:cNvSpPr>
            <a:spLocks noGrp="1"/>
          </p:cNvSpPr>
          <p:nvPr>
            <p:ph type="body" sz="half" idx="1"/>
          </p:nvPr>
        </p:nvSpPr>
        <p:spPr>
          <a:xfrm>
            <a:off x="457200" y="2492375"/>
            <a:ext cx="4038600" cy="3638550"/>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4" name="Platshållare för innehåll 3"/>
          <p:cNvSpPr>
            <a:spLocks noGrp="1"/>
          </p:cNvSpPr>
          <p:nvPr>
            <p:ph sz="half" idx="2"/>
          </p:nvPr>
        </p:nvSpPr>
        <p:spPr>
          <a:xfrm>
            <a:off x="4648200" y="2492375"/>
            <a:ext cx="4038600" cy="3638550"/>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27A9B11A-BAD6-4766-B4C5-615451AC3615}" type="slidenum">
              <a:rPr lang="sv-SE"/>
              <a:pPr>
                <a:defRPr/>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5"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6"/>
          <p:cNvSpPr>
            <a:spLocks noGrp="1" noChangeArrowheads="1"/>
          </p:cNvSpPr>
          <p:nvPr>
            <p:ph type="sldNum" sz="quarter" idx="12"/>
          </p:nvPr>
        </p:nvSpPr>
        <p:spPr>
          <a:ln/>
        </p:spPr>
        <p:txBody>
          <a:bodyPr/>
          <a:lstStyle>
            <a:lvl1pPr>
              <a:defRPr/>
            </a:lvl1pPr>
          </a:lstStyle>
          <a:p>
            <a:pPr>
              <a:defRPr/>
            </a:pPr>
            <a:fld id="{0E750869-6F2D-47CF-A28A-259C98096257}" type="slidenum">
              <a:rPr lang="sv-SE"/>
              <a:pPr>
                <a:defRPr/>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5"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6"/>
          <p:cNvSpPr>
            <a:spLocks noGrp="1" noChangeArrowheads="1"/>
          </p:cNvSpPr>
          <p:nvPr>
            <p:ph type="sldNum" sz="quarter" idx="12"/>
          </p:nvPr>
        </p:nvSpPr>
        <p:spPr>
          <a:ln/>
        </p:spPr>
        <p:txBody>
          <a:bodyPr/>
          <a:lstStyle>
            <a:lvl1pPr>
              <a:defRPr/>
            </a:lvl1pPr>
          </a:lstStyle>
          <a:p>
            <a:pPr>
              <a:defRPr/>
            </a:pPr>
            <a:fld id="{0BD84D8E-FF6F-4C79-B9AD-930AC1516B0B}" type="slidenum">
              <a:rPr lang="sv-SE"/>
              <a:pPr>
                <a:defRPr/>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5"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6"/>
          <p:cNvSpPr>
            <a:spLocks noGrp="1" noChangeArrowheads="1"/>
          </p:cNvSpPr>
          <p:nvPr>
            <p:ph type="sldNum" sz="quarter" idx="12"/>
          </p:nvPr>
        </p:nvSpPr>
        <p:spPr>
          <a:ln/>
        </p:spPr>
        <p:txBody>
          <a:bodyPr/>
          <a:lstStyle>
            <a:lvl1pPr>
              <a:defRPr/>
            </a:lvl1pPr>
          </a:lstStyle>
          <a:p>
            <a:pPr>
              <a:defRPr/>
            </a:pPr>
            <a:fld id="{6CCE0F6E-80B1-4DE0-938A-8AD89F84874E}" type="slidenum">
              <a:rPr lang="sv-SE"/>
              <a:pPr>
                <a:defRPr/>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6"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6"/>
          <p:cNvSpPr>
            <a:spLocks noGrp="1" noChangeArrowheads="1"/>
          </p:cNvSpPr>
          <p:nvPr>
            <p:ph type="sldNum" sz="quarter" idx="12"/>
          </p:nvPr>
        </p:nvSpPr>
        <p:spPr>
          <a:ln/>
        </p:spPr>
        <p:txBody>
          <a:bodyPr/>
          <a:lstStyle>
            <a:lvl1pPr>
              <a:defRPr/>
            </a:lvl1pPr>
          </a:lstStyle>
          <a:p>
            <a:pPr>
              <a:defRPr/>
            </a:pPr>
            <a:fld id="{B42EE421-AE9A-4EE9-A297-FF9C506CE2FA}" type="slidenum">
              <a:rPr lang="sv-SE"/>
              <a:pPr>
                <a:defRPr/>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8"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9" name="Rectangle 6"/>
          <p:cNvSpPr>
            <a:spLocks noGrp="1" noChangeArrowheads="1"/>
          </p:cNvSpPr>
          <p:nvPr>
            <p:ph type="sldNum" sz="quarter" idx="12"/>
          </p:nvPr>
        </p:nvSpPr>
        <p:spPr>
          <a:ln/>
        </p:spPr>
        <p:txBody>
          <a:bodyPr/>
          <a:lstStyle>
            <a:lvl1pPr>
              <a:defRPr/>
            </a:lvl1pPr>
          </a:lstStyle>
          <a:p>
            <a:pPr>
              <a:defRPr/>
            </a:pPr>
            <a:fld id="{B1888655-7C1A-4ECF-831C-609B68B3AD44}" type="slidenum">
              <a:rPr lang="sv-SE"/>
              <a:pPr>
                <a:defRPr/>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4"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6"/>
          <p:cNvSpPr>
            <a:spLocks noGrp="1" noChangeArrowheads="1"/>
          </p:cNvSpPr>
          <p:nvPr>
            <p:ph type="sldNum" sz="quarter" idx="12"/>
          </p:nvPr>
        </p:nvSpPr>
        <p:spPr>
          <a:ln/>
        </p:spPr>
        <p:txBody>
          <a:bodyPr/>
          <a:lstStyle>
            <a:lvl1pPr>
              <a:defRPr/>
            </a:lvl1pPr>
          </a:lstStyle>
          <a:p>
            <a:pPr>
              <a:defRPr/>
            </a:pPr>
            <a:fld id="{6986CD86-039D-46E9-B687-C08BC2F353D6}"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latshållare för datum 9"/>
          <p:cNvSpPr>
            <a:spLocks noGrp="1"/>
          </p:cNvSpPr>
          <p:nvPr>
            <p:ph type="dt" sz="half" idx="10"/>
          </p:nvPr>
        </p:nvSpPr>
        <p:spPr/>
        <p:txBody>
          <a:bodyPr/>
          <a:lstStyle/>
          <a:p>
            <a:pPr>
              <a:defRPr/>
            </a:pPr>
            <a:r>
              <a:rPr lang="en-GB" smtClean="0"/>
              <a:t>Owe Palmér February 29, 2012</a:t>
            </a:r>
            <a:endParaRPr lang="en-GB"/>
          </a:p>
        </p:txBody>
      </p:sp>
      <p:sp>
        <p:nvSpPr>
          <p:cNvPr id="11" name="Platshållare för sidfot 10"/>
          <p:cNvSpPr>
            <a:spLocks noGrp="1"/>
          </p:cNvSpPr>
          <p:nvPr>
            <p:ph type="ftr" sz="quarter" idx="11"/>
          </p:nvPr>
        </p:nvSpPr>
        <p:spPr/>
        <p:txBody>
          <a:bodyPr/>
          <a:lstStyle/>
          <a:p>
            <a:pPr>
              <a:defRPr/>
            </a:pPr>
            <a:r>
              <a:rPr lang="sv-SE" smtClean="0"/>
              <a:t>www.arctic-sdi.org</a:t>
            </a:r>
            <a:endParaRPr lang="sv-SE"/>
          </a:p>
        </p:txBody>
      </p:sp>
      <p:sp>
        <p:nvSpPr>
          <p:cNvPr id="12" name="Platshållare för bildnummer 11"/>
          <p:cNvSpPr>
            <a:spLocks noGrp="1"/>
          </p:cNvSpPr>
          <p:nvPr>
            <p:ph type="sldNum" sz="quarter" idx="12"/>
          </p:nvPr>
        </p:nvSpPr>
        <p:spPr/>
        <p:txBody>
          <a:bodyPr/>
          <a:lstStyle/>
          <a:p>
            <a:pPr>
              <a:defRPr/>
            </a:pPr>
            <a:fld id="{927E3F04-58CC-49D3-A042-8F1984E348F1}" type="slidenum">
              <a:rPr lang="sv-SE" smtClean="0"/>
              <a:pPr>
                <a:defRPr/>
              </a:pPr>
              <a:t>‹#›</a:t>
            </a:fld>
            <a:endParaRPr lang="sv-SE"/>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3"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4" name="Rectangle 6"/>
          <p:cNvSpPr>
            <a:spLocks noGrp="1" noChangeArrowheads="1"/>
          </p:cNvSpPr>
          <p:nvPr>
            <p:ph type="sldNum" sz="quarter" idx="12"/>
          </p:nvPr>
        </p:nvSpPr>
        <p:spPr>
          <a:ln/>
        </p:spPr>
        <p:txBody>
          <a:bodyPr/>
          <a:lstStyle>
            <a:lvl1pPr>
              <a:defRPr/>
            </a:lvl1pPr>
          </a:lstStyle>
          <a:p>
            <a:pPr>
              <a:defRPr/>
            </a:pPr>
            <a:fld id="{2A6FCEE0-62BC-428E-9925-0C3030D9A97D}" type="slidenum">
              <a:rPr lang="sv-SE"/>
              <a:pPr>
                <a:defRPr/>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6"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6"/>
          <p:cNvSpPr>
            <a:spLocks noGrp="1" noChangeArrowheads="1"/>
          </p:cNvSpPr>
          <p:nvPr>
            <p:ph type="sldNum" sz="quarter" idx="12"/>
          </p:nvPr>
        </p:nvSpPr>
        <p:spPr>
          <a:ln/>
        </p:spPr>
        <p:txBody>
          <a:bodyPr/>
          <a:lstStyle>
            <a:lvl1pPr>
              <a:defRPr/>
            </a:lvl1pPr>
          </a:lstStyle>
          <a:p>
            <a:pPr>
              <a:defRPr/>
            </a:pPr>
            <a:fld id="{0BEFBB5A-4752-4660-BEA2-3006C0F10171}" type="slidenum">
              <a:rPr lang="sv-SE"/>
              <a:pPr>
                <a:defRPr/>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6"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6"/>
          <p:cNvSpPr>
            <a:spLocks noGrp="1" noChangeArrowheads="1"/>
          </p:cNvSpPr>
          <p:nvPr>
            <p:ph type="sldNum" sz="quarter" idx="12"/>
          </p:nvPr>
        </p:nvSpPr>
        <p:spPr>
          <a:ln/>
        </p:spPr>
        <p:txBody>
          <a:bodyPr/>
          <a:lstStyle>
            <a:lvl1pPr>
              <a:defRPr/>
            </a:lvl1pPr>
          </a:lstStyle>
          <a:p>
            <a:pPr>
              <a:defRPr/>
            </a:pPr>
            <a:fld id="{44C0F50E-C263-4BC8-97EF-870B216D26D0}" type="slidenum">
              <a:rPr lang="sv-SE"/>
              <a:pPr>
                <a:defRPr/>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5"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6"/>
          <p:cNvSpPr>
            <a:spLocks noGrp="1" noChangeArrowheads="1"/>
          </p:cNvSpPr>
          <p:nvPr>
            <p:ph type="sldNum" sz="quarter" idx="12"/>
          </p:nvPr>
        </p:nvSpPr>
        <p:spPr>
          <a:ln/>
        </p:spPr>
        <p:txBody>
          <a:bodyPr/>
          <a:lstStyle>
            <a:lvl1pPr>
              <a:defRPr/>
            </a:lvl1pPr>
          </a:lstStyle>
          <a:p>
            <a:pPr>
              <a:defRPr/>
            </a:pPr>
            <a:fld id="{3DADB087-781C-49E6-B331-AA436383FF41}" type="slidenum">
              <a:rPr lang="sv-SE"/>
              <a:pPr>
                <a:defRPr/>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sv-SE"/>
              <a:t>Palmér and Skedsmo 20110405</a:t>
            </a:r>
          </a:p>
        </p:txBody>
      </p:sp>
      <p:sp>
        <p:nvSpPr>
          <p:cNvPr id="5" name="Rectangle 5"/>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6"/>
          <p:cNvSpPr>
            <a:spLocks noGrp="1" noChangeArrowheads="1"/>
          </p:cNvSpPr>
          <p:nvPr>
            <p:ph type="sldNum" sz="quarter" idx="12"/>
          </p:nvPr>
        </p:nvSpPr>
        <p:spPr>
          <a:ln/>
        </p:spPr>
        <p:txBody>
          <a:bodyPr/>
          <a:lstStyle>
            <a:lvl1pPr>
              <a:defRPr/>
            </a:lvl1pPr>
          </a:lstStyle>
          <a:p>
            <a:pPr>
              <a:defRPr/>
            </a:pPr>
            <a:fld id="{5FD69BD6-F00F-4425-A664-4E99763BAD72}" type="slidenum">
              <a:rPr lang="sv-SE"/>
              <a:pPr>
                <a:defRPr/>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7159E6E6-0727-4D2E-9F0F-C7F0F777EFB6}"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2996706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solidFill>
                  <a:srgbClr val="000099"/>
                </a:solidFill>
              </a:defRPr>
            </a:lvl1pPr>
          </a:lstStyle>
          <a:p>
            <a:r>
              <a:rPr lang="sv-SE" altLang="en-US" dirty="0" smtClean="0"/>
              <a:t>www.gitbarents.com</a:t>
            </a:r>
            <a:endParaRPr lang="sv-SE" altLang="en-US" dirty="0"/>
          </a:p>
        </p:txBody>
      </p:sp>
      <p:sp>
        <p:nvSpPr>
          <p:cNvPr id="6" name="Platshållare för bildnummer 5"/>
          <p:cNvSpPr>
            <a:spLocks noGrp="1"/>
          </p:cNvSpPr>
          <p:nvPr>
            <p:ph type="sldNum" sz="quarter" idx="12"/>
          </p:nvPr>
        </p:nvSpPr>
        <p:spPr/>
        <p:txBody>
          <a:bodyPr/>
          <a:lstStyle>
            <a:lvl1pPr>
              <a:defRPr/>
            </a:lvl1pPr>
          </a:lstStyle>
          <a:p>
            <a:fld id="{BC5E94BF-015E-42B3-B244-495C3BBC0149}"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13534185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127ABDDF-1176-4162-8A3D-B311D744C874}"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3036916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AEB3D03F-74E2-4183-85C1-FEF7BBBA7ADC}"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744762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8" name="Platshållare för sidfot 7"/>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9" name="Platshållare för bildnummer 8"/>
          <p:cNvSpPr>
            <a:spLocks noGrp="1"/>
          </p:cNvSpPr>
          <p:nvPr>
            <p:ph type="sldNum" sz="quarter" idx="12"/>
          </p:nvPr>
        </p:nvSpPr>
        <p:spPr/>
        <p:txBody>
          <a:bodyPr/>
          <a:lstStyle>
            <a:lvl1pPr>
              <a:defRPr/>
            </a:lvl1pPr>
          </a:lstStyle>
          <a:p>
            <a:fld id="{4D2CCA71-5771-4744-8331-9FA8CB816327}"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85050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ED7ED0CC-2BDC-464A-83F5-05942FB77F2F}" type="slidenum">
              <a:rPr lang="sv-SE"/>
              <a:pPr>
                <a:defRPr/>
              </a:pPr>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4" name="Platshållare för sidfot 3"/>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5" name="Platshållare för bildnummer 4"/>
          <p:cNvSpPr>
            <a:spLocks noGrp="1"/>
          </p:cNvSpPr>
          <p:nvPr>
            <p:ph type="sldNum" sz="quarter" idx="12"/>
          </p:nvPr>
        </p:nvSpPr>
        <p:spPr/>
        <p:txBody>
          <a:bodyPr/>
          <a:lstStyle>
            <a:lvl1pPr>
              <a:defRPr/>
            </a:lvl1pPr>
          </a:lstStyle>
          <a:p>
            <a:fld id="{860B193F-B1BC-4166-BBB4-FE2D47E774EC}"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1303700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3" name="Platshållare för sidfot 2"/>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4" name="Platshållare för bildnummer 3"/>
          <p:cNvSpPr>
            <a:spLocks noGrp="1"/>
          </p:cNvSpPr>
          <p:nvPr>
            <p:ph type="sldNum" sz="quarter" idx="12"/>
          </p:nvPr>
        </p:nvSpPr>
        <p:spPr/>
        <p:txBody>
          <a:bodyPr/>
          <a:lstStyle>
            <a:lvl1pPr>
              <a:defRPr/>
            </a:lvl1pPr>
          </a:lstStyle>
          <a:p>
            <a:fld id="{193640DB-AB02-4BFC-9E26-77FE61ECC1EA}"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3042941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347465C0-69B3-4714-8C28-79B9CEF86C42}"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3921551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901E4161-778F-409E-B839-96641A58FE68}"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36161683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6865BAB5-32AC-4C37-96B4-D930210FE710}"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1653544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7813"/>
            <a:ext cx="2057400" cy="585311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7813"/>
            <a:ext cx="6019800" cy="585311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FE877E9E-6779-4807-ABBD-5EC0D4B6C260}"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1984162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7159E6E6-0727-4D2E-9F0F-C7F0F777EFB6}"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3041091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BC5E94BF-015E-42B3-B244-495C3BBC0149}"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2775203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127ABDDF-1176-4162-8A3D-B311D744C874}"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1269312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AEB3D03F-74E2-4183-85C1-FEF7BBBA7ADC}"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393501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3F939667-6A03-4293-8CBE-29E3F64C3F45}" type="slidenum">
              <a:rPr lang="sv-SE"/>
              <a:pPr>
                <a:defRPr/>
              </a:pPr>
              <a:t>‹#›</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8" name="Platshållare för sidfot 7"/>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9" name="Platshållare för bildnummer 8"/>
          <p:cNvSpPr>
            <a:spLocks noGrp="1"/>
          </p:cNvSpPr>
          <p:nvPr>
            <p:ph type="sldNum" sz="quarter" idx="12"/>
          </p:nvPr>
        </p:nvSpPr>
        <p:spPr/>
        <p:txBody>
          <a:bodyPr/>
          <a:lstStyle>
            <a:lvl1pPr>
              <a:defRPr/>
            </a:lvl1pPr>
          </a:lstStyle>
          <a:p>
            <a:fld id="{4D2CCA71-5771-4744-8331-9FA8CB816327}"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3650765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4" name="Platshållare för sidfot 3"/>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5" name="Platshållare för bildnummer 4"/>
          <p:cNvSpPr>
            <a:spLocks noGrp="1"/>
          </p:cNvSpPr>
          <p:nvPr>
            <p:ph type="sldNum" sz="quarter" idx="12"/>
          </p:nvPr>
        </p:nvSpPr>
        <p:spPr/>
        <p:txBody>
          <a:bodyPr/>
          <a:lstStyle>
            <a:lvl1pPr>
              <a:defRPr/>
            </a:lvl1pPr>
          </a:lstStyle>
          <a:p>
            <a:fld id="{860B193F-B1BC-4166-BBB4-FE2D47E774EC}"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4763265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3" name="Platshållare för sidfot 2"/>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4" name="Platshållare för bildnummer 3"/>
          <p:cNvSpPr>
            <a:spLocks noGrp="1"/>
          </p:cNvSpPr>
          <p:nvPr>
            <p:ph type="sldNum" sz="quarter" idx="12"/>
          </p:nvPr>
        </p:nvSpPr>
        <p:spPr/>
        <p:txBody>
          <a:bodyPr/>
          <a:lstStyle>
            <a:lvl1pPr>
              <a:defRPr/>
            </a:lvl1pPr>
          </a:lstStyle>
          <a:p>
            <a:fld id="{193640DB-AB02-4BFC-9E26-77FE61ECC1EA}"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2415303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347465C0-69B3-4714-8C28-79B9CEF86C42}"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13521617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901E4161-778F-409E-B839-96641A58FE68}"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37874882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6865BAB5-32AC-4C37-96B4-D930210FE710}"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512285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7813"/>
            <a:ext cx="2057400" cy="585311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7813"/>
            <a:ext cx="6019800" cy="585311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Owe Palmér 20100225</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FE877E9E-6779-4807-ABBD-5EC0D4B6C260}"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28252265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A85A7C3F-54E8-41CA-9A90-90C594ADF3D0}"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2794954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FEB7DD55-08F2-461F-923B-A47BC8C59F61}"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149074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11F6971F-B0AB-486A-9D8E-7F8C47D5D4FF}"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224503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8"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9" name="Rectangle 7"/>
          <p:cNvSpPr>
            <a:spLocks noGrp="1" noChangeArrowheads="1"/>
          </p:cNvSpPr>
          <p:nvPr>
            <p:ph type="sldNum" sz="quarter" idx="12"/>
          </p:nvPr>
        </p:nvSpPr>
        <p:spPr>
          <a:ln/>
        </p:spPr>
        <p:txBody>
          <a:bodyPr/>
          <a:lstStyle>
            <a:lvl1pPr>
              <a:defRPr/>
            </a:lvl1pPr>
          </a:lstStyle>
          <a:p>
            <a:pPr>
              <a:defRPr/>
            </a:pPr>
            <a:fld id="{83CEFCDA-4550-4D11-88B6-AEF590A36702}" type="slidenum">
              <a:rPr lang="sv-SE"/>
              <a:pPr>
                <a:defRPr/>
              </a:pPr>
              <a:t>‹#›</a:t>
            </a:fld>
            <a:endParaRPr lang="sv-S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C098CA77-0FC6-48D2-B330-4BFA5BEE9A57}"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4297920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8" name="Platshållare för sidfot 7"/>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9" name="Platshållare för bildnummer 8"/>
          <p:cNvSpPr>
            <a:spLocks noGrp="1"/>
          </p:cNvSpPr>
          <p:nvPr>
            <p:ph type="sldNum" sz="quarter" idx="12"/>
          </p:nvPr>
        </p:nvSpPr>
        <p:spPr/>
        <p:txBody>
          <a:bodyPr/>
          <a:lstStyle>
            <a:lvl1pPr>
              <a:defRPr/>
            </a:lvl1pPr>
          </a:lstStyle>
          <a:p>
            <a:fld id="{D9BB1D01-5269-4568-BFB0-F5EC089EF96F}"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4048145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4" name="Platshållare för sidfot 3"/>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5" name="Platshållare för bildnummer 4"/>
          <p:cNvSpPr>
            <a:spLocks noGrp="1"/>
          </p:cNvSpPr>
          <p:nvPr>
            <p:ph type="sldNum" sz="quarter" idx="12"/>
          </p:nvPr>
        </p:nvSpPr>
        <p:spPr/>
        <p:txBody>
          <a:bodyPr/>
          <a:lstStyle>
            <a:lvl1pPr>
              <a:defRPr/>
            </a:lvl1pPr>
          </a:lstStyle>
          <a:p>
            <a:fld id="{A04A62D2-8D2F-411B-954B-96DEBECF5888}"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393409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3" name="Platshållare för sidfot 2"/>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4" name="Platshållare för bildnummer 3"/>
          <p:cNvSpPr>
            <a:spLocks noGrp="1"/>
          </p:cNvSpPr>
          <p:nvPr>
            <p:ph type="sldNum" sz="quarter" idx="12"/>
          </p:nvPr>
        </p:nvSpPr>
        <p:spPr/>
        <p:txBody>
          <a:bodyPr/>
          <a:lstStyle>
            <a:lvl1pPr>
              <a:defRPr/>
            </a:lvl1pPr>
          </a:lstStyle>
          <a:p>
            <a:fld id="{C4B04522-5630-47ED-B4D5-4D3083D65B38}"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2407184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572F7880-3756-42A0-A5C6-67EBCDBCA230}"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34829129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7" name="Platshållare för bildnummer 6"/>
          <p:cNvSpPr>
            <a:spLocks noGrp="1"/>
          </p:cNvSpPr>
          <p:nvPr>
            <p:ph type="sldNum" sz="quarter" idx="12"/>
          </p:nvPr>
        </p:nvSpPr>
        <p:spPr/>
        <p:txBody>
          <a:bodyPr/>
          <a:lstStyle>
            <a:lvl1pPr>
              <a:defRPr/>
            </a:lvl1pPr>
          </a:lstStyle>
          <a:p>
            <a:fld id="{4B20DCF1-997A-4A12-9CF7-38C71E0379FF}"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10432762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C022BC9C-F91B-4A43-9501-3A399FA542CE}"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23228741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7813"/>
            <a:ext cx="2057400" cy="585311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7813"/>
            <a:ext cx="6019800" cy="585311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GeoNorth 2009/Owe Palmér</a:t>
            </a:r>
            <a:endParaRPr lang="sv-SE" alt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r>
              <a:rPr lang="sv-SE" altLang="en-US">
                <a:solidFill>
                  <a:srgbClr val="CC9900"/>
                </a:solidFill>
              </a:rPr>
              <a:t>www.gitbarents.com</a:t>
            </a:r>
          </a:p>
        </p:txBody>
      </p:sp>
      <p:sp>
        <p:nvSpPr>
          <p:cNvPr id="6" name="Platshållare för bildnummer 5"/>
          <p:cNvSpPr>
            <a:spLocks noGrp="1"/>
          </p:cNvSpPr>
          <p:nvPr>
            <p:ph type="sldNum" sz="quarter" idx="12"/>
          </p:nvPr>
        </p:nvSpPr>
        <p:spPr/>
        <p:txBody>
          <a:bodyPr/>
          <a:lstStyle>
            <a:lvl1pPr>
              <a:defRPr/>
            </a:lvl1pPr>
          </a:lstStyle>
          <a:p>
            <a:fld id="{B42BE83C-B58D-4E46-B10C-3B7B92861E67}" type="slidenum">
              <a:rPr lang="sv-SE" altLang="en-US">
                <a:solidFill>
                  <a:srgbClr val="000000"/>
                </a:solidFill>
              </a:rPr>
              <a:pPr/>
              <a:t>‹#›</a:t>
            </a:fld>
            <a:endParaRPr lang="sv-SE" altLang="en-US">
              <a:solidFill>
                <a:srgbClr val="000000"/>
              </a:solidFill>
            </a:endParaRPr>
          </a:p>
        </p:txBody>
      </p:sp>
    </p:spTree>
    <p:extLst>
      <p:ext uri="{BB962C8B-B14F-4D97-AF65-F5344CB8AC3E}">
        <p14:creationId xmlns="" xmlns:p14="http://schemas.microsoft.com/office/powerpoint/2010/main" val="10397949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2EF89660-99BB-48D0-B87A-10F5099A3114}"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108075149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D09C436F-216C-44DE-AA9D-50906EFB996B}"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41036492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66F06434-984C-4283-A585-22C36157D219}" type="slidenum">
              <a:rPr lang="sv-SE"/>
              <a:pPr>
                <a:defRPr/>
              </a:pPr>
              <a:t>‹#›</a:t>
            </a:fld>
            <a:endParaRPr lang="sv-S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FBB1B57E-0BCD-46B0-8900-09AE0D8535CC}"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12508071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CCD33F4E-B774-4B08-AC4B-71C221CCC19F}"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11307819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8"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9" name="Rectangle 7"/>
          <p:cNvSpPr>
            <a:spLocks noGrp="1" noChangeArrowheads="1"/>
          </p:cNvSpPr>
          <p:nvPr>
            <p:ph type="sldNum" sz="quarter" idx="12"/>
          </p:nvPr>
        </p:nvSpPr>
        <p:spPr>
          <a:ln/>
        </p:spPr>
        <p:txBody>
          <a:bodyPr/>
          <a:lstStyle>
            <a:lvl1pPr>
              <a:defRPr/>
            </a:lvl1pPr>
          </a:lstStyle>
          <a:p>
            <a:pPr>
              <a:defRPr/>
            </a:pPr>
            <a:fld id="{01EDA146-935D-4A87-B7EB-AA4B6EC1CC39}"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42774363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4CB34DC2-64EF-42BD-AB54-D56E4798505E}"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54336916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3"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4" name="Rectangle 7"/>
          <p:cNvSpPr>
            <a:spLocks noGrp="1" noChangeArrowheads="1"/>
          </p:cNvSpPr>
          <p:nvPr>
            <p:ph type="sldNum" sz="quarter" idx="12"/>
          </p:nvPr>
        </p:nvSpPr>
        <p:spPr>
          <a:ln/>
        </p:spPr>
        <p:txBody>
          <a:bodyPr/>
          <a:lstStyle>
            <a:lvl1pPr>
              <a:defRPr/>
            </a:lvl1pPr>
          </a:lstStyle>
          <a:p>
            <a:pPr>
              <a:defRPr/>
            </a:pPr>
            <a:fld id="{A95CB029-822B-47D9-B873-1292D4526B30}"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65657741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10F19843-5D6C-4AC6-8FCF-88D27DBA89C6}"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420889107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FE0C6802-D35A-45BD-A7D5-B5A06524A1E2}"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215217831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E4752AA3-2846-42EF-99D3-438A44CEC969}"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142808746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33375"/>
            <a:ext cx="2058988" cy="579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3375"/>
            <a:ext cx="6029325" cy="579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9B6914E8-7B84-43C3-9994-99640E52D07F}"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40812260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3375"/>
            <a:ext cx="8240713" cy="579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dirty="0" smtClean="0"/>
              <a:t>Palmér and Skedsmo  August 2012</a:t>
            </a:r>
            <a:endParaRPr lang="en-GB" dirty="0"/>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953B51F9-CA13-4AF3-98B1-76E213DFDE5E}"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4641005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pPr>
              <a:defRPr/>
            </a:pPr>
            <a:r>
              <a:rPr lang="en-GB" dirty="0" smtClean="0"/>
              <a:t>Owe Palmér October 12, 2012</a:t>
            </a:r>
            <a:endParaRPr lang="en-GB" dirty="0"/>
          </a:p>
        </p:txBody>
      </p:sp>
      <p:sp>
        <p:nvSpPr>
          <p:cNvPr id="6" name="Platshållare för sidfot 5"/>
          <p:cNvSpPr>
            <a:spLocks noGrp="1"/>
          </p:cNvSpPr>
          <p:nvPr>
            <p:ph type="ftr" sz="quarter" idx="11"/>
          </p:nvPr>
        </p:nvSpPr>
        <p:spPr/>
        <p:txBody>
          <a:bodyPr/>
          <a:lstStyle/>
          <a:p>
            <a:pPr>
              <a:defRPr/>
            </a:pPr>
            <a:r>
              <a:rPr lang="sv-SE" smtClean="0"/>
              <a:t>www.arctic-sdi.org</a:t>
            </a:r>
            <a:endParaRPr lang="sv-SE"/>
          </a:p>
        </p:txBody>
      </p:sp>
      <p:sp>
        <p:nvSpPr>
          <p:cNvPr id="7" name="Platshållare för bildnummer 6"/>
          <p:cNvSpPr>
            <a:spLocks noGrp="1"/>
          </p:cNvSpPr>
          <p:nvPr>
            <p:ph type="sldNum" sz="quarter" idx="12"/>
          </p:nvPr>
        </p:nvSpPr>
        <p:spPr/>
        <p:txBody>
          <a:bodyPr/>
          <a:lstStyle/>
          <a:p>
            <a:pPr>
              <a:defRPr/>
            </a:pPr>
            <a:fld id="{927E3F04-58CC-49D3-A042-8F1984E348F1}" type="slidenum">
              <a:rPr lang="sv-SE" smtClean="0"/>
              <a:pPr>
                <a:defRPr/>
              </a:pPr>
              <a:t>‹#›</a:t>
            </a:fld>
            <a:endParaRPr lang="sv-SE"/>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2EF89660-99BB-48D0-B87A-10F5099A3114}"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6431457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D09C436F-216C-44DE-AA9D-50906EFB996B}"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2793322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FBB1B57E-0BCD-46B0-8900-09AE0D8535CC}"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2477561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CCD33F4E-B774-4B08-AC4B-71C221CCC19F}"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1572096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8"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9" name="Rectangle 7"/>
          <p:cNvSpPr>
            <a:spLocks noGrp="1" noChangeArrowheads="1"/>
          </p:cNvSpPr>
          <p:nvPr>
            <p:ph type="sldNum" sz="quarter" idx="12"/>
          </p:nvPr>
        </p:nvSpPr>
        <p:spPr>
          <a:ln/>
        </p:spPr>
        <p:txBody>
          <a:bodyPr/>
          <a:lstStyle>
            <a:lvl1pPr>
              <a:defRPr/>
            </a:lvl1pPr>
          </a:lstStyle>
          <a:p>
            <a:pPr>
              <a:defRPr/>
            </a:pPr>
            <a:fld id="{01EDA146-935D-4A87-B7EB-AA4B6EC1CC39}"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957691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4CB34DC2-64EF-42BD-AB54-D56E4798505E}"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0958412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pPr>
              <a:defRPr/>
            </a:pPr>
            <a:r>
              <a:rPr lang="en-GB" smtClean="0"/>
              <a:t>Palmér and Skedsmo October 2011</a:t>
            </a:r>
            <a:endParaRPr lang="en-GB"/>
          </a:p>
        </p:txBody>
      </p:sp>
      <p:sp>
        <p:nvSpPr>
          <p:cNvPr id="6" name="Platshållare för sidfot 5"/>
          <p:cNvSpPr>
            <a:spLocks noGrp="1"/>
          </p:cNvSpPr>
          <p:nvPr>
            <p:ph type="ftr" sz="quarter" idx="11"/>
          </p:nvPr>
        </p:nvSpPr>
        <p:spPr/>
        <p:txBody>
          <a:bodyPr/>
          <a:lstStyle/>
          <a:p>
            <a:pPr>
              <a:defRPr/>
            </a:pPr>
            <a:r>
              <a:rPr lang="sv-SE" smtClean="0"/>
              <a:t>www.arctic-sdi.org</a:t>
            </a:r>
            <a:endParaRPr lang="sv-SE"/>
          </a:p>
        </p:txBody>
      </p:sp>
      <p:sp>
        <p:nvSpPr>
          <p:cNvPr id="7" name="Platshållare för bildnummer 6"/>
          <p:cNvSpPr>
            <a:spLocks noGrp="1"/>
          </p:cNvSpPr>
          <p:nvPr>
            <p:ph type="sldNum" sz="quarter" idx="12"/>
          </p:nvPr>
        </p:nvSpPr>
        <p:spPr/>
        <p:txBody>
          <a:bodyPr/>
          <a:lstStyle/>
          <a:p>
            <a:pPr>
              <a:defRPr/>
            </a:pPr>
            <a:fld id="{C93D0650-7DC5-4985-9910-8634E1ED9189}" type="slidenum">
              <a:rPr lang="sv-SE" smtClean="0">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52730087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10F19843-5D6C-4AC6-8FCF-88D27DBA89C6}"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41929572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FE0C6802-D35A-45BD-A7D5-B5A06524A1E2}"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1067416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E4752AA3-2846-42EF-99D3-438A44CEC969}"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270661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CFADE45F-70C7-4F83-9378-DD0E9517F433}" type="slidenum">
              <a:rPr lang="sv-SE"/>
              <a:pPr>
                <a:defRPr/>
              </a:pPr>
              <a:t>‹#›</a:t>
            </a:fld>
            <a:endParaRPr lang="sv-S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33375"/>
            <a:ext cx="2058988" cy="579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3375"/>
            <a:ext cx="6029325" cy="579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9B6914E8-7B84-43C3-9994-99640E52D07F}"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7431048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3375"/>
            <a:ext cx="8240713" cy="579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Palmér and Skedsmo October 2011</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953B51F9-CA13-4AF3-98B1-76E213DFDE5E}"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7486512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5" name="Platshållare för sidfot 4"/>
          <p:cNvSpPr>
            <a:spLocks noGrp="1"/>
          </p:cNvSpPr>
          <p:nvPr>
            <p:ph type="ftr" sz="quarter" idx="11"/>
          </p:nvPr>
        </p:nvSpPr>
        <p:spPr/>
        <p:txBody>
          <a:bodyPr/>
          <a:lstStyle>
            <a:lvl1pPr>
              <a:defRPr/>
            </a:lvl1pPr>
          </a:lstStyle>
          <a:p>
            <a:r>
              <a:rPr lang="sv-SE"/>
              <a:t>www.gitbarents.com</a:t>
            </a:r>
          </a:p>
        </p:txBody>
      </p:sp>
      <p:sp>
        <p:nvSpPr>
          <p:cNvPr id="6" name="Platshållare för bildnummer 5"/>
          <p:cNvSpPr>
            <a:spLocks noGrp="1"/>
          </p:cNvSpPr>
          <p:nvPr>
            <p:ph type="sldNum" sz="quarter" idx="12"/>
          </p:nvPr>
        </p:nvSpPr>
        <p:spPr/>
        <p:txBody>
          <a:bodyPr/>
          <a:lstStyle>
            <a:lvl1pPr>
              <a:defRPr/>
            </a:lvl1pPr>
          </a:lstStyle>
          <a:p>
            <a:fld id="{2A82A88C-7469-41A7-AE3F-401BC77FB612}"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28919235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5" name="Platshållare för sidfot 4"/>
          <p:cNvSpPr>
            <a:spLocks noGrp="1"/>
          </p:cNvSpPr>
          <p:nvPr>
            <p:ph type="ftr" sz="quarter" idx="11"/>
          </p:nvPr>
        </p:nvSpPr>
        <p:spPr/>
        <p:txBody>
          <a:bodyPr/>
          <a:lstStyle>
            <a:lvl1pPr>
              <a:defRPr/>
            </a:lvl1pPr>
          </a:lstStyle>
          <a:p>
            <a:r>
              <a:rPr lang="sv-SE"/>
              <a:t>www.gitbarents.com</a:t>
            </a:r>
          </a:p>
        </p:txBody>
      </p:sp>
      <p:sp>
        <p:nvSpPr>
          <p:cNvPr id="6" name="Platshållare för bildnummer 5"/>
          <p:cNvSpPr>
            <a:spLocks noGrp="1"/>
          </p:cNvSpPr>
          <p:nvPr>
            <p:ph type="sldNum" sz="quarter" idx="12"/>
          </p:nvPr>
        </p:nvSpPr>
        <p:spPr/>
        <p:txBody>
          <a:bodyPr/>
          <a:lstStyle>
            <a:lvl1pPr>
              <a:defRPr/>
            </a:lvl1pPr>
          </a:lstStyle>
          <a:p>
            <a:fld id="{14493260-20D5-4797-B8D4-33B4470EC6DC}"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19355847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5" name="Platshållare för sidfot 4"/>
          <p:cNvSpPr>
            <a:spLocks noGrp="1"/>
          </p:cNvSpPr>
          <p:nvPr>
            <p:ph type="ftr" sz="quarter" idx="11"/>
          </p:nvPr>
        </p:nvSpPr>
        <p:spPr/>
        <p:txBody>
          <a:bodyPr/>
          <a:lstStyle>
            <a:lvl1pPr>
              <a:defRPr/>
            </a:lvl1pPr>
          </a:lstStyle>
          <a:p>
            <a:r>
              <a:rPr lang="sv-SE"/>
              <a:t>www.gitbarents.com</a:t>
            </a:r>
          </a:p>
        </p:txBody>
      </p:sp>
      <p:sp>
        <p:nvSpPr>
          <p:cNvPr id="6" name="Platshållare för bildnummer 5"/>
          <p:cNvSpPr>
            <a:spLocks noGrp="1"/>
          </p:cNvSpPr>
          <p:nvPr>
            <p:ph type="sldNum" sz="quarter" idx="12"/>
          </p:nvPr>
        </p:nvSpPr>
        <p:spPr/>
        <p:txBody>
          <a:bodyPr/>
          <a:lstStyle>
            <a:lvl1pPr>
              <a:defRPr/>
            </a:lvl1pPr>
          </a:lstStyle>
          <a:p>
            <a:fld id="{BC27D1BE-5528-4F57-A770-62667E554824}"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38049063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6" name="Platshållare för sidfot 5"/>
          <p:cNvSpPr>
            <a:spLocks noGrp="1"/>
          </p:cNvSpPr>
          <p:nvPr>
            <p:ph type="ftr" sz="quarter" idx="11"/>
          </p:nvPr>
        </p:nvSpPr>
        <p:spPr/>
        <p:txBody>
          <a:bodyPr/>
          <a:lstStyle>
            <a:lvl1pPr>
              <a:defRPr/>
            </a:lvl1pPr>
          </a:lstStyle>
          <a:p>
            <a:r>
              <a:rPr lang="sv-SE"/>
              <a:t>www.gitbarents.com</a:t>
            </a:r>
          </a:p>
        </p:txBody>
      </p:sp>
      <p:sp>
        <p:nvSpPr>
          <p:cNvPr id="7" name="Platshållare för bildnummer 6"/>
          <p:cNvSpPr>
            <a:spLocks noGrp="1"/>
          </p:cNvSpPr>
          <p:nvPr>
            <p:ph type="sldNum" sz="quarter" idx="12"/>
          </p:nvPr>
        </p:nvSpPr>
        <p:spPr/>
        <p:txBody>
          <a:bodyPr/>
          <a:lstStyle>
            <a:lvl1pPr>
              <a:defRPr/>
            </a:lvl1pPr>
          </a:lstStyle>
          <a:p>
            <a:fld id="{BB53FE8B-46F4-4B51-8047-DAD6B5D097BF}"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11680137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8" name="Platshållare för sidfot 7"/>
          <p:cNvSpPr>
            <a:spLocks noGrp="1"/>
          </p:cNvSpPr>
          <p:nvPr>
            <p:ph type="ftr" sz="quarter" idx="11"/>
          </p:nvPr>
        </p:nvSpPr>
        <p:spPr/>
        <p:txBody>
          <a:bodyPr/>
          <a:lstStyle>
            <a:lvl1pPr>
              <a:defRPr/>
            </a:lvl1pPr>
          </a:lstStyle>
          <a:p>
            <a:r>
              <a:rPr lang="sv-SE"/>
              <a:t>www.gitbarents.com</a:t>
            </a:r>
          </a:p>
        </p:txBody>
      </p:sp>
      <p:sp>
        <p:nvSpPr>
          <p:cNvPr id="9" name="Platshållare för bildnummer 8"/>
          <p:cNvSpPr>
            <a:spLocks noGrp="1"/>
          </p:cNvSpPr>
          <p:nvPr>
            <p:ph type="sldNum" sz="quarter" idx="12"/>
          </p:nvPr>
        </p:nvSpPr>
        <p:spPr/>
        <p:txBody>
          <a:bodyPr/>
          <a:lstStyle>
            <a:lvl1pPr>
              <a:defRPr/>
            </a:lvl1pPr>
          </a:lstStyle>
          <a:p>
            <a:fld id="{A1275874-84B0-456C-82FE-2C221AB01393}"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25205901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4" name="Platshållare för sidfot 3"/>
          <p:cNvSpPr>
            <a:spLocks noGrp="1"/>
          </p:cNvSpPr>
          <p:nvPr>
            <p:ph type="ftr" sz="quarter" idx="11"/>
          </p:nvPr>
        </p:nvSpPr>
        <p:spPr/>
        <p:txBody>
          <a:bodyPr/>
          <a:lstStyle>
            <a:lvl1pPr>
              <a:defRPr/>
            </a:lvl1pPr>
          </a:lstStyle>
          <a:p>
            <a:r>
              <a:rPr lang="sv-SE"/>
              <a:t>www.gitbarents.com</a:t>
            </a:r>
          </a:p>
        </p:txBody>
      </p:sp>
      <p:sp>
        <p:nvSpPr>
          <p:cNvPr id="5" name="Platshållare för bildnummer 4"/>
          <p:cNvSpPr>
            <a:spLocks noGrp="1"/>
          </p:cNvSpPr>
          <p:nvPr>
            <p:ph type="sldNum" sz="quarter" idx="12"/>
          </p:nvPr>
        </p:nvSpPr>
        <p:spPr/>
        <p:txBody>
          <a:bodyPr/>
          <a:lstStyle>
            <a:lvl1pPr>
              <a:defRPr/>
            </a:lvl1pPr>
          </a:lstStyle>
          <a:p>
            <a:fld id="{30F2D17B-9FA8-49B1-97B4-1CEBAF5D2E9A}"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27411694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3" name="Platshållare för sidfot 2"/>
          <p:cNvSpPr>
            <a:spLocks noGrp="1"/>
          </p:cNvSpPr>
          <p:nvPr>
            <p:ph type="ftr" sz="quarter" idx="11"/>
          </p:nvPr>
        </p:nvSpPr>
        <p:spPr/>
        <p:txBody>
          <a:bodyPr/>
          <a:lstStyle>
            <a:lvl1pPr>
              <a:defRPr/>
            </a:lvl1pPr>
          </a:lstStyle>
          <a:p>
            <a:r>
              <a:rPr lang="sv-SE"/>
              <a:t>www.gitbarents.com</a:t>
            </a:r>
          </a:p>
        </p:txBody>
      </p:sp>
      <p:sp>
        <p:nvSpPr>
          <p:cNvPr id="4" name="Platshållare för bildnummer 3"/>
          <p:cNvSpPr>
            <a:spLocks noGrp="1"/>
          </p:cNvSpPr>
          <p:nvPr>
            <p:ph type="sldNum" sz="quarter" idx="12"/>
          </p:nvPr>
        </p:nvSpPr>
        <p:spPr/>
        <p:txBody>
          <a:bodyPr/>
          <a:lstStyle>
            <a:lvl1pPr>
              <a:defRPr/>
            </a:lvl1pPr>
          </a:lstStyle>
          <a:p>
            <a:fld id="{9C9BA001-43D2-48A7-A2E1-0337B09C2C1C}"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24762012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6" name="Platshållare för sidfot 5"/>
          <p:cNvSpPr>
            <a:spLocks noGrp="1"/>
          </p:cNvSpPr>
          <p:nvPr>
            <p:ph type="ftr" sz="quarter" idx="11"/>
          </p:nvPr>
        </p:nvSpPr>
        <p:spPr/>
        <p:txBody>
          <a:bodyPr/>
          <a:lstStyle>
            <a:lvl1pPr>
              <a:defRPr/>
            </a:lvl1pPr>
          </a:lstStyle>
          <a:p>
            <a:r>
              <a:rPr lang="sv-SE"/>
              <a:t>www.gitbarents.com</a:t>
            </a:r>
          </a:p>
        </p:txBody>
      </p:sp>
      <p:sp>
        <p:nvSpPr>
          <p:cNvPr id="7" name="Platshållare för bildnummer 6"/>
          <p:cNvSpPr>
            <a:spLocks noGrp="1"/>
          </p:cNvSpPr>
          <p:nvPr>
            <p:ph type="sldNum" sz="quarter" idx="12"/>
          </p:nvPr>
        </p:nvSpPr>
        <p:spPr/>
        <p:txBody>
          <a:bodyPr/>
          <a:lstStyle>
            <a:lvl1pPr>
              <a:defRPr/>
            </a:lvl1pPr>
          </a:lstStyle>
          <a:p>
            <a:fld id="{FE668A99-5716-4155-8C8E-0449C24AF50B}"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140038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AEAC5ADD-0C4D-461C-9449-99142E4A1E9C}" type="slidenum">
              <a:rPr lang="sv-SE"/>
              <a:pPr>
                <a:defRPr/>
              </a:pPr>
              <a:t>‹#›</a:t>
            </a:fld>
            <a:endParaRPr lang="sv-S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6" name="Platshållare för sidfot 5"/>
          <p:cNvSpPr>
            <a:spLocks noGrp="1"/>
          </p:cNvSpPr>
          <p:nvPr>
            <p:ph type="ftr" sz="quarter" idx="11"/>
          </p:nvPr>
        </p:nvSpPr>
        <p:spPr/>
        <p:txBody>
          <a:bodyPr/>
          <a:lstStyle>
            <a:lvl1pPr>
              <a:defRPr/>
            </a:lvl1pPr>
          </a:lstStyle>
          <a:p>
            <a:r>
              <a:rPr lang="sv-SE"/>
              <a:t>www.gitbarents.com</a:t>
            </a:r>
          </a:p>
        </p:txBody>
      </p:sp>
      <p:sp>
        <p:nvSpPr>
          <p:cNvPr id="7" name="Platshållare för bildnummer 6"/>
          <p:cNvSpPr>
            <a:spLocks noGrp="1"/>
          </p:cNvSpPr>
          <p:nvPr>
            <p:ph type="sldNum" sz="quarter" idx="12"/>
          </p:nvPr>
        </p:nvSpPr>
        <p:spPr/>
        <p:txBody>
          <a:bodyPr/>
          <a:lstStyle>
            <a:lvl1pPr>
              <a:defRPr/>
            </a:lvl1pPr>
          </a:lstStyle>
          <a:p>
            <a:fld id="{3C603DD3-2606-49D0-A349-C393409C4058}"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4718079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5" name="Platshållare för sidfot 4"/>
          <p:cNvSpPr>
            <a:spLocks noGrp="1"/>
          </p:cNvSpPr>
          <p:nvPr>
            <p:ph type="ftr" sz="quarter" idx="11"/>
          </p:nvPr>
        </p:nvSpPr>
        <p:spPr/>
        <p:txBody>
          <a:bodyPr/>
          <a:lstStyle>
            <a:lvl1pPr>
              <a:defRPr/>
            </a:lvl1pPr>
          </a:lstStyle>
          <a:p>
            <a:r>
              <a:rPr lang="sv-SE"/>
              <a:t>www.gitbarents.com</a:t>
            </a:r>
          </a:p>
        </p:txBody>
      </p:sp>
      <p:sp>
        <p:nvSpPr>
          <p:cNvPr id="6" name="Platshållare för bildnummer 5"/>
          <p:cNvSpPr>
            <a:spLocks noGrp="1"/>
          </p:cNvSpPr>
          <p:nvPr>
            <p:ph type="sldNum" sz="quarter" idx="12"/>
          </p:nvPr>
        </p:nvSpPr>
        <p:spPr/>
        <p:txBody>
          <a:bodyPr/>
          <a:lstStyle>
            <a:lvl1pPr>
              <a:defRPr/>
            </a:lvl1pPr>
          </a:lstStyle>
          <a:p>
            <a:fld id="{8A745B2E-82B7-4497-A1D7-526A8055D69F}"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151315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a:solidFill>
                  <a:srgbClr val="000000"/>
                </a:solidFill>
              </a:rPr>
              <a:t>GSDI12 Singapore October 2010/Owe Palmér</a:t>
            </a:r>
          </a:p>
        </p:txBody>
      </p:sp>
      <p:sp>
        <p:nvSpPr>
          <p:cNvPr id="5" name="Platshållare för sidfot 4"/>
          <p:cNvSpPr>
            <a:spLocks noGrp="1"/>
          </p:cNvSpPr>
          <p:nvPr>
            <p:ph type="ftr" sz="quarter" idx="11"/>
          </p:nvPr>
        </p:nvSpPr>
        <p:spPr/>
        <p:txBody>
          <a:bodyPr/>
          <a:lstStyle>
            <a:lvl1pPr>
              <a:defRPr/>
            </a:lvl1pPr>
          </a:lstStyle>
          <a:p>
            <a:r>
              <a:rPr lang="sv-SE"/>
              <a:t>www.gitbarents.com</a:t>
            </a:r>
          </a:p>
        </p:txBody>
      </p:sp>
      <p:sp>
        <p:nvSpPr>
          <p:cNvPr id="6" name="Platshållare för bildnummer 5"/>
          <p:cNvSpPr>
            <a:spLocks noGrp="1"/>
          </p:cNvSpPr>
          <p:nvPr>
            <p:ph type="sldNum" sz="quarter" idx="12"/>
          </p:nvPr>
        </p:nvSpPr>
        <p:spPr/>
        <p:txBody>
          <a:bodyPr/>
          <a:lstStyle>
            <a:lvl1pPr>
              <a:defRPr/>
            </a:lvl1pPr>
          </a:lstStyle>
          <a:p>
            <a:fld id="{D8C25C32-3378-4627-8132-F4633ABA90AC}" type="slidenum">
              <a:rPr lang="sv-SE">
                <a:solidFill>
                  <a:srgbClr val="000000"/>
                </a:solidFill>
              </a:rPr>
              <a:pPr/>
              <a:t>‹#›</a:t>
            </a:fld>
            <a:endParaRPr lang="sv-SE">
              <a:solidFill>
                <a:srgbClr val="000000"/>
              </a:solidFill>
            </a:endParaRPr>
          </a:p>
        </p:txBody>
      </p:sp>
    </p:spTree>
    <p:extLst>
      <p:ext uri="{BB962C8B-B14F-4D97-AF65-F5344CB8AC3E}">
        <p14:creationId xmlns="" xmlns:p14="http://schemas.microsoft.com/office/powerpoint/2010/main" val="6973786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FF4FED21-1C1F-42E3-AA58-A60CE0B0865A}"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7250536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latshållare för datum 9"/>
          <p:cNvSpPr>
            <a:spLocks noGrp="1"/>
          </p:cNvSpPr>
          <p:nvPr>
            <p:ph type="dt" sz="half" idx="10"/>
          </p:nvPr>
        </p:nvSpPr>
        <p:spPr/>
        <p:txBody>
          <a:bodyPr/>
          <a:lstStyle/>
          <a:p>
            <a:pPr>
              <a:defRPr/>
            </a:pPr>
            <a:r>
              <a:rPr lang="en-GB" smtClean="0"/>
              <a:t>Owe Palmér February 29, 2012</a:t>
            </a:r>
            <a:endParaRPr lang="en-GB"/>
          </a:p>
        </p:txBody>
      </p:sp>
      <p:sp>
        <p:nvSpPr>
          <p:cNvPr id="11" name="Platshållare för sidfot 10"/>
          <p:cNvSpPr>
            <a:spLocks noGrp="1"/>
          </p:cNvSpPr>
          <p:nvPr>
            <p:ph type="ftr" sz="quarter" idx="11"/>
          </p:nvPr>
        </p:nvSpPr>
        <p:spPr/>
        <p:txBody>
          <a:bodyPr/>
          <a:lstStyle/>
          <a:p>
            <a:pPr>
              <a:defRPr/>
            </a:pPr>
            <a:r>
              <a:rPr lang="sv-SE" smtClean="0"/>
              <a:t>www.arctic-sdi.org</a:t>
            </a:r>
            <a:endParaRPr lang="sv-SE"/>
          </a:p>
        </p:txBody>
      </p:sp>
      <p:sp>
        <p:nvSpPr>
          <p:cNvPr id="12" name="Platshållare för bildnummer 11"/>
          <p:cNvSpPr>
            <a:spLocks noGrp="1"/>
          </p:cNvSpPr>
          <p:nvPr>
            <p:ph type="sldNum" sz="quarter" idx="12"/>
          </p:nvPr>
        </p:nvSpPr>
        <p:spPr/>
        <p:txBody>
          <a:bodyPr/>
          <a:lstStyle/>
          <a:p>
            <a:pPr>
              <a:defRPr/>
            </a:pPr>
            <a:fld id="{927E3F04-58CC-49D3-A042-8F1984E348F1}" type="slidenum">
              <a:rPr lang="sv-SE" smtClean="0">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156087574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5"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6" name="Rectangle 7"/>
          <p:cNvSpPr>
            <a:spLocks noGrp="1" noChangeArrowheads="1"/>
          </p:cNvSpPr>
          <p:nvPr>
            <p:ph type="sldNum" sz="quarter" idx="12"/>
          </p:nvPr>
        </p:nvSpPr>
        <p:spPr>
          <a:ln/>
        </p:spPr>
        <p:txBody>
          <a:bodyPr/>
          <a:lstStyle>
            <a:lvl1pPr>
              <a:defRPr/>
            </a:lvl1pPr>
          </a:lstStyle>
          <a:p>
            <a:pPr>
              <a:defRPr/>
            </a:pPr>
            <a:fld id="{ED7ED0CC-2BDC-464A-83F5-05942FB77F2F}"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29090294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6"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7" name="Rectangle 7"/>
          <p:cNvSpPr>
            <a:spLocks noGrp="1" noChangeArrowheads="1"/>
          </p:cNvSpPr>
          <p:nvPr>
            <p:ph type="sldNum" sz="quarter" idx="12"/>
          </p:nvPr>
        </p:nvSpPr>
        <p:spPr>
          <a:ln/>
        </p:spPr>
        <p:txBody>
          <a:bodyPr/>
          <a:lstStyle>
            <a:lvl1pPr>
              <a:defRPr/>
            </a:lvl1pPr>
          </a:lstStyle>
          <a:p>
            <a:pPr>
              <a:defRPr/>
            </a:pPr>
            <a:fld id="{3F939667-6A03-4293-8CBE-29E3F64C3F45}"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9709218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8"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9" name="Rectangle 7"/>
          <p:cNvSpPr>
            <a:spLocks noGrp="1" noChangeArrowheads="1"/>
          </p:cNvSpPr>
          <p:nvPr>
            <p:ph type="sldNum" sz="quarter" idx="12"/>
          </p:nvPr>
        </p:nvSpPr>
        <p:spPr>
          <a:ln/>
        </p:spPr>
        <p:txBody>
          <a:bodyPr/>
          <a:lstStyle>
            <a:lvl1pPr>
              <a:defRPr/>
            </a:lvl1pPr>
          </a:lstStyle>
          <a:p>
            <a:pPr>
              <a:defRPr/>
            </a:pPr>
            <a:fld id="{83CEFCDA-4550-4D11-88B6-AEF590A36702}"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0674369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GB"/>
              <a:t>Owe Palmér February 29, 2012</a:t>
            </a:r>
          </a:p>
        </p:txBody>
      </p:sp>
      <p:sp>
        <p:nvSpPr>
          <p:cNvPr id="4" name="Rectangle 6"/>
          <p:cNvSpPr>
            <a:spLocks noGrp="1" noChangeArrowheads="1"/>
          </p:cNvSpPr>
          <p:nvPr>
            <p:ph type="ftr" sz="quarter" idx="11"/>
          </p:nvPr>
        </p:nvSpPr>
        <p:spPr>
          <a:ln/>
        </p:spPr>
        <p:txBody>
          <a:bodyPr/>
          <a:lstStyle>
            <a:lvl1pPr>
              <a:defRPr/>
            </a:lvl1pPr>
          </a:lstStyle>
          <a:p>
            <a:pPr>
              <a:defRPr/>
            </a:pPr>
            <a:r>
              <a:rPr lang="sv-SE"/>
              <a:t>www.arctic-sdi.org</a:t>
            </a:r>
          </a:p>
        </p:txBody>
      </p:sp>
      <p:sp>
        <p:nvSpPr>
          <p:cNvPr id="5" name="Rectangle 7"/>
          <p:cNvSpPr>
            <a:spLocks noGrp="1" noChangeArrowheads="1"/>
          </p:cNvSpPr>
          <p:nvPr>
            <p:ph type="sldNum" sz="quarter" idx="12"/>
          </p:nvPr>
        </p:nvSpPr>
        <p:spPr>
          <a:ln/>
        </p:spPr>
        <p:txBody>
          <a:bodyPr/>
          <a:lstStyle>
            <a:lvl1pPr>
              <a:defRPr/>
            </a:lvl1pPr>
          </a:lstStyle>
          <a:p>
            <a:pPr>
              <a:defRPr/>
            </a:pPr>
            <a:fld id="{66F06434-984C-4283-A585-22C36157D219}" type="slidenum">
              <a:rPr lang="sv-SE">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31867684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r>
              <a:rPr lang="en-GB" smtClean="0"/>
              <a:t>Owe Palmér February 29, 2012</a:t>
            </a:r>
            <a:endParaRPr lang="en-GB"/>
          </a:p>
        </p:txBody>
      </p:sp>
      <p:sp>
        <p:nvSpPr>
          <p:cNvPr id="3" name="Platshållare för sidfot 2"/>
          <p:cNvSpPr>
            <a:spLocks noGrp="1"/>
          </p:cNvSpPr>
          <p:nvPr>
            <p:ph type="ftr" sz="quarter" idx="11"/>
          </p:nvPr>
        </p:nvSpPr>
        <p:spPr/>
        <p:txBody>
          <a:bodyPr/>
          <a:lstStyle/>
          <a:p>
            <a:pPr>
              <a:defRPr/>
            </a:pPr>
            <a:r>
              <a:rPr lang="sv-SE" smtClean="0"/>
              <a:t>www.arctic-sdi.org</a:t>
            </a:r>
            <a:endParaRPr lang="sv-SE"/>
          </a:p>
        </p:txBody>
      </p:sp>
      <p:sp>
        <p:nvSpPr>
          <p:cNvPr id="4" name="Platshållare för bildnummer 3"/>
          <p:cNvSpPr>
            <a:spLocks noGrp="1"/>
          </p:cNvSpPr>
          <p:nvPr>
            <p:ph type="sldNum" sz="quarter" idx="12"/>
          </p:nvPr>
        </p:nvSpPr>
        <p:spPr/>
        <p:txBody>
          <a:bodyPr/>
          <a:lstStyle/>
          <a:p>
            <a:pPr>
              <a:defRPr/>
            </a:pPr>
            <a:fld id="{927E3F04-58CC-49D3-A042-8F1984E348F1}" type="slidenum">
              <a:rPr lang="sv-SE" smtClean="0">
                <a:solidFill>
                  <a:srgbClr val="000000"/>
                </a:solidFill>
              </a:rPr>
              <a:pPr>
                <a:defRPr/>
              </a:pPr>
              <a:t>‹#›</a:t>
            </a:fld>
            <a:endParaRPr lang="sv-SE">
              <a:solidFill>
                <a:srgbClr val="000000"/>
              </a:solidFill>
            </a:endParaRPr>
          </a:p>
        </p:txBody>
      </p:sp>
    </p:spTree>
    <p:extLst>
      <p:ext uri="{BB962C8B-B14F-4D97-AF65-F5344CB8AC3E}">
        <p14:creationId xmlns="" xmlns:p14="http://schemas.microsoft.com/office/powerpoint/2010/main" val="42265475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image" Target="../media/image2.wmf"/><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1.jpeg"/><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wmf"/><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2.wmf"/><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3.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image" Target="../media/image2.wmf"/><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1.jpe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5">
            <a:lum bright="70000" contrast="-70000"/>
          </a:blip>
          <a:srcRect/>
          <a:stretch>
            <a:fillRect/>
          </a:stretch>
        </p:blipFill>
        <p:spPr bwMode="auto">
          <a:xfrm>
            <a:off x="971550" y="188913"/>
            <a:ext cx="7632700" cy="61071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468313" y="333375"/>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1028" name="Rectangle 4"/>
          <p:cNvSpPr>
            <a:spLocks noGrp="1" noChangeArrowheads="1"/>
          </p:cNvSpPr>
          <p:nvPr>
            <p:ph type="body" idx="1"/>
          </p:nvPr>
        </p:nvSpPr>
        <p:spPr bwMode="auto">
          <a:xfrm>
            <a:off x="457200" y="2492375"/>
            <a:ext cx="8229600" cy="363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34501" name="Rectangle 5"/>
          <p:cNvSpPr>
            <a:spLocks noGrp="1" noChangeArrowheads="1"/>
          </p:cNvSpPr>
          <p:nvPr>
            <p:ph type="dt" sz="half" idx="2"/>
          </p:nvPr>
        </p:nvSpPr>
        <p:spPr bwMode="auto">
          <a:xfrm>
            <a:off x="457200" y="6243638"/>
            <a:ext cx="1306513"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b="0">
                <a:solidFill>
                  <a:srgbClr val="000099"/>
                </a:solidFill>
              </a:defRPr>
            </a:lvl1pPr>
          </a:lstStyle>
          <a:p>
            <a:pPr>
              <a:defRPr/>
            </a:pPr>
            <a:r>
              <a:rPr lang="en-GB"/>
              <a:t>Owe Palmér February 29, 2012</a:t>
            </a: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ctr">
              <a:defRPr>
                <a:solidFill>
                  <a:srgbClr val="000099"/>
                </a:solidFill>
              </a:defRPr>
            </a:lvl1pPr>
          </a:lstStyle>
          <a:p>
            <a:pPr>
              <a:defRPr/>
            </a:pPr>
            <a:r>
              <a:rPr lang="sv-SE"/>
              <a:t>www.arctic-sdi.org</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ＭＳ Ｐゴシック" pitchFamily="34" charset="-128"/>
                <a:cs typeface="+mn-cs"/>
              </a:defRPr>
            </a:lvl1pPr>
          </a:lstStyle>
          <a:p>
            <a:pPr>
              <a:defRPr/>
            </a:pPr>
            <a:fld id="{927E3F04-58CC-49D3-A042-8F1984E348F1}" type="slidenum">
              <a:rPr lang="sv-SE"/>
              <a:pPr>
                <a:defRPr/>
              </a:pPr>
              <a:t>‹#›</a:t>
            </a:fld>
            <a:endParaRPr lang="sv-SE"/>
          </a:p>
        </p:txBody>
      </p:sp>
      <p:sp>
        <p:nvSpPr>
          <p:cNvPr id="234505" name="Line 9"/>
          <p:cNvSpPr>
            <a:spLocks noChangeShapeType="1"/>
          </p:cNvSpPr>
          <p:nvPr userDrawn="1"/>
        </p:nvSpPr>
        <p:spPr bwMode="auto">
          <a:xfrm>
            <a:off x="457200" y="6172200"/>
            <a:ext cx="8229600" cy="0"/>
          </a:xfrm>
          <a:prstGeom prst="line">
            <a:avLst/>
          </a:prstGeom>
          <a:noFill/>
          <a:ln w="19050">
            <a:solidFill>
              <a:srgbClr val="0000CC"/>
            </a:solidFill>
            <a:round/>
            <a:headEnd/>
            <a:tailEnd/>
          </a:ln>
          <a:effectLst/>
          <a:extLst/>
        </p:spPr>
        <p:txBody>
          <a:bodyPr/>
          <a:lstStyle/>
          <a:p>
            <a:pPr algn="ctr">
              <a:defRPr/>
            </a:pPr>
            <a:endParaRPr lang="en-US">
              <a:latin typeface="Garamond" charset="0"/>
              <a:ea typeface="ＭＳ Ｐゴシック" charset="0"/>
              <a:cs typeface="+mn-cs"/>
            </a:endParaRPr>
          </a:p>
        </p:txBody>
      </p:sp>
      <p:pic>
        <p:nvPicPr>
          <p:cNvPr id="1033" name="Picture 12"/>
          <p:cNvPicPr>
            <a:picLocks noChangeAspect="1" noChangeArrowheads="1"/>
          </p:cNvPicPr>
          <p:nvPr userDrawn="1"/>
        </p:nvPicPr>
        <p:blipFill>
          <a:blip r:embed="rId16"/>
          <a:srcRect/>
          <a:stretch>
            <a:fillRect/>
          </a:stretch>
        </p:blipFill>
        <p:spPr bwMode="auto">
          <a:xfrm>
            <a:off x="539750" y="333375"/>
            <a:ext cx="1373188"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55" r:id="rId12"/>
    <p:sldLayoutId id="2147483654" r:id="rId13"/>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rgbClr val="000099"/>
        </a:buClr>
        <a:buFont typeface="Wingdings" pitchFamily="2" charset="2"/>
        <a:buChar char="v"/>
        <a:defRPr sz="3000">
          <a:solidFill>
            <a:schemeClr val="tx1"/>
          </a:solidFill>
          <a:latin typeface="+mn-lt"/>
          <a:ea typeface="+mn-ea"/>
          <a:cs typeface="ＭＳ Ｐゴシック"/>
        </a:defRPr>
      </a:lvl1pPr>
      <a:lvl2pPr marL="669925" indent="-325438" algn="l" rtl="0" eaLnBrk="0" fontAlgn="base" hangingPunct="0">
        <a:spcBef>
          <a:spcPct val="20000"/>
        </a:spcBef>
        <a:spcAft>
          <a:spcPct val="0"/>
        </a:spcAft>
        <a:buClr>
          <a:srgbClr val="000099"/>
        </a:buClr>
        <a:buFont typeface="Wingdings" pitchFamily="2" charset="2"/>
        <a:buChar char="v"/>
        <a:defRPr sz="2600">
          <a:solidFill>
            <a:schemeClr val="tx1"/>
          </a:solidFill>
          <a:latin typeface="+mn-lt"/>
          <a:ea typeface="+mn-ea"/>
          <a:cs typeface="ＭＳ Ｐゴシック"/>
        </a:defRPr>
      </a:lvl2pPr>
      <a:lvl3pPr marL="1022350" indent="-350838" algn="l" rtl="0" eaLnBrk="0" fontAlgn="base" hangingPunct="0">
        <a:spcBef>
          <a:spcPct val="20000"/>
        </a:spcBef>
        <a:spcAft>
          <a:spcPct val="0"/>
        </a:spcAft>
        <a:buClr>
          <a:srgbClr val="000099"/>
        </a:buClr>
        <a:buFont typeface="Wingdings" pitchFamily="2" charset="2"/>
        <a:buChar char="v"/>
        <a:defRPr sz="2200">
          <a:solidFill>
            <a:schemeClr val="tx1"/>
          </a:solidFill>
          <a:latin typeface="+mn-lt"/>
          <a:ea typeface="+mn-ea"/>
          <a:cs typeface="ＭＳ Ｐゴシック"/>
        </a:defRPr>
      </a:lvl3pPr>
      <a:lvl4pPr marL="1339850" indent="-315913"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4pPr>
      <a:lvl5pPr marL="1681163" indent="-339725"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5pPr>
      <a:lvl6pPr marL="21383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6pPr>
      <a:lvl7pPr marL="25955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7pPr>
      <a:lvl8pPr marL="30527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8pPr>
      <a:lvl9pPr marL="35099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5">
            <a:lum bright="70000" contrast="-70000"/>
          </a:blip>
          <a:srcRect/>
          <a:stretch>
            <a:fillRect/>
          </a:stretch>
        </p:blipFill>
        <p:spPr bwMode="auto">
          <a:xfrm>
            <a:off x="971550" y="188913"/>
            <a:ext cx="7632700" cy="61071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468313" y="333375"/>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1028" name="Rectangle 4"/>
          <p:cNvSpPr>
            <a:spLocks noGrp="1" noChangeArrowheads="1"/>
          </p:cNvSpPr>
          <p:nvPr>
            <p:ph type="body" idx="1"/>
          </p:nvPr>
        </p:nvSpPr>
        <p:spPr bwMode="auto">
          <a:xfrm>
            <a:off x="457200" y="2492375"/>
            <a:ext cx="8229600" cy="363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34501" name="Rectangle 5"/>
          <p:cNvSpPr>
            <a:spLocks noGrp="1" noChangeArrowheads="1"/>
          </p:cNvSpPr>
          <p:nvPr>
            <p:ph type="dt" sz="half" idx="2"/>
          </p:nvPr>
        </p:nvSpPr>
        <p:spPr bwMode="auto">
          <a:xfrm>
            <a:off x="457200" y="6243638"/>
            <a:ext cx="1306513"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b="0">
                <a:solidFill>
                  <a:srgbClr val="000099"/>
                </a:solidFill>
              </a:defRPr>
            </a:lvl1pPr>
          </a:lstStyle>
          <a:p>
            <a:pPr>
              <a:defRPr/>
            </a:pPr>
            <a:r>
              <a:rPr lang="en-GB"/>
              <a:t>Owe Palmér February 29, 2012</a:t>
            </a: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ctr">
              <a:defRPr>
                <a:solidFill>
                  <a:srgbClr val="000099"/>
                </a:solidFill>
              </a:defRPr>
            </a:lvl1pPr>
          </a:lstStyle>
          <a:p>
            <a:pPr>
              <a:defRPr/>
            </a:pPr>
            <a:r>
              <a:rPr lang="sv-SE"/>
              <a:t>www.arctic-sdi.org</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ＭＳ Ｐゴシック" pitchFamily="34" charset="-128"/>
                <a:cs typeface="+mn-cs"/>
              </a:defRPr>
            </a:lvl1pPr>
          </a:lstStyle>
          <a:p>
            <a:pPr>
              <a:defRPr/>
            </a:pPr>
            <a:fld id="{927E3F04-58CC-49D3-A042-8F1984E348F1}" type="slidenum">
              <a:rPr lang="sv-SE">
                <a:solidFill>
                  <a:srgbClr val="000000"/>
                </a:solidFill>
              </a:rPr>
              <a:pPr>
                <a:defRPr/>
              </a:pPr>
              <a:t>‹#›</a:t>
            </a:fld>
            <a:endParaRPr lang="sv-SE">
              <a:solidFill>
                <a:srgbClr val="000000"/>
              </a:solidFill>
            </a:endParaRPr>
          </a:p>
        </p:txBody>
      </p:sp>
      <p:sp>
        <p:nvSpPr>
          <p:cNvPr id="234505" name="Line 9"/>
          <p:cNvSpPr>
            <a:spLocks noChangeShapeType="1"/>
          </p:cNvSpPr>
          <p:nvPr userDrawn="1"/>
        </p:nvSpPr>
        <p:spPr bwMode="auto">
          <a:xfrm>
            <a:off x="457200" y="6172200"/>
            <a:ext cx="8229600" cy="0"/>
          </a:xfrm>
          <a:prstGeom prst="line">
            <a:avLst/>
          </a:prstGeom>
          <a:noFill/>
          <a:ln w="19050">
            <a:solidFill>
              <a:srgbClr val="0000CC"/>
            </a:solidFill>
            <a:round/>
            <a:headEnd/>
            <a:tailEnd/>
          </a:ln>
          <a:effectLst/>
          <a:extLst/>
        </p:spPr>
        <p:txBody>
          <a:bodyPr/>
          <a:lstStyle/>
          <a:p>
            <a:pPr algn="ctr">
              <a:defRPr/>
            </a:pPr>
            <a:endParaRPr lang="en-US">
              <a:solidFill>
                <a:srgbClr val="CC9900"/>
              </a:solidFill>
              <a:latin typeface="Garamond" charset="0"/>
              <a:ea typeface="ＭＳ Ｐゴシック" charset="0"/>
              <a:cs typeface="+mn-cs"/>
            </a:endParaRPr>
          </a:p>
        </p:txBody>
      </p:sp>
      <p:pic>
        <p:nvPicPr>
          <p:cNvPr id="1033" name="Picture 12"/>
          <p:cNvPicPr>
            <a:picLocks noChangeAspect="1" noChangeArrowheads="1"/>
          </p:cNvPicPr>
          <p:nvPr userDrawn="1"/>
        </p:nvPicPr>
        <p:blipFill>
          <a:blip r:embed="rId16"/>
          <a:srcRect/>
          <a:stretch>
            <a:fillRect/>
          </a:stretch>
        </p:blipFill>
        <p:spPr bwMode="auto">
          <a:xfrm>
            <a:off x="539750" y="333375"/>
            <a:ext cx="1373188" cy="457200"/>
          </a:xfrm>
          <a:prstGeom prst="rect">
            <a:avLst/>
          </a:prstGeom>
          <a:noFill/>
          <a:ln w="9525">
            <a:noFill/>
            <a:miter lim="800000"/>
            <a:headEnd/>
            <a:tailEnd/>
          </a:ln>
        </p:spPr>
      </p:pic>
    </p:spTree>
    <p:extLst>
      <p:ext uri="{BB962C8B-B14F-4D97-AF65-F5344CB8AC3E}">
        <p14:creationId xmlns="" xmlns:p14="http://schemas.microsoft.com/office/powerpoint/2010/main" val="313565145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rgbClr val="000099"/>
        </a:buClr>
        <a:buFont typeface="Wingdings" pitchFamily="2" charset="2"/>
        <a:buChar char="v"/>
        <a:defRPr sz="3000">
          <a:solidFill>
            <a:schemeClr val="tx1"/>
          </a:solidFill>
          <a:latin typeface="+mn-lt"/>
          <a:ea typeface="+mn-ea"/>
          <a:cs typeface="ＭＳ Ｐゴシック"/>
        </a:defRPr>
      </a:lvl1pPr>
      <a:lvl2pPr marL="669925" indent="-325438" algn="l" rtl="0" eaLnBrk="0" fontAlgn="base" hangingPunct="0">
        <a:spcBef>
          <a:spcPct val="20000"/>
        </a:spcBef>
        <a:spcAft>
          <a:spcPct val="0"/>
        </a:spcAft>
        <a:buClr>
          <a:srgbClr val="000099"/>
        </a:buClr>
        <a:buFont typeface="Wingdings" pitchFamily="2" charset="2"/>
        <a:buChar char="v"/>
        <a:defRPr sz="2600">
          <a:solidFill>
            <a:schemeClr val="tx1"/>
          </a:solidFill>
          <a:latin typeface="+mn-lt"/>
          <a:ea typeface="+mn-ea"/>
          <a:cs typeface="ＭＳ Ｐゴシック"/>
        </a:defRPr>
      </a:lvl2pPr>
      <a:lvl3pPr marL="1022350" indent="-350838" algn="l" rtl="0" eaLnBrk="0" fontAlgn="base" hangingPunct="0">
        <a:spcBef>
          <a:spcPct val="20000"/>
        </a:spcBef>
        <a:spcAft>
          <a:spcPct val="0"/>
        </a:spcAft>
        <a:buClr>
          <a:srgbClr val="000099"/>
        </a:buClr>
        <a:buFont typeface="Wingdings" pitchFamily="2" charset="2"/>
        <a:buChar char="v"/>
        <a:defRPr sz="2200">
          <a:solidFill>
            <a:schemeClr val="tx1"/>
          </a:solidFill>
          <a:latin typeface="+mn-lt"/>
          <a:ea typeface="+mn-ea"/>
          <a:cs typeface="ＭＳ Ｐゴシック"/>
        </a:defRPr>
      </a:lvl3pPr>
      <a:lvl4pPr marL="1339850" indent="-315913"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4pPr>
      <a:lvl5pPr marL="1681163" indent="-339725"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5pPr>
      <a:lvl6pPr marL="21383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6pPr>
      <a:lvl7pPr marL="25955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7pPr>
      <a:lvl8pPr marL="30527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8pPr>
      <a:lvl9pPr marL="35099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7"/>
          <p:cNvPicPr>
            <a:picLocks noChangeAspect="1" noChangeArrowheads="1"/>
          </p:cNvPicPr>
          <p:nvPr userDrawn="1"/>
        </p:nvPicPr>
        <p:blipFill>
          <a:blip r:embed="rId13">
            <a:lum bright="50000" contrast="-70000"/>
          </a:blip>
          <a:srcRect/>
          <a:stretch>
            <a:fillRect/>
          </a:stretch>
        </p:blipFill>
        <p:spPr bwMode="auto">
          <a:xfrm>
            <a:off x="0" y="-171450"/>
            <a:ext cx="9144000" cy="7315200"/>
          </a:xfrm>
          <a:prstGeom prst="rect">
            <a:avLst/>
          </a:prstGeom>
          <a:noFill/>
          <a:ln w="9525">
            <a:noFill/>
            <a:miter lim="800000"/>
            <a:headEnd/>
            <a:tailEnd/>
          </a:ln>
        </p:spPr>
      </p:pic>
      <p:sp>
        <p:nvSpPr>
          <p:cNvPr id="1536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536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20164" name="Rectangle 4"/>
          <p:cNvSpPr>
            <a:spLocks noGrp="1" noChangeArrowheads="1"/>
          </p:cNvSpPr>
          <p:nvPr>
            <p:ph type="dt" sz="half" idx="2"/>
          </p:nvPr>
        </p:nvSpPr>
        <p:spPr bwMode="auto">
          <a:xfrm>
            <a:off x="457200" y="6245225"/>
            <a:ext cx="2098675"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400" b="0">
                <a:solidFill>
                  <a:schemeClr val="tx1"/>
                </a:solidFill>
                <a:latin typeface="Times New Roman" pitchFamily="18" charset="0"/>
              </a:defRPr>
            </a:lvl1pPr>
          </a:lstStyle>
          <a:p>
            <a:pPr>
              <a:defRPr/>
            </a:pPr>
            <a:r>
              <a:rPr lang="sv-SE"/>
              <a:t>Palmér and Skedsmo 20110405</a:t>
            </a:r>
          </a:p>
        </p:txBody>
      </p:sp>
      <p:sp>
        <p:nvSpPr>
          <p:cNvPr id="2201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a:solidFill>
                  <a:srgbClr val="0000FF"/>
                </a:solidFill>
              </a:defRPr>
            </a:lvl1pPr>
          </a:lstStyle>
          <a:p>
            <a:pPr>
              <a:defRPr/>
            </a:pPr>
            <a:r>
              <a:rPr lang="sv-SE"/>
              <a:t>www.arctic-sdi.org</a:t>
            </a:r>
          </a:p>
        </p:txBody>
      </p:sp>
      <p:sp>
        <p:nvSpPr>
          <p:cNvPr id="2201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400" b="0">
                <a:solidFill>
                  <a:schemeClr val="tx1"/>
                </a:solidFill>
                <a:latin typeface="Times New Roman" pitchFamily="18" charset="0"/>
                <a:ea typeface="ＭＳ Ｐゴシック" pitchFamily="34" charset="-128"/>
                <a:cs typeface="+mn-cs"/>
              </a:defRPr>
            </a:lvl1pPr>
          </a:lstStyle>
          <a:p>
            <a:pPr>
              <a:defRPr/>
            </a:pPr>
            <a:fld id="{06A7515B-3BCE-4312-9CA0-CCA3A128776F}"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hf hdr="0"/>
  <p:txStyles>
    <p:titleStyle>
      <a:lvl1pPr algn="ctr" rtl="0" eaLnBrk="0" fontAlgn="base" hangingPunct="0">
        <a:spcBef>
          <a:spcPct val="0"/>
        </a:spcBef>
        <a:spcAft>
          <a:spcPct val="0"/>
        </a:spcAft>
        <a:defRPr sz="4400">
          <a:solidFill>
            <a:schemeClr val="tx2"/>
          </a:solidFill>
          <a:latin typeface="+mj-lt"/>
          <a:ea typeface="+mj-ea"/>
          <a:cs typeface="ＭＳ Ｐゴシック"/>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4498" name="Picture 2" descr="Owes_oh"/>
          <p:cNvPicPr>
            <a:picLocks noChangeAspect="1" noChangeArrowheads="1"/>
          </p:cNvPicPr>
          <p:nvPr userDrawn="1"/>
        </p:nvPicPr>
        <p:blipFill>
          <a:blip r:embed="rId13">
            <a:lum bright="50000" contrast="-70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4499" name="Rectangle 3"/>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a:t>
            </a:r>
          </a:p>
        </p:txBody>
      </p:sp>
      <p:sp>
        <p:nvSpPr>
          <p:cNvPr id="234500" name="Rectangle 4"/>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 på bakgrundstexten</a:t>
            </a:r>
          </a:p>
          <a:p>
            <a:pPr lvl="1"/>
            <a:r>
              <a:rPr lang="sv-SE" altLang="en-US" smtClean="0"/>
              <a:t>Nivå två</a:t>
            </a:r>
          </a:p>
          <a:p>
            <a:pPr lvl="2"/>
            <a:r>
              <a:rPr lang="sv-SE" altLang="en-US" smtClean="0"/>
              <a:t>Nivå tre</a:t>
            </a:r>
          </a:p>
          <a:p>
            <a:pPr lvl="3"/>
            <a:r>
              <a:rPr lang="sv-SE" altLang="en-US" smtClean="0"/>
              <a:t>Nivå fyra</a:t>
            </a:r>
          </a:p>
          <a:p>
            <a:pPr lvl="4"/>
            <a:r>
              <a:rPr lang="sv-SE" altLang="en-US" smtClean="0"/>
              <a:t>Nivå fem</a:t>
            </a:r>
          </a:p>
        </p:txBody>
      </p:sp>
      <p:sp>
        <p:nvSpPr>
          <p:cNvPr id="234501" name="Rectangle 5"/>
          <p:cNvSpPr>
            <a:spLocks noGrp="1" noChangeArrowheads="1"/>
          </p:cNvSpPr>
          <p:nvPr>
            <p:ph type="dt" sz="half" idx="2"/>
          </p:nvPr>
        </p:nvSpPr>
        <p:spPr bwMode="auto">
          <a:xfrm>
            <a:off x="457200" y="6243638"/>
            <a:ext cx="2386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mj-lt"/>
              </a:defRPr>
            </a:lvl1pPr>
          </a:lstStyle>
          <a:p>
            <a:r>
              <a:rPr lang="sv-SE" b="0" smtClean="0">
                <a:solidFill>
                  <a:srgbClr val="000000"/>
                </a:solidFill>
                <a:ea typeface="+mn-ea"/>
                <a:cs typeface="+mn-cs"/>
              </a:rPr>
              <a:t>Owe Palmér 20100225</a:t>
            </a:r>
            <a:endParaRPr lang="sv-SE" altLang="en-US" b="0" smtClean="0">
              <a:solidFill>
                <a:srgbClr val="000000"/>
              </a:solidFill>
              <a:ea typeface="+mn-ea"/>
              <a:cs typeface="+mn-cs"/>
            </a:endParaRP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600" b="1">
                <a:solidFill>
                  <a:schemeClr val="accent1"/>
                </a:solidFill>
                <a:latin typeface="+mj-lt"/>
              </a:defRPr>
            </a:lvl1pPr>
          </a:lstStyle>
          <a:p>
            <a:r>
              <a:rPr lang="sv-SE" altLang="en-US" smtClean="0">
                <a:solidFill>
                  <a:srgbClr val="CC9900"/>
                </a:solidFill>
                <a:ea typeface="+mn-ea"/>
                <a:cs typeface="+mn-cs"/>
              </a:rPr>
              <a:t>www.gitbarents.com</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mj-lt"/>
              </a:defRPr>
            </a:lvl1pPr>
          </a:lstStyle>
          <a:p>
            <a:fld id="{F07FBDEF-35AD-4812-B426-60C1A2ECC132}" type="slidenum">
              <a:rPr lang="sv-SE" altLang="en-US" b="0" smtClean="0">
                <a:solidFill>
                  <a:srgbClr val="000000"/>
                </a:solidFill>
                <a:ea typeface="+mn-ea"/>
                <a:cs typeface="+mn-cs"/>
              </a:rPr>
              <a:pPr/>
              <a:t>‹#›</a:t>
            </a:fld>
            <a:endParaRPr lang="sv-SE" altLang="en-US" b="0" smtClean="0">
              <a:solidFill>
                <a:srgbClr val="000000"/>
              </a:solidFill>
              <a:ea typeface="+mn-ea"/>
              <a:cs typeface="+mn-cs"/>
            </a:endParaRPr>
          </a:p>
        </p:txBody>
      </p:sp>
      <p:sp>
        <p:nvSpPr>
          <p:cNvPr id="234504" name="Freeform 8"/>
          <p:cNvSpPr>
            <a:spLocks noChangeArrowheads="1"/>
          </p:cNvSpPr>
          <p:nvPr userDrawn="1"/>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a:lnSpc>
                <a:spcPct val="90000"/>
              </a:lnSpc>
              <a:spcBef>
                <a:spcPct val="20000"/>
              </a:spcBef>
              <a:buClr>
                <a:srgbClr val="CC9900"/>
              </a:buClr>
              <a:buSzPct val="65000"/>
              <a:buFont typeface="Wingdings" pitchFamily="2" charset="2"/>
              <a:buChar char="n"/>
            </a:pPr>
            <a:endParaRPr lang="sv-SE" sz="2400" b="0" smtClean="0">
              <a:solidFill>
                <a:srgbClr val="000000"/>
              </a:solidFill>
              <a:latin typeface="Arial" pitchFamily="34" charset="0"/>
              <a:ea typeface="+mn-ea"/>
              <a:cs typeface="+mn-cs"/>
            </a:endParaRPr>
          </a:p>
        </p:txBody>
      </p:sp>
      <p:sp>
        <p:nvSpPr>
          <p:cNvPr id="234505" name="Line 9"/>
          <p:cNvSpPr>
            <a:spLocks noChangeShapeType="1"/>
          </p:cNvSpPr>
          <p:nvPr userDrawn="1"/>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buClr>
                <a:srgbClr val="CC9900"/>
              </a:buClr>
              <a:buSzPct val="65000"/>
              <a:buFont typeface="Wingdings" pitchFamily="2" charset="2"/>
              <a:buChar char="n"/>
            </a:pPr>
            <a:endParaRPr lang="sv-SE" sz="2400" b="0" smtClean="0">
              <a:solidFill>
                <a:srgbClr val="000000"/>
              </a:solidFill>
              <a:latin typeface="Arial" pitchFamily="34" charset="0"/>
              <a:ea typeface="+mn-ea"/>
              <a:cs typeface="+mn-cs"/>
            </a:endParaRPr>
          </a:p>
        </p:txBody>
      </p:sp>
      <p:pic>
        <p:nvPicPr>
          <p:cNvPr id="234506" name="Picture 10" descr="GitBarents5mm"/>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539750" y="260350"/>
            <a:ext cx="1803400" cy="720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335412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hf hdr="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4498" name="Picture 2" descr="Owes_oh"/>
          <p:cNvPicPr>
            <a:picLocks noChangeAspect="1" noChangeArrowheads="1"/>
          </p:cNvPicPr>
          <p:nvPr userDrawn="1"/>
        </p:nvPicPr>
        <p:blipFill>
          <a:blip r:embed="rId13">
            <a:lum bright="50000" contrast="-70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4499" name="Rectangle 3"/>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a:t>
            </a:r>
          </a:p>
        </p:txBody>
      </p:sp>
      <p:sp>
        <p:nvSpPr>
          <p:cNvPr id="234500" name="Rectangle 4"/>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 på bakgrundstexten</a:t>
            </a:r>
          </a:p>
          <a:p>
            <a:pPr lvl="1"/>
            <a:r>
              <a:rPr lang="sv-SE" altLang="en-US" smtClean="0"/>
              <a:t>Nivå två</a:t>
            </a:r>
          </a:p>
          <a:p>
            <a:pPr lvl="2"/>
            <a:r>
              <a:rPr lang="sv-SE" altLang="en-US" smtClean="0"/>
              <a:t>Nivå tre</a:t>
            </a:r>
          </a:p>
          <a:p>
            <a:pPr lvl="3"/>
            <a:r>
              <a:rPr lang="sv-SE" altLang="en-US" smtClean="0"/>
              <a:t>Nivå fyra</a:t>
            </a:r>
          </a:p>
          <a:p>
            <a:pPr lvl="4"/>
            <a:r>
              <a:rPr lang="sv-SE" altLang="en-US" smtClean="0"/>
              <a:t>Nivå fem</a:t>
            </a:r>
          </a:p>
        </p:txBody>
      </p:sp>
      <p:sp>
        <p:nvSpPr>
          <p:cNvPr id="234501" name="Rectangle 5"/>
          <p:cNvSpPr>
            <a:spLocks noGrp="1" noChangeArrowheads="1"/>
          </p:cNvSpPr>
          <p:nvPr>
            <p:ph type="dt" sz="half" idx="2"/>
          </p:nvPr>
        </p:nvSpPr>
        <p:spPr bwMode="auto">
          <a:xfrm>
            <a:off x="457200" y="6243638"/>
            <a:ext cx="2386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mj-lt"/>
              </a:defRPr>
            </a:lvl1pPr>
          </a:lstStyle>
          <a:p>
            <a:r>
              <a:rPr lang="sv-SE" b="0" smtClean="0">
                <a:solidFill>
                  <a:srgbClr val="000000"/>
                </a:solidFill>
                <a:ea typeface="+mn-ea"/>
                <a:cs typeface="+mn-cs"/>
              </a:rPr>
              <a:t>Owe Palmér 20100225</a:t>
            </a:r>
            <a:endParaRPr lang="sv-SE" altLang="en-US" b="0" smtClean="0">
              <a:solidFill>
                <a:srgbClr val="000000"/>
              </a:solidFill>
              <a:ea typeface="+mn-ea"/>
              <a:cs typeface="+mn-cs"/>
            </a:endParaRP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600" b="1">
                <a:solidFill>
                  <a:schemeClr val="accent1"/>
                </a:solidFill>
                <a:latin typeface="+mj-lt"/>
              </a:defRPr>
            </a:lvl1pPr>
          </a:lstStyle>
          <a:p>
            <a:r>
              <a:rPr lang="sv-SE" altLang="en-US" smtClean="0">
                <a:solidFill>
                  <a:srgbClr val="CC9900"/>
                </a:solidFill>
                <a:ea typeface="+mn-ea"/>
                <a:cs typeface="+mn-cs"/>
              </a:rPr>
              <a:t>www.gitbarents.com</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mj-lt"/>
              </a:defRPr>
            </a:lvl1pPr>
          </a:lstStyle>
          <a:p>
            <a:fld id="{F07FBDEF-35AD-4812-B426-60C1A2ECC132}" type="slidenum">
              <a:rPr lang="sv-SE" altLang="en-US" b="0" smtClean="0">
                <a:solidFill>
                  <a:srgbClr val="000000"/>
                </a:solidFill>
                <a:ea typeface="+mn-ea"/>
                <a:cs typeface="+mn-cs"/>
              </a:rPr>
              <a:pPr/>
              <a:t>‹#›</a:t>
            </a:fld>
            <a:endParaRPr lang="sv-SE" altLang="en-US" b="0" smtClean="0">
              <a:solidFill>
                <a:srgbClr val="000000"/>
              </a:solidFill>
              <a:ea typeface="+mn-ea"/>
              <a:cs typeface="+mn-cs"/>
            </a:endParaRPr>
          </a:p>
        </p:txBody>
      </p:sp>
      <p:sp>
        <p:nvSpPr>
          <p:cNvPr id="234504" name="Freeform 8"/>
          <p:cNvSpPr>
            <a:spLocks noChangeArrowheads="1"/>
          </p:cNvSpPr>
          <p:nvPr userDrawn="1"/>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a:lnSpc>
                <a:spcPct val="90000"/>
              </a:lnSpc>
              <a:spcBef>
                <a:spcPct val="20000"/>
              </a:spcBef>
              <a:buClr>
                <a:srgbClr val="CC9900"/>
              </a:buClr>
              <a:buSzPct val="65000"/>
              <a:buFont typeface="Wingdings" pitchFamily="2" charset="2"/>
              <a:buChar char="n"/>
            </a:pPr>
            <a:endParaRPr lang="sv-SE" sz="2400" b="0" smtClean="0">
              <a:solidFill>
                <a:srgbClr val="000000"/>
              </a:solidFill>
              <a:latin typeface="Arial" pitchFamily="34" charset="0"/>
              <a:ea typeface="+mn-ea"/>
              <a:cs typeface="+mn-cs"/>
            </a:endParaRPr>
          </a:p>
        </p:txBody>
      </p:sp>
      <p:sp>
        <p:nvSpPr>
          <p:cNvPr id="234505" name="Line 9"/>
          <p:cNvSpPr>
            <a:spLocks noChangeShapeType="1"/>
          </p:cNvSpPr>
          <p:nvPr userDrawn="1"/>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buClr>
                <a:srgbClr val="CC9900"/>
              </a:buClr>
              <a:buSzPct val="65000"/>
              <a:buFont typeface="Wingdings" pitchFamily="2" charset="2"/>
              <a:buChar char="n"/>
            </a:pPr>
            <a:endParaRPr lang="sv-SE" sz="2400" b="0" smtClean="0">
              <a:solidFill>
                <a:srgbClr val="000000"/>
              </a:solidFill>
              <a:latin typeface="Arial" pitchFamily="34" charset="0"/>
              <a:ea typeface="+mn-ea"/>
              <a:cs typeface="+mn-cs"/>
            </a:endParaRPr>
          </a:p>
        </p:txBody>
      </p:sp>
      <p:pic>
        <p:nvPicPr>
          <p:cNvPr id="234506" name="Picture 10" descr="GitBarents5mm"/>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539750" y="260350"/>
            <a:ext cx="1803400" cy="720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2851491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iming>
    <p:tnLst>
      <p:par>
        <p:cTn id="1" dur="indefinite" restart="never" nodeType="tmRoot"/>
      </p:par>
    </p:tnLst>
  </p:timing>
  <p:hf hdr="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4498" name="Picture 2" descr="Owes_oh"/>
          <p:cNvPicPr>
            <a:picLocks noChangeAspect="1" noChangeArrowheads="1"/>
          </p:cNvPicPr>
          <p:nvPr userDrawn="1"/>
        </p:nvPicPr>
        <p:blipFill>
          <a:blip r:embed="rId13">
            <a:lum bright="50000" contrast="-70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4499" name="Rectangle 3"/>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a:t>
            </a:r>
          </a:p>
        </p:txBody>
      </p:sp>
      <p:sp>
        <p:nvSpPr>
          <p:cNvPr id="234500" name="Rectangle 4"/>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 på bakgrundstexten</a:t>
            </a:r>
          </a:p>
          <a:p>
            <a:pPr lvl="1"/>
            <a:r>
              <a:rPr lang="sv-SE" altLang="en-US" smtClean="0"/>
              <a:t>Nivå två</a:t>
            </a:r>
          </a:p>
          <a:p>
            <a:pPr lvl="2"/>
            <a:r>
              <a:rPr lang="sv-SE" altLang="en-US" smtClean="0"/>
              <a:t>Nivå tre</a:t>
            </a:r>
          </a:p>
          <a:p>
            <a:pPr lvl="3"/>
            <a:r>
              <a:rPr lang="sv-SE" altLang="en-US" smtClean="0"/>
              <a:t>Nivå fyra</a:t>
            </a:r>
          </a:p>
          <a:p>
            <a:pPr lvl="4"/>
            <a:r>
              <a:rPr lang="sv-SE" altLang="en-US" smtClean="0"/>
              <a:t>Nivå fem</a:t>
            </a:r>
          </a:p>
        </p:txBody>
      </p:sp>
      <p:sp>
        <p:nvSpPr>
          <p:cNvPr id="234501" name="Rectangle 5"/>
          <p:cNvSpPr>
            <a:spLocks noGrp="1" noChangeArrowheads="1"/>
          </p:cNvSpPr>
          <p:nvPr>
            <p:ph type="dt" sz="half" idx="2"/>
          </p:nvPr>
        </p:nvSpPr>
        <p:spPr bwMode="auto">
          <a:xfrm>
            <a:off x="457200" y="6243638"/>
            <a:ext cx="2386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mj-lt"/>
              </a:defRPr>
            </a:lvl1pPr>
          </a:lstStyle>
          <a:p>
            <a:r>
              <a:rPr lang="sv-SE" b="0" smtClean="0">
                <a:solidFill>
                  <a:srgbClr val="000000"/>
                </a:solidFill>
                <a:ea typeface="+mn-ea"/>
                <a:cs typeface="+mn-cs"/>
              </a:rPr>
              <a:t>GeoNorth 2009/Owe Palmér</a:t>
            </a:r>
            <a:endParaRPr lang="sv-SE" altLang="en-US" b="0" smtClean="0">
              <a:solidFill>
                <a:srgbClr val="000000"/>
              </a:solidFill>
              <a:ea typeface="+mn-ea"/>
              <a:cs typeface="+mn-cs"/>
            </a:endParaRP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600" b="1">
                <a:solidFill>
                  <a:schemeClr val="accent1"/>
                </a:solidFill>
                <a:latin typeface="+mj-lt"/>
              </a:defRPr>
            </a:lvl1pPr>
          </a:lstStyle>
          <a:p>
            <a:r>
              <a:rPr lang="sv-SE" altLang="en-US" smtClean="0">
                <a:solidFill>
                  <a:srgbClr val="CC9900"/>
                </a:solidFill>
                <a:ea typeface="+mn-ea"/>
                <a:cs typeface="+mn-cs"/>
              </a:rPr>
              <a:t>www.gitbarents.com</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mj-lt"/>
              </a:defRPr>
            </a:lvl1pPr>
          </a:lstStyle>
          <a:p>
            <a:fld id="{4D6FB488-11A8-4493-9CC1-2B3597F12416}" type="slidenum">
              <a:rPr lang="sv-SE" altLang="en-US" b="0" smtClean="0">
                <a:solidFill>
                  <a:srgbClr val="000000"/>
                </a:solidFill>
                <a:ea typeface="+mn-ea"/>
                <a:cs typeface="+mn-cs"/>
              </a:rPr>
              <a:pPr/>
              <a:t>‹#›</a:t>
            </a:fld>
            <a:endParaRPr lang="sv-SE" altLang="en-US" b="0" smtClean="0">
              <a:solidFill>
                <a:srgbClr val="000000"/>
              </a:solidFill>
              <a:ea typeface="+mn-ea"/>
              <a:cs typeface="+mn-cs"/>
            </a:endParaRPr>
          </a:p>
        </p:txBody>
      </p:sp>
      <p:sp>
        <p:nvSpPr>
          <p:cNvPr id="234504" name="Freeform 8"/>
          <p:cNvSpPr>
            <a:spLocks noChangeArrowheads="1"/>
          </p:cNvSpPr>
          <p:nvPr userDrawn="1"/>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a:lnSpc>
                <a:spcPct val="90000"/>
              </a:lnSpc>
              <a:spcBef>
                <a:spcPct val="20000"/>
              </a:spcBef>
              <a:buClr>
                <a:srgbClr val="CC9900"/>
              </a:buClr>
              <a:buSzPct val="65000"/>
              <a:buFont typeface="Wingdings" pitchFamily="2" charset="2"/>
              <a:buChar char="n"/>
            </a:pPr>
            <a:endParaRPr lang="sv-SE" sz="2400" b="0" smtClean="0">
              <a:solidFill>
                <a:srgbClr val="000000"/>
              </a:solidFill>
              <a:latin typeface="Arial" pitchFamily="34" charset="0"/>
              <a:ea typeface="+mn-ea"/>
              <a:cs typeface="+mn-cs"/>
            </a:endParaRPr>
          </a:p>
        </p:txBody>
      </p:sp>
      <p:sp>
        <p:nvSpPr>
          <p:cNvPr id="234505" name="Line 9"/>
          <p:cNvSpPr>
            <a:spLocks noChangeShapeType="1"/>
          </p:cNvSpPr>
          <p:nvPr userDrawn="1"/>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buClr>
                <a:srgbClr val="CC9900"/>
              </a:buClr>
              <a:buSzPct val="65000"/>
              <a:buFont typeface="Wingdings" pitchFamily="2" charset="2"/>
              <a:buChar char="n"/>
            </a:pPr>
            <a:endParaRPr lang="sv-SE" sz="2400" b="0" smtClean="0">
              <a:solidFill>
                <a:srgbClr val="000000"/>
              </a:solidFill>
              <a:latin typeface="Arial" pitchFamily="34" charset="0"/>
              <a:ea typeface="+mn-ea"/>
              <a:cs typeface="+mn-cs"/>
            </a:endParaRPr>
          </a:p>
        </p:txBody>
      </p:sp>
      <p:pic>
        <p:nvPicPr>
          <p:cNvPr id="234506" name="Picture 10" descr="GitBarents5mm"/>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539750" y="260350"/>
            <a:ext cx="1803400" cy="720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3773067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hf hdr="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4">
            <a:lum bright="70000" contrast="-70000"/>
          </a:blip>
          <a:srcRect/>
          <a:stretch>
            <a:fillRect/>
          </a:stretch>
        </p:blipFill>
        <p:spPr bwMode="auto">
          <a:xfrm>
            <a:off x="971550" y="188913"/>
            <a:ext cx="7632700" cy="61071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468313" y="333375"/>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1028" name="Rectangle 4"/>
          <p:cNvSpPr>
            <a:spLocks noGrp="1" noChangeArrowheads="1"/>
          </p:cNvSpPr>
          <p:nvPr>
            <p:ph type="body" idx="1"/>
          </p:nvPr>
        </p:nvSpPr>
        <p:spPr bwMode="auto">
          <a:xfrm>
            <a:off x="457200" y="2492375"/>
            <a:ext cx="8229600" cy="363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34501" name="Rectangle 5"/>
          <p:cNvSpPr>
            <a:spLocks noGrp="1" noChangeArrowheads="1"/>
          </p:cNvSpPr>
          <p:nvPr>
            <p:ph type="dt" sz="half" idx="2"/>
          </p:nvPr>
        </p:nvSpPr>
        <p:spPr bwMode="auto">
          <a:xfrm>
            <a:off x="457200" y="6243638"/>
            <a:ext cx="1882775"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b="0">
                <a:solidFill>
                  <a:srgbClr val="000099"/>
                </a:solidFill>
                <a:ea typeface="ＭＳ Ｐゴシック"/>
                <a:cs typeface="ＭＳ Ｐゴシック"/>
              </a:defRPr>
            </a:lvl1pPr>
          </a:lstStyle>
          <a:p>
            <a:pPr>
              <a:defRPr/>
            </a:pPr>
            <a:r>
              <a:rPr lang="en-GB"/>
              <a:t>Palmér and Skedsmo October 2011</a:t>
            </a: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ctr">
              <a:defRPr>
                <a:solidFill>
                  <a:srgbClr val="000099"/>
                </a:solidFill>
                <a:ea typeface="ＭＳ Ｐゴシック"/>
                <a:cs typeface="ＭＳ Ｐゴシック"/>
              </a:defRPr>
            </a:lvl1pPr>
          </a:lstStyle>
          <a:p>
            <a:pPr>
              <a:defRPr/>
            </a:pPr>
            <a:r>
              <a:rPr lang="sv-SE"/>
              <a:t>www.arctic-sdi.org</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ＭＳ Ｐゴシック" pitchFamily="34" charset="-128"/>
                <a:cs typeface="+mn-cs"/>
              </a:defRPr>
            </a:lvl1pPr>
          </a:lstStyle>
          <a:p>
            <a:pPr>
              <a:defRPr/>
            </a:pPr>
            <a:fld id="{C93D0650-7DC5-4985-9910-8634E1ED9189}" type="slidenum">
              <a:rPr lang="sv-SE">
                <a:solidFill>
                  <a:srgbClr val="000000"/>
                </a:solidFill>
              </a:rPr>
              <a:pPr>
                <a:defRPr/>
              </a:pPr>
              <a:t>‹#›</a:t>
            </a:fld>
            <a:endParaRPr lang="sv-SE">
              <a:solidFill>
                <a:srgbClr val="000000"/>
              </a:solidFill>
            </a:endParaRPr>
          </a:p>
        </p:txBody>
      </p:sp>
      <p:sp>
        <p:nvSpPr>
          <p:cNvPr id="234505" name="Line 9"/>
          <p:cNvSpPr>
            <a:spLocks noChangeShapeType="1"/>
          </p:cNvSpPr>
          <p:nvPr userDrawn="1"/>
        </p:nvSpPr>
        <p:spPr bwMode="auto">
          <a:xfrm>
            <a:off x="457200" y="6172200"/>
            <a:ext cx="8229600" cy="0"/>
          </a:xfrm>
          <a:prstGeom prst="line">
            <a:avLst/>
          </a:prstGeom>
          <a:noFill/>
          <a:ln w="19050">
            <a:solidFill>
              <a:srgbClr val="0000CC"/>
            </a:solidFill>
            <a:round/>
            <a:headEnd/>
            <a:tailEnd/>
          </a:ln>
          <a:effectLst/>
          <a:extLst/>
        </p:spPr>
        <p:txBody>
          <a:bodyPr/>
          <a:lstStyle/>
          <a:p>
            <a:pPr algn="ctr">
              <a:defRPr/>
            </a:pPr>
            <a:endParaRPr lang="en-US">
              <a:solidFill>
                <a:srgbClr val="CC9900"/>
              </a:solidFill>
              <a:latin typeface="Garamond" charset="0"/>
              <a:ea typeface="ＭＳ Ｐゴシック" charset="0"/>
              <a:cs typeface="+mn-cs"/>
            </a:endParaRPr>
          </a:p>
        </p:txBody>
      </p:sp>
      <p:pic>
        <p:nvPicPr>
          <p:cNvPr id="1033" name="Picture 12"/>
          <p:cNvPicPr>
            <a:picLocks noChangeAspect="1" noChangeArrowheads="1"/>
          </p:cNvPicPr>
          <p:nvPr userDrawn="1"/>
        </p:nvPicPr>
        <p:blipFill>
          <a:blip r:embed="rId15"/>
          <a:srcRect/>
          <a:stretch>
            <a:fillRect/>
          </a:stretch>
        </p:blipFill>
        <p:spPr bwMode="auto">
          <a:xfrm>
            <a:off x="539750" y="333375"/>
            <a:ext cx="1373188" cy="457200"/>
          </a:xfrm>
          <a:prstGeom prst="rect">
            <a:avLst/>
          </a:prstGeom>
          <a:noFill/>
          <a:ln w="9525">
            <a:noFill/>
            <a:miter lim="800000"/>
            <a:headEnd/>
            <a:tailEnd/>
          </a:ln>
        </p:spPr>
      </p:pic>
    </p:spTree>
    <p:extLst>
      <p:ext uri="{BB962C8B-B14F-4D97-AF65-F5344CB8AC3E}">
        <p14:creationId xmlns="" xmlns:p14="http://schemas.microsoft.com/office/powerpoint/2010/main" val="93722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rgbClr val="000099"/>
        </a:buClr>
        <a:buFont typeface="Wingdings" pitchFamily="2" charset="2"/>
        <a:buChar char="v"/>
        <a:defRPr sz="3000">
          <a:solidFill>
            <a:schemeClr val="tx1"/>
          </a:solidFill>
          <a:latin typeface="+mn-lt"/>
          <a:ea typeface="+mn-ea"/>
          <a:cs typeface="ＭＳ Ｐゴシック"/>
        </a:defRPr>
      </a:lvl1pPr>
      <a:lvl2pPr marL="669925" indent="-325438" algn="l" rtl="0" eaLnBrk="0" fontAlgn="base" hangingPunct="0">
        <a:spcBef>
          <a:spcPct val="20000"/>
        </a:spcBef>
        <a:spcAft>
          <a:spcPct val="0"/>
        </a:spcAft>
        <a:buClr>
          <a:srgbClr val="000099"/>
        </a:buClr>
        <a:buFont typeface="Wingdings" pitchFamily="2" charset="2"/>
        <a:buChar char="v"/>
        <a:defRPr sz="2600">
          <a:solidFill>
            <a:schemeClr val="tx1"/>
          </a:solidFill>
          <a:latin typeface="+mn-lt"/>
          <a:ea typeface="+mn-ea"/>
          <a:cs typeface="ＭＳ Ｐゴシック"/>
        </a:defRPr>
      </a:lvl2pPr>
      <a:lvl3pPr marL="1022350" indent="-350838" algn="l" rtl="0" eaLnBrk="0" fontAlgn="base" hangingPunct="0">
        <a:spcBef>
          <a:spcPct val="20000"/>
        </a:spcBef>
        <a:spcAft>
          <a:spcPct val="0"/>
        </a:spcAft>
        <a:buClr>
          <a:srgbClr val="000099"/>
        </a:buClr>
        <a:buFont typeface="Wingdings" pitchFamily="2" charset="2"/>
        <a:buChar char="v"/>
        <a:defRPr sz="2200">
          <a:solidFill>
            <a:schemeClr val="tx1"/>
          </a:solidFill>
          <a:latin typeface="+mn-lt"/>
          <a:ea typeface="+mn-ea"/>
          <a:cs typeface="ＭＳ Ｐゴシック"/>
        </a:defRPr>
      </a:lvl3pPr>
      <a:lvl4pPr marL="1339850" indent="-315913"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4pPr>
      <a:lvl5pPr marL="1681163" indent="-339725"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5pPr>
      <a:lvl6pPr marL="21383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6pPr>
      <a:lvl7pPr marL="25955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7pPr>
      <a:lvl8pPr marL="30527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8pPr>
      <a:lvl9pPr marL="35099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4">
            <a:lum bright="70000" contrast="-70000"/>
          </a:blip>
          <a:srcRect/>
          <a:stretch>
            <a:fillRect/>
          </a:stretch>
        </p:blipFill>
        <p:spPr bwMode="auto">
          <a:xfrm>
            <a:off x="971550" y="188913"/>
            <a:ext cx="7632700" cy="61071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468313" y="333375"/>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1028" name="Rectangle 4"/>
          <p:cNvSpPr>
            <a:spLocks noGrp="1" noChangeArrowheads="1"/>
          </p:cNvSpPr>
          <p:nvPr>
            <p:ph type="body" idx="1"/>
          </p:nvPr>
        </p:nvSpPr>
        <p:spPr bwMode="auto">
          <a:xfrm>
            <a:off x="457200" y="2492375"/>
            <a:ext cx="8229600" cy="363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34501" name="Rectangle 5"/>
          <p:cNvSpPr>
            <a:spLocks noGrp="1" noChangeArrowheads="1"/>
          </p:cNvSpPr>
          <p:nvPr>
            <p:ph type="dt" sz="half" idx="2"/>
          </p:nvPr>
        </p:nvSpPr>
        <p:spPr bwMode="auto">
          <a:xfrm>
            <a:off x="457200" y="6243638"/>
            <a:ext cx="1882775"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b="0">
                <a:solidFill>
                  <a:srgbClr val="000099"/>
                </a:solidFill>
                <a:ea typeface="ＭＳ Ｐゴシック"/>
                <a:cs typeface="ＭＳ Ｐゴシック"/>
              </a:defRPr>
            </a:lvl1pPr>
          </a:lstStyle>
          <a:p>
            <a:pPr>
              <a:defRPr/>
            </a:pPr>
            <a:r>
              <a:rPr lang="en-GB"/>
              <a:t>Palmér and Skedsmo October 2011</a:t>
            </a: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ctr">
              <a:defRPr>
                <a:solidFill>
                  <a:srgbClr val="000099"/>
                </a:solidFill>
                <a:ea typeface="ＭＳ Ｐゴシック"/>
                <a:cs typeface="ＭＳ Ｐゴシック"/>
              </a:defRPr>
            </a:lvl1pPr>
          </a:lstStyle>
          <a:p>
            <a:pPr>
              <a:defRPr/>
            </a:pPr>
            <a:r>
              <a:rPr lang="sv-SE"/>
              <a:t>www.arctic-sdi.org</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ＭＳ Ｐゴシック" pitchFamily="34" charset="-128"/>
                <a:cs typeface="+mn-cs"/>
              </a:defRPr>
            </a:lvl1pPr>
          </a:lstStyle>
          <a:p>
            <a:pPr>
              <a:defRPr/>
            </a:pPr>
            <a:fld id="{C93D0650-7DC5-4985-9910-8634E1ED9189}" type="slidenum">
              <a:rPr lang="sv-SE">
                <a:solidFill>
                  <a:srgbClr val="000000"/>
                </a:solidFill>
              </a:rPr>
              <a:pPr>
                <a:defRPr/>
              </a:pPr>
              <a:t>‹#›</a:t>
            </a:fld>
            <a:endParaRPr lang="sv-SE">
              <a:solidFill>
                <a:srgbClr val="000000"/>
              </a:solidFill>
            </a:endParaRPr>
          </a:p>
        </p:txBody>
      </p:sp>
      <p:sp>
        <p:nvSpPr>
          <p:cNvPr id="234505" name="Line 9"/>
          <p:cNvSpPr>
            <a:spLocks noChangeShapeType="1"/>
          </p:cNvSpPr>
          <p:nvPr userDrawn="1"/>
        </p:nvSpPr>
        <p:spPr bwMode="auto">
          <a:xfrm>
            <a:off x="457200" y="6172200"/>
            <a:ext cx="8229600" cy="0"/>
          </a:xfrm>
          <a:prstGeom prst="line">
            <a:avLst/>
          </a:prstGeom>
          <a:noFill/>
          <a:ln w="19050">
            <a:solidFill>
              <a:srgbClr val="0000CC"/>
            </a:solidFill>
            <a:round/>
            <a:headEnd/>
            <a:tailEnd/>
          </a:ln>
          <a:effectLst/>
          <a:extLst/>
        </p:spPr>
        <p:txBody>
          <a:bodyPr/>
          <a:lstStyle/>
          <a:p>
            <a:pPr algn="ctr">
              <a:defRPr/>
            </a:pPr>
            <a:endParaRPr lang="en-US">
              <a:solidFill>
                <a:srgbClr val="CC9900"/>
              </a:solidFill>
              <a:latin typeface="Garamond" charset="0"/>
              <a:ea typeface="ＭＳ Ｐゴシック" charset="0"/>
              <a:cs typeface="+mn-cs"/>
            </a:endParaRPr>
          </a:p>
        </p:txBody>
      </p:sp>
      <p:pic>
        <p:nvPicPr>
          <p:cNvPr id="1033" name="Picture 12"/>
          <p:cNvPicPr>
            <a:picLocks noChangeAspect="1" noChangeArrowheads="1"/>
          </p:cNvPicPr>
          <p:nvPr userDrawn="1"/>
        </p:nvPicPr>
        <p:blipFill>
          <a:blip r:embed="rId15"/>
          <a:srcRect/>
          <a:stretch>
            <a:fillRect/>
          </a:stretch>
        </p:blipFill>
        <p:spPr bwMode="auto">
          <a:xfrm>
            <a:off x="539750" y="333375"/>
            <a:ext cx="1373188" cy="457200"/>
          </a:xfrm>
          <a:prstGeom prst="rect">
            <a:avLst/>
          </a:prstGeom>
          <a:noFill/>
          <a:ln w="9525">
            <a:noFill/>
            <a:miter lim="800000"/>
            <a:headEnd/>
            <a:tailEnd/>
          </a:ln>
        </p:spPr>
      </p:pic>
    </p:spTree>
    <p:extLst>
      <p:ext uri="{BB962C8B-B14F-4D97-AF65-F5344CB8AC3E}">
        <p14:creationId xmlns="" xmlns:p14="http://schemas.microsoft.com/office/powerpoint/2010/main" val="323553685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rgbClr val="000099"/>
        </a:buClr>
        <a:buFont typeface="Wingdings" pitchFamily="2" charset="2"/>
        <a:buChar char="v"/>
        <a:defRPr sz="3000">
          <a:solidFill>
            <a:schemeClr val="tx1"/>
          </a:solidFill>
          <a:latin typeface="+mn-lt"/>
          <a:ea typeface="+mn-ea"/>
          <a:cs typeface="ＭＳ Ｐゴシック"/>
        </a:defRPr>
      </a:lvl1pPr>
      <a:lvl2pPr marL="669925" indent="-325438" algn="l" rtl="0" eaLnBrk="0" fontAlgn="base" hangingPunct="0">
        <a:spcBef>
          <a:spcPct val="20000"/>
        </a:spcBef>
        <a:spcAft>
          <a:spcPct val="0"/>
        </a:spcAft>
        <a:buClr>
          <a:srgbClr val="000099"/>
        </a:buClr>
        <a:buFont typeface="Wingdings" pitchFamily="2" charset="2"/>
        <a:buChar char="v"/>
        <a:defRPr sz="2600">
          <a:solidFill>
            <a:schemeClr val="tx1"/>
          </a:solidFill>
          <a:latin typeface="+mn-lt"/>
          <a:ea typeface="+mn-ea"/>
          <a:cs typeface="ＭＳ Ｐゴシック"/>
        </a:defRPr>
      </a:lvl2pPr>
      <a:lvl3pPr marL="1022350" indent="-350838" algn="l" rtl="0" eaLnBrk="0" fontAlgn="base" hangingPunct="0">
        <a:spcBef>
          <a:spcPct val="20000"/>
        </a:spcBef>
        <a:spcAft>
          <a:spcPct val="0"/>
        </a:spcAft>
        <a:buClr>
          <a:srgbClr val="000099"/>
        </a:buClr>
        <a:buFont typeface="Wingdings" pitchFamily="2" charset="2"/>
        <a:buChar char="v"/>
        <a:defRPr sz="2200">
          <a:solidFill>
            <a:schemeClr val="tx1"/>
          </a:solidFill>
          <a:latin typeface="+mn-lt"/>
          <a:ea typeface="+mn-ea"/>
          <a:cs typeface="ＭＳ Ｐゴシック"/>
        </a:defRPr>
      </a:lvl3pPr>
      <a:lvl4pPr marL="1339850" indent="-315913"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4pPr>
      <a:lvl5pPr marL="1681163" indent="-339725"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5pPr>
      <a:lvl6pPr marL="21383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6pPr>
      <a:lvl7pPr marL="25955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7pPr>
      <a:lvl8pPr marL="30527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8pPr>
      <a:lvl9pPr marL="35099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0170" name="Picture 7"/>
          <p:cNvPicPr>
            <a:picLocks noChangeAspect="1" noChangeArrowheads="1"/>
          </p:cNvPicPr>
          <p:nvPr userDrawn="1"/>
        </p:nvPicPr>
        <p:blipFill>
          <a:blip r:embed="rId13">
            <a:lum bright="50000" contrast="-70000"/>
            <a:extLst>
              <a:ext uri="{28A0092B-C50C-407E-A947-70E740481C1C}">
                <a14:useLocalDpi xmlns="" xmlns:a14="http://schemas.microsoft.com/office/drawing/2010/main" val="0"/>
              </a:ext>
            </a:extLst>
          </a:blip>
          <a:srcRect/>
          <a:stretch>
            <a:fillRect/>
          </a:stretch>
        </p:blipFill>
        <p:spPr bwMode="auto">
          <a:xfrm>
            <a:off x="-12700" y="-12700"/>
            <a:ext cx="92075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01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201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20164" name="Rectangle 4"/>
          <p:cNvSpPr>
            <a:spLocks noGrp="1" noChangeArrowheads="1"/>
          </p:cNvSpPr>
          <p:nvPr>
            <p:ph type="dt" sz="half" idx="2"/>
          </p:nvPr>
        </p:nvSpPr>
        <p:spPr bwMode="auto">
          <a:xfrm>
            <a:off x="468313" y="6858000"/>
            <a:ext cx="2098675" cy="315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ClrTx/>
              <a:buSzTx/>
              <a:buFontTx/>
              <a:buNone/>
              <a:defRPr sz="1600">
                <a:latin typeface="Garamond" pitchFamily="18" charset="0"/>
              </a:defRPr>
            </a:lvl1pPr>
          </a:lstStyle>
          <a:p>
            <a:r>
              <a:rPr lang="sv-SE" b="0" smtClean="0">
                <a:solidFill>
                  <a:srgbClr val="000000"/>
                </a:solidFill>
                <a:ea typeface="ＭＳ Ｐゴシック" pitchFamily="34" charset="-128"/>
                <a:cs typeface="+mn-cs"/>
              </a:rPr>
              <a:t>GSDI12 Singapore October 2010/Owe Palmér</a:t>
            </a:r>
          </a:p>
        </p:txBody>
      </p:sp>
      <p:sp>
        <p:nvSpPr>
          <p:cNvPr id="220165" name="Rectangle 5"/>
          <p:cNvSpPr>
            <a:spLocks noGrp="1" noChangeArrowheads="1"/>
          </p:cNvSpPr>
          <p:nvPr>
            <p:ph type="ftr" sz="quarter" idx="3"/>
          </p:nvPr>
        </p:nvSpPr>
        <p:spPr bwMode="auto">
          <a:xfrm>
            <a:off x="3059113" y="6858000"/>
            <a:ext cx="2895600" cy="315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ClrTx/>
              <a:buSzTx/>
              <a:buFontTx/>
              <a:buNone/>
              <a:defRPr sz="1600" b="1">
                <a:solidFill>
                  <a:srgbClr val="000099"/>
                </a:solidFill>
                <a:latin typeface="Garamond" pitchFamily="18" charset="0"/>
              </a:defRPr>
            </a:lvl1pPr>
          </a:lstStyle>
          <a:p>
            <a:r>
              <a:rPr lang="sv-SE" smtClean="0">
                <a:ea typeface="ＭＳ Ｐゴシック" pitchFamily="34" charset="-128"/>
                <a:cs typeface="+mn-cs"/>
              </a:rPr>
              <a:t>www.gitbarents.com</a:t>
            </a:r>
          </a:p>
        </p:txBody>
      </p:sp>
      <p:sp>
        <p:nvSpPr>
          <p:cNvPr id="220166" name="Rectangle 6"/>
          <p:cNvSpPr>
            <a:spLocks noGrp="1" noChangeArrowheads="1"/>
          </p:cNvSpPr>
          <p:nvPr>
            <p:ph type="sldNum" sz="quarter" idx="4"/>
          </p:nvPr>
        </p:nvSpPr>
        <p:spPr bwMode="auto">
          <a:xfrm>
            <a:off x="6516688" y="6858000"/>
            <a:ext cx="2133600" cy="315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Tx/>
              <a:buNone/>
              <a:defRPr sz="1400">
                <a:latin typeface="Times New Roman" pitchFamily="18" charset="0"/>
              </a:defRPr>
            </a:lvl1pPr>
          </a:lstStyle>
          <a:p>
            <a:fld id="{F0E39D76-40FE-44BE-97B9-9BA0B0D1187D}" type="slidenum">
              <a:rPr lang="sv-SE" b="0" smtClean="0">
                <a:solidFill>
                  <a:srgbClr val="000000"/>
                </a:solidFill>
                <a:ea typeface="ＭＳ Ｐゴシック" pitchFamily="34" charset="-128"/>
                <a:cs typeface="+mn-cs"/>
              </a:rPr>
              <a:pPr/>
              <a:t>‹#›</a:t>
            </a:fld>
            <a:endParaRPr lang="sv-SE" b="0" smtClean="0">
              <a:solidFill>
                <a:srgbClr val="000000"/>
              </a:solidFill>
              <a:ea typeface="ＭＳ Ｐゴシック" pitchFamily="34" charset="-128"/>
              <a:cs typeface="+mn-cs"/>
            </a:endParaRPr>
          </a:p>
        </p:txBody>
      </p:sp>
    </p:spTree>
    <p:extLst>
      <p:ext uri="{BB962C8B-B14F-4D97-AF65-F5344CB8AC3E}">
        <p14:creationId xmlns="" xmlns:p14="http://schemas.microsoft.com/office/powerpoint/2010/main" val="12663330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5">
            <a:lum bright="70000" contrast="-70000"/>
          </a:blip>
          <a:srcRect/>
          <a:stretch>
            <a:fillRect/>
          </a:stretch>
        </p:blipFill>
        <p:spPr bwMode="auto">
          <a:xfrm>
            <a:off x="971550" y="188913"/>
            <a:ext cx="7632700" cy="61071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468313" y="333375"/>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1028" name="Rectangle 4"/>
          <p:cNvSpPr>
            <a:spLocks noGrp="1" noChangeArrowheads="1"/>
          </p:cNvSpPr>
          <p:nvPr>
            <p:ph type="body" idx="1"/>
          </p:nvPr>
        </p:nvSpPr>
        <p:spPr bwMode="auto">
          <a:xfrm>
            <a:off x="457200" y="2492375"/>
            <a:ext cx="8229600" cy="363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34501" name="Rectangle 5"/>
          <p:cNvSpPr>
            <a:spLocks noGrp="1" noChangeArrowheads="1"/>
          </p:cNvSpPr>
          <p:nvPr>
            <p:ph type="dt" sz="half" idx="2"/>
          </p:nvPr>
        </p:nvSpPr>
        <p:spPr bwMode="auto">
          <a:xfrm>
            <a:off x="457200" y="6243638"/>
            <a:ext cx="1306513"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b="0">
                <a:solidFill>
                  <a:srgbClr val="000099"/>
                </a:solidFill>
              </a:defRPr>
            </a:lvl1pPr>
          </a:lstStyle>
          <a:p>
            <a:pPr>
              <a:defRPr/>
            </a:pPr>
            <a:r>
              <a:rPr lang="en-GB"/>
              <a:t>Owe Palmér February 29, 2012</a:t>
            </a:r>
          </a:p>
        </p:txBody>
      </p:sp>
      <p:sp>
        <p:nvSpPr>
          <p:cNvPr id="2345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ctr">
              <a:defRPr>
                <a:solidFill>
                  <a:srgbClr val="000099"/>
                </a:solidFill>
              </a:defRPr>
            </a:lvl1pPr>
          </a:lstStyle>
          <a:p>
            <a:pPr>
              <a:defRPr/>
            </a:pPr>
            <a:r>
              <a:rPr lang="sv-SE"/>
              <a:t>www.arctic-sdi.org</a:t>
            </a:r>
          </a:p>
        </p:txBody>
      </p:sp>
      <p:sp>
        <p:nvSpPr>
          <p:cNvPr id="234503" name="Rectangle 7"/>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ＭＳ Ｐゴシック" pitchFamily="34" charset="-128"/>
                <a:cs typeface="+mn-cs"/>
              </a:defRPr>
            </a:lvl1pPr>
          </a:lstStyle>
          <a:p>
            <a:pPr>
              <a:defRPr/>
            </a:pPr>
            <a:fld id="{927E3F04-58CC-49D3-A042-8F1984E348F1}" type="slidenum">
              <a:rPr lang="sv-SE">
                <a:solidFill>
                  <a:srgbClr val="000000"/>
                </a:solidFill>
              </a:rPr>
              <a:pPr>
                <a:defRPr/>
              </a:pPr>
              <a:t>‹#›</a:t>
            </a:fld>
            <a:endParaRPr lang="sv-SE">
              <a:solidFill>
                <a:srgbClr val="000000"/>
              </a:solidFill>
            </a:endParaRPr>
          </a:p>
        </p:txBody>
      </p:sp>
      <p:sp>
        <p:nvSpPr>
          <p:cNvPr id="234505" name="Line 9"/>
          <p:cNvSpPr>
            <a:spLocks noChangeShapeType="1"/>
          </p:cNvSpPr>
          <p:nvPr userDrawn="1"/>
        </p:nvSpPr>
        <p:spPr bwMode="auto">
          <a:xfrm>
            <a:off x="457200" y="6172200"/>
            <a:ext cx="8229600" cy="0"/>
          </a:xfrm>
          <a:prstGeom prst="line">
            <a:avLst/>
          </a:prstGeom>
          <a:noFill/>
          <a:ln w="19050">
            <a:solidFill>
              <a:srgbClr val="0000CC"/>
            </a:solidFill>
            <a:round/>
            <a:headEnd/>
            <a:tailEnd/>
          </a:ln>
          <a:effectLst/>
          <a:extLst/>
        </p:spPr>
        <p:txBody>
          <a:bodyPr/>
          <a:lstStyle/>
          <a:p>
            <a:pPr algn="ctr">
              <a:defRPr/>
            </a:pPr>
            <a:endParaRPr lang="en-US">
              <a:solidFill>
                <a:srgbClr val="CC9900"/>
              </a:solidFill>
              <a:latin typeface="Garamond" charset="0"/>
              <a:ea typeface="ＭＳ Ｐゴシック" charset="0"/>
              <a:cs typeface="+mn-cs"/>
            </a:endParaRPr>
          </a:p>
        </p:txBody>
      </p:sp>
      <p:pic>
        <p:nvPicPr>
          <p:cNvPr id="1033" name="Picture 12"/>
          <p:cNvPicPr>
            <a:picLocks noChangeAspect="1" noChangeArrowheads="1"/>
          </p:cNvPicPr>
          <p:nvPr userDrawn="1"/>
        </p:nvPicPr>
        <p:blipFill>
          <a:blip r:embed="rId16"/>
          <a:srcRect/>
          <a:stretch>
            <a:fillRect/>
          </a:stretch>
        </p:blipFill>
        <p:spPr bwMode="auto">
          <a:xfrm>
            <a:off x="539750" y="333375"/>
            <a:ext cx="1373188" cy="457200"/>
          </a:xfrm>
          <a:prstGeom prst="rect">
            <a:avLst/>
          </a:prstGeom>
          <a:noFill/>
          <a:ln w="9525">
            <a:noFill/>
            <a:miter lim="800000"/>
            <a:headEnd/>
            <a:tailEnd/>
          </a:ln>
        </p:spPr>
      </p:pic>
    </p:spTree>
    <p:extLst>
      <p:ext uri="{BB962C8B-B14F-4D97-AF65-F5344CB8AC3E}">
        <p14:creationId xmlns="" xmlns:p14="http://schemas.microsoft.com/office/powerpoint/2010/main" val="405473286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rgbClr val="000099"/>
        </a:buClr>
        <a:buFont typeface="Wingdings" pitchFamily="2" charset="2"/>
        <a:buChar char="v"/>
        <a:defRPr sz="3000">
          <a:solidFill>
            <a:schemeClr val="tx1"/>
          </a:solidFill>
          <a:latin typeface="+mn-lt"/>
          <a:ea typeface="+mn-ea"/>
          <a:cs typeface="ＭＳ Ｐゴシック"/>
        </a:defRPr>
      </a:lvl1pPr>
      <a:lvl2pPr marL="669925" indent="-325438" algn="l" rtl="0" eaLnBrk="0" fontAlgn="base" hangingPunct="0">
        <a:spcBef>
          <a:spcPct val="20000"/>
        </a:spcBef>
        <a:spcAft>
          <a:spcPct val="0"/>
        </a:spcAft>
        <a:buClr>
          <a:srgbClr val="000099"/>
        </a:buClr>
        <a:buFont typeface="Wingdings" pitchFamily="2" charset="2"/>
        <a:buChar char="v"/>
        <a:defRPr sz="2600">
          <a:solidFill>
            <a:schemeClr val="tx1"/>
          </a:solidFill>
          <a:latin typeface="+mn-lt"/>
          <a:ea typeface="+mn-ea"/>
          <a:cs typeface="ＭＳ Ｐゴシック"/>
        </a:defRPr>
      </a:lvl2pPr>
      <a:lvl3pPr marL="1022350" indent="-350838" algn="l" rtl="0" eaLnBrk="0" fontAlgn="base" hangingPunct="0">
        <a:spcBef>
          <a:spcPct val="20000"/>
        </a:spcBef>
        <a:spcAft>
          <a:spcPct val="0"/>
        </a:spcAft>
        <a:buClr>
          <a:srgbClr val="000099"/>
        </a:buClr>
        <a:buFont typeface="Wingdings" pitchFamily="2" charset="2"/>
        <a:buChar char="v"/>
        <a:defRPr sz="2200">
          <a:solidFill>
            <a:schemeClr val="tx1"/>
          </a:solidFill>
          <a:latin typeface="+mn-lt"/>
          <a:ea typeface="+mn-ea"/>
          <a:cs typeface="ＭＳ Ｐゴシック"/>
        </a:defRPr>
      </a:lvl3pPr>
      <a:lvl4pPr marL="1339850" indent="-315913"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4pPr>
      <a:lvl5pPr marL="1681163" indent="-339725" algn="l" rtl="0" eaLnBrk="0" fontAlgn="base" hangingPunct="0">
        <a:spcBef>
          <a:spcPct val="20000"/>
        </a:spcBef>
        <a:spcAft>
          <a:spcPct val="0"/>
        </a:spcAft>
        <a:buClr>
          <a:srgbClr val="000099"/>
        </a:buClr>
        <a:buFont typeface="Wingdings" pitchFamily="2" charset="2"/>
        <a:buChar char="v"/>
        <a:defRPr sz="2000">
          <a:solidFill>
            <a:schemeClr val="tx1"/>
          </a:solidFill>
          <a:latin typeface="+mn-lt"/>
          <a:ea typeface="+mn-ea"/>
          <a:cs typeface="ＭＳ Ｐゴシック"/>
        </a:defRPr>
      </a:lvl5pPr>
      <a:lvl6pPr marL="21383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6pPr>
      <a:lvl7pPr marL="25955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7pPr>
      <a:lvl8pPr marL="30527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8pPr>
      <a:lvl9pPr marL="3509963" indent="-339725" algn="l" rtl="0" fontAlgn="base">
        <a:spcBef>
          <a:spcPct val="20000"/>
        </a:spcBef>
        <a:spcAft>
          <a:spcPct val="0"/>
        </a:spcAft>
        <a:buClr>
          <a:srgbClr val="000099"/>
        </a:buClr>
        <a:buFont typeface="Wingdings" charset="0"/>
        <a:buChar char="v"/>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1"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B925458D-3AB5-4FB2-8617-5550ABEF670A}" type="slidenum">
              <a:rPr lang="sv-SE" sz="1200" b="0">
                <a:solidFill>
                  <a:srgbClr val="000000"/>
                </a:solidFill>
                <a:ea typeface="ＭＳ Ｐゴシック" pitchFamily="34" charset="-128"/>
                <a:cs typeface="+mn-cs"/>
              </a:rPr>
              <a:pPr algn="r">
                <a:defRPr/>
              </a:pPr>
              <a:t>1</a:t>
            </a:fld>
            <a:endParaRPr lang="sv-SE" sz="1200" b="0">
              <a:solidFill>
                <a:srgbClr val="000000"/>
              </a:solidFill>
              <a:ea typeface="ＭＳ Ｐゴシック" pitchFamily="34" charset="-128"/>
              <a:cs typeface="+mn-cs"/>
            </a:endParaRPr>
          </a:p>
        </p:txBody>
      </p:sp>
      <p:sp>
        <p:nvSpPr>
          <p:cNvPr id="4710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4"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ADAA7629-ADE8-402C-BE7F-EC103952F105}" type="slidenum">
              <a:rPr lang="sv-SE" sz="1200" b="0">
                <a:solidFill>
                  <a:srgbClr val="000000"/>
                </a:solidFill>
                <a:ea typeface="ＭＳ Ｐゴシック" pitchFamily="34" charset="-128"/>
                <a:cs typeface="+mn-cs"/>
              </a:rPr>
              <a:pPr algn="r">
                <a:defRPr/>
              </a:pPr>
              <a:t>1</a:t>
            </a:fld>
            <a:endParaRPr lang="sv-SE" sz="1200" b="0">
              <a:solidFill>
                <a:srgbClr val="000000"/>
              </a:solidFill>
              <a:ea typeface="ＭＳ Ｐゴシック" pitchFamily="34" charset="-128"/>
              <a:cs typeface="+mn-cs"/>
            </a:endParaRPr>
          </a:p>
        </p:txBody>
      </p:sp>
      <p:sp>
        <p:nvSpPr>
          <p:cNvPr id="47110"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2"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851CFA96-5336-40BE-AACD-A848A36F0CE2}" type="slidenum">
              <a:rPr lang="sv-SE" sz="1200" b="0">
                <a:solidFill>
                  <a:srgbClr val="000000"/>
                </a:solidFill>
                <a:ea typeface="ＭＳ Ｐゴシック" pitchFamily="34" charset="-128"/>
                <a:cs typeface="+mn-cs"/>
              </a:rPr>
              <a:pPr algn="r">
                <a:defRPr/>
              </a:pPr>
              <a:t>1</a:t>
            </a:fld>
            <a:endParaRPr lang="sv-SE" sz="1200" b="0">
              <a:solidFill>
                <a:srgbClr val="000000"/>
              </a:solidFill>
              <a:ea typeface="ＭＳ Ｐゴシック" pitchFamily="34" charset="-128"/>
              <a:cs typeface="+mn-cs"/>
            </a:endParaRPr>
          </a:p>
        </p:txBody>
      </p:sp>
      <p:sp>
        <p:nvSpPr>
          <p:cNvPr id="47112"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3"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49332C7F-76EC-4967-9041-CC9B5A8214FC}" type="slidenum">
              <a:rPr lang="sv-SE" sz="1200" b="0">
                <a:solidFill>
                  <a:srgbClr val="000000"/>
                </a:solidFill>
                <a:ea typeface="ＭＳ Ｐゴシック" pitchFamily="34" charset="-128"/>
                <a:cs typeface="+mn-cs"/>
              </a:rPr>
              <a:pPr algn="r">
                <a:defRPr/>
              </a:pPr>
              <a:t>1</a:t>
            </a:fld>
            <a:endParaRPr lang="sv-SE" sz="1200" b="0">
              <a:solidFill>
                <a:srgbClr val="000000"/>
              </a:solidFill>
              <a:ea typeface="ＭＳ Ｐゴシック" pitchFamily="34" charset="-128"/>
              <a:cs typeface="+mn-cs"/>
            </a:endParaRPr>
          </a:p>
        </p:txBody>
      </p:sp>
      <p:sp>
        <p:nvSpPr>
          <p:cNvPr id="47114"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0"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8F81537E-C651-49D4-BA94-8921027B50C4}" type="slidenum">
              <a:rPr lang="sv-SE" sz="1200" b="0">
                <a:solidFill>
                  <a:srgbClr val="000000"/>
                </a:solidFill>
                <a:ea typeface="ＭＳ Ｐゴシック" pitchFamily="34" charset="-128"/>
                <a:cs typeface="+mn-cs"/>
              </a:rPr>
              <a:pPr algn="r">
                <a:defRPr/>
              </a:pPr>
              <a:t>1</a:t>
            </a:fld>
            <a:endParaRPr lang="sv-SE" sz="1200" b="0">
              <a:solidFill>
                <a:srgbClr val="000000"/>
              </a:solidFill>
              <a:ea typeface="ＭＳ Ｐゴシック" pitchFamily="34" charset="-128"/>
              <a:cs typeface="+mn-cs"/>
            </a:endParaRPr>
          </a:p>
        </p:txBody>
      </p:sp>
      <p:sp>
        <p:nvSpPr>
          <p:cNvPr id="5" name="Footer Placeholder 4"/>
          <p:cNvSpPr txBox="1">
            <a:spLocks noGrp="1"/>
          </p:cNvSpPr>
          <p:nvPr/>
        </p:nvSpPr>
        <p:spPr bwMode="auto">
          <a:xfrm>
            <a:off x="2484438" y="4508500"/>
            <a:ext cx="3803650" cy="546100"/>
          </a:xfrm>
          <a:prstGeom prst="rect">
            <a:avLst/>
          </a:prstGeom>
          <a:noFill/>
          <a:effectLst>
            <a:outerShdw blurRad="50800" dist="38100" dir="5400000" algn="t" rotWithShape="0">
              <a:prstClr val="black">
                <a:alpha val="40000"/>
              </a:prstClr>
            </a:outerShdw>
          </a:effectLst>
          <a:extLst>
            <a:ext uri="{FAA26D3D-D897-4be2-8F04-BA451C77F1D7}"/>
          </a:extLst>
        </p:spPr>
        <p:txBody>
          <a:bodyPr anchor="b"/>
          <a:lstStyle/>
          <a:p>
            <a:pPr algn="ctr">
              <a:defRPr/>
            </a:pPr>
            <a:r>
              <a:rPr lang="sv-SE">
                <a:solidFill>
                  <a:srgbClr val="000099"/>
                </a:solidFill>
                <a:ea typeface="ＭＳ Ｐゴシック" pitchFamily="34" charset="-128"/>
                <a:cs typeface="+mn-cs"/>
              </a:rPr>
              <a:t>www.arctic-sdi.org</a:t>
            </a:r>
          </a:p>
        </p:txBody>
      </p:sp>
      <p:sp>
        <p:nvSpPr>
          <p:cNvPr id="4711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E564FB5-B481-4787-AB3E-E825780CD364}" type="slidenum">
              <a:rPr lang="sv-SE" sz="1200" b="0">
                <a:solidFill>
                  <a:srgbClr val="000000"/>
                </a:solidFill>
                <a:ea typeface="ＭＳ Ｐゴシック" pitchFamily="34" charset="-128"/>
                <a:cs typeface="+mn-cs"/>
              </a:rPr>
              <a:pPr algn="r"/>
              <a:t>1</a:t>
            </a:fld>
            <a:endParaRPr lang="sv-SE" sz="1200" b="0">
              <a:solidFill>
                <a:srgbClr val="000000"/>
              </a:solidFill>
              <a:ea typeface="ＭＳ Ｐゴシック" pitchFamily="34" charset="-128"/>
              <a:cs typeface="+mn-cs"/>
            </a:endParaRPr>
          </a:p>
        </p:txBody>
      </p:sp>
      <p:cxnSp>
        <p:nvCxnSpPr>
          <p:cNvPr id="47119" name="AutoShape 28"/>
          <p:cNvCxnSpPr>
            <a:cxnSpLocks noChangeShapeType="1"/>
          </p:cNvCxnSpPr>
          <p:nvPr/>
        </p:nvCxnSpPr>
        <p:spPr bwMode="auto">
          <a:xfrm>
            <a:off x="4435475" y="3714750"/>
            <a:ext cx="895350" cy="1588"/>
          </a:xfrm>
          <a:prstGeom prst="straightConnector1">
            <a:avLst/>
          </a:prstGeom>
          <a:noFill/>
          <a:ln w="19050">
            <a:solidFill>
              <a:srgbClr val="000000"/>
            </a:solidFill>
            <a:round/>
            <a:headEnd/>
            <a:tailEnd/>
          </a:ln>
        </p:spPr>
      </p:cxnSp>
      <p:sp>
        <p:nvSpPr>
          <p:cNvPr id="47120" name="Up Arrow 27"/>
          <p:cNvSpPr>
            <a:spLocks noChangeArrowheads="1"/>
          </p:cNvSpPr>
          <p:nvPr/>
        </p:nvSpPr>
        <p:spPr bwMode="auto">
          <a:xfrm>
            <a:off x="4724400" y="1762125"/>
            <a:ext cx="627063" cy="857250"/>
          </a:xfrm>
          <a:prstGeom prst="upArrow">
            <a:avLst>
              <a:gd name="adj1" fmla="val 50000"/>
              <a:gd name="adj2" fmla="val 50000"/>
            </a:avLst>
          </a:prstGeom>
          <a:noFill/>
          <a:ln w="9525">
            <a:noFill/>
            <a:miter lim="800000"/>
            <a:headEnd/>
            <a:tailEnd/>
          </a:ln>
        </p:spPr>
        <p:txBody>
          <a:bodyPr anchor="b"/>
          <a:lstStyle/>
          <a:p>
            <a:pPr algn="ctr"/>
            <a:endParaRPr lang="is-IS">
              <a:solidFill>
                <a:srgbClr val="CC9900"/>
              </a:solidFill>
              <a:ea typeface="ＭＳ Ｐゴシック" pitchFamily="34" charset="-128"/>
              <a:cs typeface="+mn-cs"/>
            </a:endParaRPr>
          </a:p>
        </p:txBody>
      </p:sp>
      <p:sp>
        <p:nvSpPr>
          <p:cNvPr id="47121" name="Rectangle 11"/>
          <p:cNvSpPr>
            <a:spLocks noChangeArrowheads="1"/>
          </p:cNvSpPr>
          <p:nvPr/>
        </p:nvSpPr>
        <p:spPr bwMode="auto">
          <a:xfrm>
            <a:off x="1173162" y="1021559"/>
            <a:ext cx="7647310" cy="5111750"/>
          </a:xfrm>
          <a:prstGeom prst="rect">
            <a:avLst/>
          </a:prstGeom>
          <a:gradFill rotWithShape="1">
            <a:gsLst>
              <a:gs pos="0">
                <a:srgbClr val="959595"/>
              </a:gs>
              <a:gs pos="50000">
                <a:srgbClr val="D6D6D6"/>
              </a:gs>
              <a:gs pos="100000">
                <a:srgbClr val="FFFFFF"/>
              </a:gs>
            </a:gsLst>
            <a:lin ang="2700000" scaled="1"/>
          </a:gradFill>
          <a:ln w="9525">
            <a:noFill/>
            <a:miter lim="800000"/>
            <a:headEnd/>
            <a:tailEnd/>
          </a:ln>
        </p:spPr>
        <p:txBody>
          <a:bodyPr/>
          <a:lstStyle/>
          <a:p>
            <a:pPr algn="ctr"/>
            <a:endParaRPr lang="en-US">
              <a:solidFill>
                <a:srgbClr val="CC9900"/>
              </a:solidFill>
              <a:ea typeface="ＭＳ Ｐゴシック" pitchFamily="34" charset="-128"/>
              <a:cs typeface="+mn-cs"/>
            </a:endParaRPr>
          </a:p>
        </p:txBody>
      </p:sp>
      <p:sp>
        <p:nvSpPr>
          <p:cNvPr id="30" name="AutoShape 26"/>
          <p:cNvSpPr>
            <a:spLocks noChangeArrowheads="1"/>
          </p:cNvSpPr>
          <p:nvPr/>
        </p:nvSpPr>
        <p:spPr bwMode="auto">
          <a:xfrm>
            <a:off x="3838576" y="4835525"/>
            <a:ext cx="1503362" cy="862012"/>
          </a:xfrm>
          <a:prstGeom prst="flowChartAlternateProcess">
            <a:avLst/>
          </a:prstGeom>
          <a:solidFill>
            <a:schemeClr val="bg2">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2">
                    <a:lumMod val="75000"/>
                  </a:schemeClr>
                </a:solidFill>
                <a:latin typeface="Arial" charset="0"/>
                <a:ea typeface="ÇlÇr ñæí©"/>
                <a:cs typeface="ÇlÇr ñæí©"/>
              </a:rPr>
              <a:t>AWG</a:t>
            </a:r>
          </a:p>
          <a:p>
            <a:pPr algn="ctr">
              <a:defRPr/>
            </a:pPr>
            <a:r>
              <a:rPr lang="en-US" sz="1000" dirty="0">
                <a:solidFill>
                  <a:schemeClr val="bg2">
                    <a:lumMod val="75000"/>
                  </a:schemeClr>
                </a:solidFill>
                <a:latin typeface="Arial" charset="0"/>
                <a:ea typeface="ÇlÇr ñæí©"/>
                <a:cs typeface="ÇlÇr ñæí©"/>
              </a:rPr>
              <a:t>Administrative</a:t>
            </a:r>
          </a:p>
          <a:p>
            <a:pPr algn="ctr">
              <a:defRPr/>
            </a:pPr>
            <a:r>
              <a:rPr lang="en-US" sz="1000" dirty="0">
                <a:solidFill>
                  <a:schemeClr val="bg2">
                    <a:lumMod val="75000"/>
                  </a:schemeClr>
                </a:solidFill>
                <a:latin typeface="Arial" charset="0"/>
                <a:ea typeface="ÇlÇr ñæí©"/>
                <a:cs typeface="ÇlÇr ñæí©"/>
              </a:rPr>
              <a:t>Working Group</a:t>
            </a:r>
          </a:p>
          <a:p>
            <a:pPr algn="ctr">
              <a:defRPr/>
            </a:pPr>
            <a:r>
              <a:rPr lang="en-US" sz="900" b="0" dirty="0">
                <a:solidFill>
                  <a:schemeClr val="bg2">
                    <a:lumMod val="75000"/>
                  </a:schemeClr>
                </a:solidFill>
                <a:latin typeface="Arial" charset="0"/>
                <a:ea typeface="ÇlÇr ñæí©"/>
                <a:cs typeface="ÇlÇr ñæí©"/>
              </a:rPr>
              <a:t>(Data Access Terms)</a:t>
            </a:r>
            <a:endParaRPr lang="en-GB" sz="900" b="0" dirty="0">
              <a:solidFill>
                <a:schemeClr val="bg2">
                  <a:lumMod val="75000"/>
                </a:schemeClr>
              </a:solidFill>
              <a:latin typeface="Arial" charset="0"/>
              <a:ea typeface="ÇlÇr ñæí©"/>
              <a:cs typeface="ÇlÇr ñæí©"/>
            </a:endParaRPr>
          </a:p>
          <a:p>
            <a:pPr>
              <a:defRPr/>
            </a:pPr>
            <a:endParaRPr lang="en-US" sz="2400" b="0" dirty="0">
              <a:solidFill>
                <a:srgbClr val="000000"/>
              </a:solidFill>
              <a:latin typeface="Arial" charset="0"/>
              <a:ea typeface="ＭＳ Ｐゴシック" pitchFamily="34" charset="-128"/>
              <a:cs typeface="+mn-cs"/>
            </a:endParaRPr>
          </a:p>
        </p:txBody>
      </p:sp>
      <p:sp>
        <p:nvSpPr>
          <p:cNvPr id="32" name="AutoShape 12"/>
          <p:cNvSpPr>
            <a:spLocks noChangeArrowheads="1"/>
          </p:cNvSpPr>
          <p:nvPr/>
        </p:nvSpPr>
        <p:spPr bwMode="auto">
          <a:xfrm>
            <a:off x="5825354" y="1871272"/>
            <a:ext cx="1637094" cy="1020797"/>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GB" sz="1200">
                <a:solidFill>
                  <a:srgbClr val="000000"/>
                </a:solidFill>
                <a:latin typeface="Arial" charset="0"/>
                <a:ea typeface="ÇlÇr ñæí©"/>
                <a:cs typeface="ÇlÇr ñæí©"/>
              </a:rPr>
              <a:t>Advisory Group</a:t>
            </a:r>
          </a:p>
          <a:p>
            <a:pPr algn="ctr">
              <a:defRPr/>
            </a:pPr>
            <a:r>
              <a:rPr lang="en-GB" sz="900" b="0">
                <a:solidFill>
                  <a:srgbClr val="000000"/>
                </a:solidFill>
                <a:latin typeface="Arial" charset="0"/>
                <a:ea typeface="ÇlÇr ñæí©"/>
                <a:cs typeface="ÇlÇr ñæí©"/>
              </a:rPr>
              <a:t>(acknowledged professionals)</a:t>
            </a:r>
          </a:p>
          <a:p>
            <a:pPr>
              <a:defRPr/>
            </a:pPr>
            <a:endParaRPr lang="en-US" sz="1000">
              <a:solidFill>
                <a:srgbClr val="000000"/>
              </a:solidFill>
              <a:latin typeface="Arial" charset="0"/>
              <a:ea typeface="ＭＳ Ｐゴシック" pitchFamily="34" charset="-128"/>
              <a:cs typeface="+mn-cs"/>
            </a:endParaRPr>
          </a:p>
          <a:p>
            <a:pPr>
              <a:defRPr/>
            </a:pPr>
            <a:r>
              <a:rPr lang="en-US" sz="1000">
                <a:solidFill>
                  <a:srgbClr val="000000"/>
                </a:solidFill>
                <a:latin typeface="Arial" charset="0"/>
                <a:ea typeface="ＭＳ Ｐゴシック" pitchFamily="34" charset="-128"/>
                <a:cs typeface="+mn-cs"/>
              </a:rPr>
              <a:t>Support &amp; Marketing</a:t>
            </a:r>
          </a:p>
        </p:txBody>
      </p:sp>
      <p:sp>
        <p:nvSpPr>
          <p:cNvPr id="35" name="AutoShape 27"/>
          <p:cNvSpPr>
            <a:spLocks noChangeArrowheads="1"/>
          </p:cNvSpPr>
          <p:nvPr/>
        </p:nvSpPr>
        <p:spPr bwMode="auto">
          <a:xfrm>
            <a:off x="1535112" y="4834701"/>
            <a:ext cx="1500188" cy="881649"/>
          </a:xfrm>
          <a:prstGeom prst="flowChartAlternateProcess">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a:solidFill>
                  <a:srgbClr val="000000"/>
                </a:solidFill>
                <a:latin typeface="Arial" charset="0"/>
                <a:ea typeface="ÇlÇr ñæí©"/>
                <a:cs typeface="ÇlÇr ñæí©"/>
              </a:rPr>
              <a:t>TWG</a:t>
            </a:r>
          </a:p>
          <a:p>
            <a:pPr algn="ctr">
              <a:defRPr/>
            </a:pPr>
            <a:endParaRPr lang="en-US" sz="1400">
              <a:solidFill>
                <a:srgbClr val="000000"/>
              </a:solidFill>
              <a:latin typeface="Arial" charset="0"/>
              <a:ea typeface="ÇlÇr ñæí©"/>
              <a:cs typeface="ÇlÇr ñæí©"/>
            </a:endParaRPr>
          </a:p>
          <a:p>
            <a:pPr algn="ctr">
              <a:defRPr/>
            </a:pPr>
            <a:r>
              <a:rPr lang="en-US" sz="1000">
                <a:solidFill>
                  <a:srgbClr val="000000"/>
                </a:solidFill>
                <a:latin typeface="Arial" charset="0"/>
                <a:ea typeface="ÇlÇr ñæí©"/>
                <a:cs typeface="ÇlÇr ñæí©"/>
              </a:rPr>
              <a:t>Technical</a:t>
            </a:r>
          </a:p>
          <a:p>
            <a:pPr algn="ctr">
              <a:defRPr/>
            </a:pPr>
            <a:r>
              <a:rPr lang="en-US" sz="1000">
                <a:solidFill>
                  <a:srgbClr val="000000"/>
                </a:solidFill>
                <a:latin typeface="Arial" charset="0"/>
                <a:ea typeface="ÇlÇr ñæí©"/>
                <a:cs typeface="ÇlÇr ñæí©"/>
              </a:rPr>
              <a:t>Working Group</a:t>
            </a:r>
          </a:p>
          <a:p>
            <a:pPr algn="ctr">
              <a:defRPr/>
            </a:pPr>
            <a:endParaRPr lang="en-GB" sz="1200">
              <a:solidFill>
                <a:srgbClr val="000000"/>
              </a:solidFill>
              <a:latin typeface="Arial" charset="0"/>
              <a:ea typeface="ÇlÇr ñæí©"/>
              <a:cs typeface="ÇlÇr ñæí©"/>
            </a:endParaRPr>
          </a:p>
          <a:p>
            <a:pPr>
              <a:defRPr/>
            </a:pPr>
            <a:endParaRPr lang="en-US" sz="2400" b="0">
              <a:solidFill>
                <a:srgbClr val="000000"/>
              </a:solidFill>
              <a:latin typeface="Arial" charset="0"/>
              <a:ea typeface="ＭＳ Ｐゴシック" pitchFamily="34" charset="-128"/>
              <a:cs typeface="+mn-cs"/>
            </a:endParaRPr>
          </a:p>
        </p:txBody>
      </p:sp>
      <p:sp>
        <p:nvSpPr>
          <p:cNvPr id="47131" name="Line 20"/>
          <p:cNvSpPr>
            <a:spLocks noChangeShapeType="1"/>
          </p:cNvSpPr>
          <p:nvPr/>
        </p:nvSpPr>
        <p:spPr bwMode="auto">
          <a:xfrm>
            <a:off x="1476375" y="4221163"/>
            <a:ext cx="6007100" cy="0"/>
          </a:xfrm>
          <a:prstGeom prst="line">
            <a:avLst/>
          </a:prstGeom>
          <a:noFill/>
          <a:ln w="9525">
            <a:solidFill>
              <a:srgbClr val="C00000"/>
            </a:solidFill>
            <a:prstDash val="dash"/>
            <a:round/>
            <a:headEnd/>
            <a:tailEnd/>
          </a:ln>
        </p:spPr>
        <p:txBody>
          <a:bodyPr/>
          <a:lstStyle/>
          <a:p>
            <a:endParaRPr lang="sv-SE">
              <a:solidFill>
                <a:srgbClr val="CC9900"/>
              </a:solidFill>
              <a:ea typeface="ＭＳ Ｐゴシック" pitchFamily="34" charset="-128"/>
              <a:cs typeface="+mn-cs"/>
            </a:endParaRPr>
          </a:p>
        </p:txBody>
      </p:sp>
      <p:cxnSp>
        <p:nvCxnSpPr>
          <p:cNvPr id="1036" name="AutoShape 16"/>
          <p:cNvCxnSpPr>
            <a:cxnSpLocks noChangeShapeType="1"/>
          </p:cNvCxnSpPr>
          <p:nvPr/>
        </p:nvCxnSpPr>
        <p:spPr bwMode="auto">
          <a:xfrm>
            <a:off x="4030663" y="3070225"/>
            <a:ext cx="1841500" cy="560388"/>
          </a:xfrm>
          <a:prstGeom prst="bentConnector3">
            <a:avLst>
              <a:gd name="adj1" fmla="val 49912"/>
            </a:avLst>
          </a:prstGeom>
          <a:noFill/>
          <a:ln w="19050">
            <a:solidFill>
              <a:srgbClr val="000000"/>
            </a:solidFill>
            <a:miter lim="800000"/>
            <a:headEnd/>
            <a:tailEnd/>
          </a:ln>
          <a:effectLst>
            <a:outerShdw dist="38100" dir="2700000" algn="tl" rotWithShape="0">
              <a:srgbClr val="000000">
                <a:alpha val="39998"/>
              </a:srgbClr>
            </a:outerShdw>
          </a:effectLst>
        </p:spPr>
      </p:cxnSp>
      <p:cxnSp>
        <p:nvCxnSpPr>
          <p:cNvPr id="1037" name="AutoShape 24"/>
          <p:cNvCxnSpPr>
            <a:cxnSpLocks noChangeShapeType="1"/>
          </p:cNvCxnSpPr>
          <p:nvPr/>
        </p:nvCxnSpPr>
        <p:spPr bwMode="auto">
          <a:xfrm flipV="1">
            <a:off x="4067175" y="2373313"/>
            <a:ext cx="1762125" cy="701675"/>
          </a:xfrm>
          <a:prstGeom prst="bentConnector3">
            <a:avLst>
              <a:gd name="adj1" fmla="val 49912"/>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1039" name="AutoShape 17"/>
          <p:cNvCxnSpPr>
            <a:cxnSpLocks noChangeShapeType="1"/>
          </p:cNvCxnSpPr>
          <p:nvPr/>
        </p:nvCxnSpPr>
        <p:spPr bwMode="auto">
          <a:xfrm flipH="1">
            <a:off x="3348038" y="2133600"/>
            <a:ext cx="6350" cy="511175"/>
          </a:xfrm>
          <a:prstGeom prst="straightConnector1">
            <a:avLst/>
          </a:prstGeom>
          <a:noFill/>
          <a:ln w="19050">
            <a:solidFill>
              <a:srgbClr val="000000"/>
            </a:solidFill>
            <a:round/>
            <a:headEnd/>
            <a:tailEnd/>
          </a:ln>
          <a:effectLst>
            <a:outerShdw dist="38100" dir="2700000" algn="tl" rotWithShape="0">
              <a:srgbClr val="000000">
                <a:alpha val="39999"/>
              </a:srgbClr>
            </a:outerShdw>
          </a:effectLst>
        </p:spPr>
      </p:cxnSp>
      <p:sp>
        <p:nvSpPr>
          <p:cNvPr id="38" name="Text Box 13"/>
          <p:cNvSpPr txBox="1">
            <a:spLocks noChangeArrowheads="1"/>
          </p:cNvSpPr>
          <p:nvPr/>
        </p:nvSpPr>
        <p:spPr bwMode="auto">
          <a:xfrm>
            <a:off x="1216025" y="1109663"/>
            <a:ext cx="1401763" cy="682625"/>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cs typeface="+mn-cs"/>
              </a:rPr>
              <a:t>Decision making bodies</a:t>
            </a:r>
            <a:endParaRPr lang="en-US" b="0" dirty="0">
              <a:solidFill>
                <a:srgbClr val="000000"/>
              </a:solidFill>
              <a:effectLst>
                <a:outerShdw blurRad="38100" dist="38100" dir="2700000" algn="tl">
                  <a:srgbClr val="000000">
                    <a:alpha val="43137"/>
                  </a:srgbClr>
                </a:outerShdw>
              </a:effectLst>
              <a:cs typeface="+mn-cs"/>
            </a:endParaRPr>
          </a:p>
        </p:txBody>
      </p:sp>
      <p:sp>
        <p:nvSpPr>
          <p:cNvPr id="39" name="Text Box 23"/>
          <p:cNvSpPr txBox="1">
            <a:spLocks noChangeArrowheads="1"/>
          </p:cNvSpPr>
          <p:nvPr/>
        </p:nvSpPr>
        <p:spPr bwMode="auto">
          <a:xfrm>
            <a:off x="1116013" y="4365625"/>
            <a:ext cx="1223962" cy="477838"/>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cs typeface="+mn-cs"/>
              </a:rPr>
              <a:t>Executive bodies</a:t>
            </a:r>
            <a:endParaRPr lang="en-US" b="0" dirty="0">
              <a:solidFill>
                <a:srgbClr val="000000"/>
              </a:solidFill>
              <a:effectLst>
                <a:outerShdw blurRad="38100" dist="38100" dir="2700000" algn="tl">
                  <a:srgbClr val="000000">
                    <a:alpha val="43137"/>
                  </a:srgbClr>
                </a:outerShdw>
              </a:effectLst>
              <a:cs typeface="+mn-cs"/>
            </a:endParaRPr>
          </a:p>
        </p:txBody>
      </p:sp>
      <p:sp>
        <p:nvSpPr>
          <p:cNvPr id="47137" name="Line 14"/>
          <p:cNvSpPr>
            <a:spLocks noChangeShapeType="1"/>
          </p:cNvSpPr>
          <p:nvPr/>
        </p:nvSpPr>
        <p:spPr bwMode="auto">
          <a:xfrm>
            <a:off x="5435600" y="1125538"/>
            <a:ext cx="0" cy="3887787"/>
          </a:xfrm>
          <a:prstGeom prst="line">
            <a:avLst/>
          </a:prstGeom>
          <a:noFill/>
          <a:ln w="9525">
            <a:solidFill>
              <a:srgbClr val="C00000"/>
            </a:solidFill>
            <a:prstDash val="dash"/>
            <a:round/>
            <a:headEnd/>
            <a:tailEnd/>
          </a:ln>
        </p:spPr>
        <p:txBody>
          <a:bodyPr/>
          <a:lstStyle/>
          <a:p>
            <a:endParaRPr lang="sv-SE">
              <a:solidFill>
                <a:srgbClr val="CC9900"/>
              </a:solidFill>
              <a:ea typeface="ＭＳ Ｐゴシック" pitchFamily="34" charset="-128"/>
              <a:cs typeface="+mn-cs"/>
            </a:endParaRPr>
          </a:p>
        </p:txBody>
      </p:sp>
      <p:cxnSp>
        <p:nvCxnSpPr>
          <p:cNvPr id="1046" name="AutoShape 25"/>
          <p:cNvCxnSpPr>
            <a:cxnSpLocks noChangeShapeType="1"/>
          </p:cNvCxnSpPr>
          <p:nvPr/>
        </p:nvCxnSpPr>
        <p:spPr bwMode="auto">
          <a:xfrm flipV="1">
            <a:off x="2297113" y="4437063"/>
            <a:ext cx="1203325" cy="360362"/>
          </a:xfrm>
          <a:prstGeom prst="bentConnector3">
            <a:avLst>
              <a:gd name="adj1" fmla="val 921"/>
            </a:avLst>
          </a:prstGeom>
          <a:noFill/>
          <a:ln w="19050">
            <a:solidFill>
              <a:srgbClr val="000000"/>
            </a:solidFill>
            <a:miter lim="800000"/>
            <a:headEnd/>
            <a:tailEnd/>
          </a:ln>
          <a:effectLst>
            <a:outerShdw dist="38100" dir="5400000" algn="t" rotWithShape="0">
              <a:srgbClr val="000000">
                <a:alpha val="39999"/>
              </a:srgbClr>
            </a:outerShdw>
          </a:effectLst>
        </p:spPr>
      </p:cxnSp>
      <p:cxnSp>
        <p:nvCxnSpPr>
          <p:cNvPr id="121" name="Straight Connector 120"/>
          <p:cNvCxnSpPr/>
          <p:nvPr/>
        </p:nvCxnSpPr>
        <p:spPr bwMode="auto">
          <a:xfrm rot="16200000" flipH="1">
            <a:off x="2988469" y="4075907"/>
            <a:ext cx="719137" cy="0"/>
          </a:xfrm>
          <a:prstGeom prst="line">
            <a:avLst/>
          </a:prstGeom>
          <a:noFill/>
          <a:ln w="19050">
            <a:solidFill>
              <a:schemeClr val="tx1"/>
            </a:solidFill>
          </a:ln>
          <a:effectLst>
            <a:outerShdw blurRad="50800" dist="38100" dir="5400000" algn="t" rotWithShape="0">
              <a:prstClr val="black">
                <a:alpha val="40000"/>
              </a:prstClr>
            </a:outerShdw>
          </a:effectLst>
          <a:extLst/>
        </p:spPr>
      </p:cxnSp>
      <p:cxnSp>
        <p:nvCxnSpPr>
          <p:cNvPr id="134" name="Shape 133"/>
          <p:cNvCxnSpPr>
            <a:cxnSpLocks noChangeShapeType="1"/>
          </p:cNvCxnSpPr>
          <p:nvPr/>
        </p:nvCxnSpPr>
        <p:spPr bwMode="auto">
          <a:xfrm>
            <a:off x="3492500" y="4437063"/>
            <a:ext cx="1095375" cy="360362"/>
          </a:xfrm>
          <a:prstGeom prst="bentConnector2">
            <a:avLst/>
          </a:prstGeom>
          <a:noFill/>
          <a:ln w="19050">
            <a:solidFill>
              <a:schemeClr val="tx1"/>
            </a:solidFill>
            <a:miter lim="800000"/>
            <a:headEnd/>
            <a:tailEnd/>
          </a:ln>
          <a:effectLst>
            <a:outerShdw dist="38100" dir="5400000" algn="t" rotWithShape="0">
              <a:srgbClr val="000000">
                <a:alpha val="39998"/>
              </a:srgbClr>
            </a:outerShdw>
          </a:effectLst>
        </p:spPr>
      </p:cxnSp>
      <p:sp>
        <p:nvSpPr>
          <p:cNvPr id="47141" name="Text Box 49"/>
          <p:cNvSpPr txBox="1">
            <a:spLocks noChangeArrowheads="1"/>
          </p:cNvSpPr>
          <p:nvPr/>
        </p:nvSpPr>
        <p:spPr bwMode="auto">
          <a:xfrm>
            <a:off x="5651500" y="4652963"/>
            <a:ext cx="3240088" cy="1069975"/>
          </a:xfrm>
          <a:prstGeom prst="rect">
            <a:avLst/>
          </a:prstGeom>
          <a:noFill/>
          <a:ln w="9525">
            <a:noFill/>
            <a:miter lim="800000"/>
            <a:headEnd/>
            <a:tailEnd/>
          </a:ln>
        </p:spPr>
        <p:txBody>
          <a:bodyPr>
            <a:spAutoFit/>
          </a:bodyPr>
          <a:lstStyle/>
          <a:p>
            <a:pPr>
              <a:spcBef>
                <a:spcPct val="50000"/>
              </a:spcBef>
            </a:pPr>
            <a:r>
              <a:rPr lang="en-GB" dirty="0">
                <a:solidFill>
                  <a:srgbClr val="000000"/>
                </a:solidFill>
                <a:ea typeface="ＭＳ Ｐゴシック" pitchFamily="34" charset="-128"/>
                <a:cs typeface="+mn-cs"/>
              </a:rPr>
              <a:t>The Arctic SDI is a user driven project – input from AC Working Groups, IPY and other User Groups is of most importance</a:t>
            </a:r>
          </a:p>
        </p:txBody>
      </p:sp>
      <p:sp>
        <p:nvSpPr>
          <p:cNvPr id="31" name="AutoShape 18"/>
          <p:cNvSpPr>
            <a:spLocks noChangeArrowheads="1"/>
          </p:cNvSpPr>
          <p:nvPr/>
        </p:nvSpPr>
        <p:spPr bwMode="auto">
          <a:xfrm>
            <a:off x="2617787" y="2456602"/>
            <a:ext cx="1500189" cy="1188365"/>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rgbClr val="000000"/>
                </a:solidFill>
                <a:latin typeface="Arial" charset="0"/>
                <a:ea typeface="ÇlÇr ñæí©"/>
                <a:cs typeface="ÇlÇr ñæí©"/>
              </a:rPr>
              <a:t>Steering Committee</a:t>
            </a:r>
          </a:p>
          <a:p>
            <a:pPr algn="ctr">
              <a:defRPr/>
            </a:pPr>
            <a:r>
              <a:rPr lang="en-US" sz="1400" b="0" dirty="0">
                <a:solidFill>
                  <a:srgbClr val="000000"/>
                </a:solidFill>
                <a:latin typeface="Arial" charset="0"/>
                <a:ea typeface="ＭＳ Ｐゴシック" pitchFamily="34" charset="-128"/>
                <a:cs typeface="+mn-cs"/>
              </a:rPr>
              <a:t>Inkl. </a:t>
            </a:r>
            <a:r>
              <a:rPr lang="en-US" sz="1400" dirty="0">
                <a:solidFill>
                  <a:srgbClr val="FF0000"/>
                </a:solidFill>
                <a:latin typeface="Arial" charset="0"/>
                <a:ea typeface="ＭＳ Ｐゴシック" pitchFamily="34" charset="-128"/>
                <a:cs typeface="+mn-cs"/>
              </a:rPr>
              <a:t>PMG</a:t>
            </a:r>
          </a:p>
          <a:p>
            <a:pPr algn="ctr">
              <a:defRPr/>
            </a:pPr>
            <a:endParaRPr lang="en-US" sz="900" b="0" dirty="0">
              <a:solidFill>
                <a:srgbClr val="000000"/>
              </a:solidFill>
              <a:latin typeface="Arial" charset="0"/>
              <a:ea typeface="ÇlÇr ñæí©"/>
              <a:cs typeface="ÇlÇr ñæí©"/>
            </a:endParaRPr>
          </a:p>
          <a:p>
            <a:pPr algn="ctr">
              <a:defRPr/>
            </a:pPr>
            <a:r>
              <a:rPr lang="en-US" sz="900" b="0" dirty="0">
                <a:solidFill>
                  <a:srgbClr val="000000"/>
                </a:solidFill>
                <a:latin typeface="Arial" charset="0"/>
                <a:ea typeface="ÇlÇr ñæí©"/>
                <a:cs typeface="ÇlÇr ñæí©"/>
              </a:rPr>
              <a:t>(NMA’s ASDI Coordinators)</a:t>
            </a:r>
          </a:p>
        </p:txBody>
      </p:sp>
      <p:sp>
        <p:nvSpPr>
          <p:cNvPr id="34" name="AutoShape 22"/>
          <p:cNvSpPr>
            <a:spLocks noChangeArrowheads="1"/>
          </p:cNvSpPr>
          <p:nvPr/>
        </p:nvSpPr>
        <p:spPr bwMode="auto">
          <a:xfrm>
            <a:off x="5863627" y="3094852"/>
            <a:ext cx="1594801" cy="1031513"/>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sz="1200">
                <a:solidFill>
                  <a:srgbClr val="000000"/>
                </a:solidFill>
                <a:latin typeface="Arial" charset="0"/>
                <a:ea typeface="ÇlÇr ñæí©"/>
                <a:cs typeface="ÇlÇr ñæí©"/>
              </a:rPr>
              <a:t>Reference group:</a:t>
            </a:r>
          </a:p>
          <a:p>
            <a:pPr algn="ctr"/>
            <a:r>
              <a:rPr lang="en-US" sz="1200">
                <a:solidFill>
                  <a:srgbClr val="000000"/>
                </a:solidFill>
                <a:latin typeface="Arial" charset="0"/>
                <a:ea typeface="ÇlÇr ñæí©"/>
                <a:cs typeface="ÇlÇr ñæí©"/>
              </a:rPr>
              <a:t>Arctic council Liaison</a:t>
            </a:r>
          </a:p>
          <a:p>
            <a:pPr algn="ctr"/>
            <a:r>
              <a:rPr lang="en-US" sz="900" b="0">
                <a:solidFill>
                  <a:srgbClr val="000000"/>
                </a:solidFill>
                <a:latin typeface="Arial" charset="0"/>
                <a:ea typeface="ÇlÇr ñæí©"/>
                <a:cs typeface="ÇlÇr ñæí©"/>
              </a:rPr>
              <a:t>CAFF WG</a:t>
            </a:r>
            <a:endParaRPr lang="en-GB" sz="900" b="0">
              <a:solidFill>
                <a:srgbClr val="000000"/>
              </a:solidFill>
              <a:latin typeface="Arial" charset="0"/>
              <a:ea typeface="ÇlÇr ñæí©"/>
              <a:cs typeface="ÇlÇr ñæí©"/>
            </a:endParaRPr>
          </a:p>
          <a:p>
            <a:pPr algn="ctr"/>
            <a:endParaRPr lang="en-GB" sz="900" b="0">
              <a:solidFill>
                <a:srgbClr val="0000FF"/>
              </a:solidFill>
              <a:latin typeface="Arial" charset="0"/>
              <a:ea typeface="ÇlÇr ñæí©"/>
              <a:cs typeface="ÇlÇr ñæí©"/>
            </a:endParaRPr>
          </a:p>
          <a:p>
            <a:endParaRPr lang="en-US" sz="2400" b="0">
              <a:solidFill>
                <a:srgbClr val="000000"/>
              </a:solidFill>
              <a:latin typeface="Arial" charset="0"/>
              <a:ea typeface="ＭＳ Ｐゴシック" pitchFamily="34" charset="-128"/>
              <a:cs typeface="+mn-cs"/>
            </a:endParaRPr>
          </a:p>
        </p:txBody>
      </p:sp>
      <p:sp>
        <p:nvSpPr>
          <p:cNvPr id="33" name="AutoShape 15"/>
          <p:cNvSpPr>
            <a:spLocks noChangeArrowheads="1"/>
          </p:cNvSpPr>
          <p:nvPr/>
        </p:nvSpPr>
        <p:spPr bwMode="auto">
          <a:xfrm>
            <a:off x="2619375" y="1021559"/>
            <a:ext cx="1501776" cy="1157810"/>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a:solidFill>
                  <a:srgbClr val="000000"/>
                </a:solidFill>
                <a:latin typeface="Arial" charset="0"/>
                <a:ea typeface="ÇlÇr ñæí©"/>
                <a:cs typeface="ÇlÇr ñæí©"/>
              </a:rPr>
              <a:t>The Board </a:t>
            </a:r>
          </a:p>
          <a:p>
            <a:pPr algn="ctr">
              <a:defRPr/>
            </a:pPr>
            <a:r>
              <a:rPr lang="en-US" sz="1400" b="0">
                <a:solidFill>
                  <a:srgbClr val="000000"/>
                </a:solidFill>
                <a:latin typeface="Arial" charset="0"/>
                <a:ea typeface="ＭＳ Ｐゴシック" pitchFamily="34" charset="-128"/>
                <a:cs typeface="+mn-cs"/>
              </a:rPr>
              <a:t>Project Owners</a:t>
            </a:r>
            <a:endParaRPr lang="en-US" sz="900" b="0">
              <a:solidFill>
                <a:srgbClr val="000000"/>
              </a:solidFill>
              <a:latin typeface="Arial" charset="0"/>
              <a:ea typeface="ÇlÇr ñæí©"/>
              <a:cs typeface="ÇlÇr ñæí©"/>
            </a:endParaRPr>
          </a:p>
          <a:p>
            <a:pPr algn="ctr">
              <a:defRPr/>
            </a:pPr>
            <a:r>
              <a:rPr lang="en-US" sz="900" b="0">
                <a:solidFill>
                  <a:srgbClr val="000000"/>
                </a:solidFill>
                <a:latin typeface="Arial" charset="0"/>
                <a:ea typeface="ÇlÇr ñæí©"/>
                <a:cs typeface="ÇlÇr ñæí©"/>
              </a:rPr>
              <a:t>(NMA</a:t>
            </a:r>
            <a:r>
              <a:rPr lang="en-US" altLang="en-US" sz="900" b="0">
                <a:solidFill>
                  <a:srgbClr val="000000"/>
                </a:solidFill>
                <a:latin typeface="Arial" charset="0"/>
                <a:ea typeface="ÇlÇr ñæí©"/>
                <a:cs typeface="ÇlÇr ñæí©"/>
              </a:rPr>
              <a:t>’</a:t>
            </a:r>
            <a:r>
              <a:rPr lang="en-US" sz="900" b="0">
                <a:solidFill>
                  <a:srgbClr val="000000"/>
                </a:solidFill>
                <a:latin typeface="Arial" charset="0"/>
                <a:ea typeface="ÇlÇr ñæí©"/>
                <a:cs typeface="ÇlÇr ñæí©"/>
              </a:rPr>
              <a:t>s DG or corresponding managerial level)</a:t>
            </a:r>
          </a:p>
          <a:p>
            <a:pPr algn="ctr">
              <a:defRPr/>
            </a:pPr>
            <a:endParaRPr lang="en-US" sz="1400" b="0">
              <a:solidFill>
                <a:srgbClr val="000000"/>
              </a:solidFill>
              <a:latin typeface="Arial" charset="0"/>
              <a:ea typeface="ＭＳ Ｐゴシック" pitchFamily="34" charset="-128"/>
              <a:cs typeface="+mn-cs"/>
            </a:endParaRPr>
          </a:p>
        </p:txBody>
      </p:sp>
      <p:sp>
        <p:nvSpPr>
          <p:cNvPr id="37"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February 2012</a:t>
            </a:r>
          </a:p>
        </p:txBody>
      </p:sp>
      <p:sp>
        <p:nvSpPr>
          <p:cNvPr id="45" name="Title 1"/>
          <p:cNvSpPr txBox="1">
            <a:spLocks/>
          </p:cNvSpPr>
          <p:nvPr/>
        </p:nvSpPr>
        <p:spPr bwMode="auto">
          <a:xfrm>
            <a:off x="611560" y="19637"/>
            <a:ext cx="8280028" cy="1151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a:lstStyle>
          <a:p>
            <a:pPr algn="ctr">
              <a:defRPr/>
            </a:pPr>
            <a:r>
              <a:rPr lang="is-IS" sz="3800" dirty="0" smtClean="0">
                <a:solidFill>
                  <a:srgbClr val="000099"/>
                </a:solidFill>
                <a:effectLst>
                  <a:outerShdw blurRad="38100" dist="38100" dir="2700000" algn="tl">
                    <a:srgbClr val="C0C0C0"/>
                  </a:outerShdw>
                </a:effectLst>
                <a:latin typeface="Arial" charset="0"/>
              </a:rPr>
              <a:t>Project Management </a:t>
            </a:r>
            <a:r>
              <a:rPr lang="is-IS" sz="3800" b="0" dirty="0" smtClean="0">
                <a:solidFill>
                  <a:srgbClr val="000099"/>
                </a:solidFill>
                <a:effectLst>
                  <a:outerShdw blurRad="38100" dist="38100" dir="2700000" algn="tl">
                    <a:srgbClr val="C0C0C0"/>
                  </a:outerShdw>
                </a:effectLst>
                <a:latin typeface="Arial" charset="0"/>
              </a:rPr>
              <a:t>Group</a:t>
            </a:r>
            <a:r>
              <a:rPr lang="is-IS" sz="3800" dirty="0" smtClean="0">
                <a:solidFill>
                  <a:srgbClr val="000099"/>
                </a:solidFill>
                <a:effectLst>
                  <a:outerShdw blurRad="38100" dist="38100" dir="2700000" algn="tl">
                    <a:srgbClr val="C0C0C0"/>
                  </a:outerShdw>
                </a:effectLst>
                <a:latin typeface="Arial" charset="0"/>
              </a:rPr>
              <a:t> issues</a:t>
            </a:r>
            <a:r>
              <a:rPr lang="is-IS" sz="3800" dirty="0" smtClean="0">
                <a:solidFill>
                  <a:srgbClr val="000099"/>
                </a:solidFill>
                <a:latin typeface="Arial" charset="0"/>
              </a:rPr>
              <a:t> </a:t>
            </a:r>
            <a:endParaRPr lang="is-IS" sz="3800" dirty="0">
              <a:solidFill>
                <a:srgbClr val="000099"/>
              </a:solidFill>
              <a:latin typeface="Arial" charset="0"/>
            </a:endParaRPr>
          </a:p>
          <a:p>
            <a:pPr algn="ctr">
              <a:defRPr/>
            </a:pPr>
            <a:r>
              <a:rPr lang="en-GB" sz="3200" dirty="0">
                <a:solidFill>
                  <a:srgbClr val="000099"/>
                </a:solidFill>
              </a:rPr>
              <a:t>- “today” - </a:t>
            </a:r>
          </a:p>
        </p:txBody>
      </p:sp>
      <p:sp>
        <p:nvSpPr>
          <p:cNvPr id="36" name="Text Box 49"/>
          <p:cNvSpPr txBox="1">
            <a:spLocks noChangeArrowheads="1"/>
          </p:cNvSpPr>
          <p:nvPr/>
        </p:nvSpPr>
        <p:spPr bwMode="auto">
          <a:xfrm>
            <a:off x="4067944" y="5589240"/>
            <a:ext cx="1152128" cy="584775"/>
          </a:xfrm>
          <a:prstGeom prst="rect">
            <a:avLst/>
          </a:prstGeom>
          <a:noFill/>
          <a:ln w="9525">
            <a:noFill/>
            <a:miter lim="800000"/>
            <a:headEnd/>
            <a:tailEnd/>
          </a:ln>
        </p:spPr>
        <p:txBody>
          <a:bodyPr wrap="square">
            <a:spAutoFit/>
          </a:bodyPr>
          <a:lstStyle/>
          <a:p>
            <a:pPr>
              <a:spcBef>
                <a:spcPct val="50000"/>
              </a:spcBef>
            </a:pPr>
            <a:r>
              <a:rPr lang="en-GB" dirty="0" smtClean="0">
                <a:solidFill>
                  <a:srgbClr val="FF0000"/>
                </a:solidFill>
                <a:ea typeface="ＭＳ Ｐゴシック" pitchFamily="34" charset="-128"/>
                <a:cs typeface="+mn-cs"/>
              </a:rPr>
              <a:t>Yet to be established</a:t>
            </a:r>
            <a:endParaRPr lang="en-GB" dirty="0">
              <a:solidFill>
                <a:srgbClr val="FF0000"/>
              </a:solidFill>
              <a:ea typeface="ＭＳ Ｐゴシック" pitchFamily="34" charset="-128"/>
              <a:cs typeface="+mn-cs"/>
            </a:endParaRPr>
          </a:p>
        </p:txBody>
      </p:sp>
    </p:spTree>
    <p:extLst>
      <p:ext uri="{BB962C8B-B14F-4D97-AF65-F5344CB8AC3E}">
        <p14:creationId xmlns="" xmlns:p14="http://schemas.microsoft.com/office/powerpoint/2010/main" val="4287131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7"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F4164733-2A5F-4211-8934-E38C05A5F575}" type="slidenum">
              <a:rPr lang="sv-SE" sz="1200" b="0">
                <a:solidFill>
                  <a:schemeClr val="tx1"/>
                </a:solidFill>
              </a:rPr>
              <a:pPr algn="r"/>
              <a:t>10</a:t>
            </a:fld>
            <a:endParaRPr lang="sv-SE" sz="1200" b="0">
              <a:solidFill>
                <a:schemeClr val="tx1"/>
              </a:solidFill>
            </a:endParaRPr>
          </a:p>
        </p:txBody>
      </p:sp>
      <p:sp>
        <p:nvSpPr>
          <p:cNvPr id="2150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9"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872C1BAC-E812-4C45-9863-179565EDA314}" type="slidenum">
              <a:rPr lang="sv-SE" sz="1200" b="0">
                <a:solidFill>
                  <a:schemeClr val="tx1"/>
                </a:solidFill>
              </a:rPr>
              <a:pPr algn="r"/>
              <a:t>10</a:t>
            </a:fld>
            <a:endParaRPr lang="sv-SE" sz="1200" b="0">
              <a:solidFill>
                <a:schemeClr val="tx1"/>
              </a:solidFill>
            </a:endParaRPr>
          </a:p>
        </p:txBody>
      </p:sp>
      <p:sp>
        <p:nvSpPr>
          <p:cNvPr id="21510"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1"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48AA5412-8F68-44C3-82C5-C7B77904D9ED}" type="slidenum">
              <a:rPr lang="sv-SE" sz="1200" b="0">
                <a:solidFill>
                  <a:schemeClr val="tx1"/>
                </a:solidFill>
              </a:rPr>
              <a:pPr algn="r"/>
              <a:t>10</a:t>
            </a:fld>
            <a:endParaRPr lang="sv-SE" sz="1200" b="0">
              <a:solidFill>
                <a:schemeClr val="tx1"/>
              </a:solidFill>
            </a:endParaRPr>
          </a:p>
        </p:txBody>
      </p:sp>
      <p:sp>
        <p:nvSpPr>
          <p:cNvPr id="21512"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3"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7943395-5D93-4AA5-A9C1-DE3EC85CBE92}" type="slidenum">
              <a:rPr lang="sv-SE" sz="1200" b="0">
                <a:solidFill>
                  <a:schemeClr val="tx1"/>
                </a:solidFill>
              </a:rPr>
              <a:pPr algn="r"/>
              <a:t>10</a:t>
            </a:fld>
            <a:endParaRPr lang="sv-SE" sz="1200" b="0">
              <a:solidFill>
                <a:schemeClr val="tx1"/>
              </a:solidFill>
            </a:endParaRPr>
          </a:p>
        </p:txBody>
      </p:sp>
      <p:sp>
        <p:nvSpPr>
          <p:cNvPr id="21514"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5"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6A168B0-D1B6-4317-8C05-EB114E7E32BE}" type="slidenum">
              <a:rPr lang="sv-SE" sz="1200" b="0">
                <a:solidFill>
                  <a:schemeClr val="tx1"/>
                </a:solidFill>
              </a:rPr>
              <a:pPr algn="r"/>
              <a:t>10</a:t>
            </a:fld>
            <a:endParaRPr lang="sv-SE" sz="1200" b="0">
              <a:solidFill>
                <a:schemeClr val="tx1"/>
              </a:solidFill>
            </a:endParaRPr>
          </a:p>
        </p:txBody>
      </p:sp>
      <p:sp>
        <p:nvSpPr>
          <p:cNvPr id="2" name="Title 1"/>
          <p:cNvSpPr>
            <a:spLocks noGrp="1"/>
          </p:cNvSpPr>
          <p:nvPr>
            <p:ph type="title" idx="4294967295"/>
          </p:nvPr>
        </p:nvSpPr>
        <p:spPr>
          <a:xfrm>
            <a:off x="1979613" y="0"/>
            <a:ext cx="7164387" cy="1139825"/>
          </a:xfrm>
        </p:spPr>
        <p:txBody>
          <a:bodyPr/>
          <a:lstStyle/>
          <a:p>
            <a:pPr>
              <a:defRPr/>
            </a:pPr>
            <a:r>
              <a:rPr lang="is-IS" sz="3800" b="1" dirty="0" smtClean="0">
                <a:solidFill>
                  <a:srgbClr val="000099"/>
                </a:solidFill>
                <a:effectLst>
                  <a:outerShdw blurRad="38100" dist="38100" dir="2700000" algn="tl">
                    <a:srgbClr val="C0C0C0"/>
                  </a:outerShdw>
                </a:effectLst>
                <a:latin typeface="Arial" charset="0"/>
              </a:rPr>
              <a:t>Project Organisation</a:t>
            </a:r>
          </a:p>
        </p:txBody>
      </p:sp>
      <p:sp>
        <p:nvSpPr>
          <p:cNvPr id="5" name="Footer Placeholder 4"/>
          <p:cNvSpPr txBox="1">
            <a:spLocks noGrp="1"/>
          </p:cNvSpPr>
          <p:nvPr/>
        </p:nvSpPr>
        <p:spPr bwMode="auto">
          <a:xfrm>
            <a:off x="2484438" y="4508500"/>
            <a:ext cx="3803650" cy="546100"/>
          </a:xfrm>
          <a:prstGeom prst="rect">
            <a:avLst/>
          </a:prstGeom>
          <a:noFill/>
          <a:effectLst>
            <a:outerShdw blurRad="50800" dist="38100" dir="5400000" algn="t" rotWithShape="0">
              <a:prstClr val="black">
                <a:alpha val="40000"/>
              </a:prstClr>
            </a:outerShdw>
          </a:effectLst>
          <a:extLst>
            <a:ext uri="{FAA26D3D-D897-4be2-8F04-BA451C77F1D7}"/>
          </a:extLst>
        </p:spPr>
        <p:txBody>
          <a:bodyPr anchor="b"/>
          <a:lstStyle/>
          <a:p>
            <a:pPr algn="ctr">
              <a:defRPr/>
            </a:pPr>
            <a:r>
              <a:rPr lang="sv-SE">
                <a:solidFill>
                  <a:srgbClr val="000099"/>
                </a:solidFill>
              </a:rPr>
              <a:t>www.arctic-sdi.org</a:t>
            </a:r>
          </a:p>
        </p:txBody>
      </p:sp>
      <p:sp>
        <p:nvSpPr>
          <p:cNvPr id="2151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24F2CB5-202D-45BC-A071-2DDC57D69D0B}" type="slidenum">
              <a:rPr lang="sv-SE" sz="1200" b="0">
                <a:solidFill>
                  <a:schemeClr val="tx1"/>
                </a:solidFill>
              </a:rPr>
              <a:pPr algn="r"/>
              <a:t>10</a:t>
            </a:fld>
            <a:endParaRPr lang="sv-SE" sz="1200" b="0">
              <a:solidFill>
                <a:schemeClr val="tx1"/>
              </a:solidFill>
            </a:endParaRPr>
          </a:p>
        </p:txBody>
      </p:sp>
      <p:cxnSp>
        <p:nvCxnSpPr>
          <p:cNvPr id="21519" name="AutoShape 28"/>
          <p:cNvCxnSpPr>
            <a:cxnSpLocks noChangeShapeType="1"/>
          </p:cNvCxnSpPr>
          <p:nvPr/>
        </p:nvCxnSpPr>
        <p:spPr bwMode="auto">
          <a:xfrm>
            <a:off x="4435475" y="3714750"/>
            <a:ext cx="895350" cy="1588"/>
          </a:xfrm>
          <a:prstGeom prst="straightConnector1">
            <a:avLst/>
          </a:prstGeom>
          <a:noFill/>
          <a:ln w="19050">
            <a:solidFill>
              <a:srgbClr val="000000"/>
            </a:solidFill>
            <a:round/>
            <a:headEnd/>
            <a:tailEnd/>
          </a:ln>
        </p:spPr>
      </p:cxnSp>
      <p:sp>
        <p:nvSpPr>
          <p:cNvPr id="21520" name="Up Arrow 27"/>
          <p:cNvSpPr>
            <a:spLocks noChangeArrowheads="1"/>
          </p:cNvSpPr>
          <p:nvPr/>
        </p:nvSpPr>
        <p:spPr bwMode="auto">
          <a:xfrm>
            <a:off x="4724400" y="1762125"/>
            <a:ext cx="627063" cy="857250"/>
          </a:xfrm>
          <a:prstGeom prst="upArrow">
            <a:avLst>
              <a:gd name="adj1" fmla="val 50000"/>
              <a:gd name="adj2" fmla="val 50000"/>
            </a:avLst>
          </a:prstGeom>
          <a:noFill/>
          <a:ln w="9525">
            <a:noFill/>
            <a:miter lim="800000"/>
            <a:headEnd/>
            <a:tailEnd/>
          </a:ln>
        </p:spPr>
        <p:txBody>
          <a:bodyPr anchor="b"/>
          <a:lstStyle/>
          <a:p>
            <a:pPr algn="ctr"/>
            <a:endParaRPr lang="is-IS"/>
          </a:p>
        </p:txBody>
      </p:sp>
      <p:sp>
        <p:nvSpPr>
          <p:cNvPr id="21521" name="Rectangle 11"/>
          <p:cNvSpPr>
            <a:spLocks noChangeArrowheads="1"/>
          </p:cNvSpPr>
          <p:nvPr/>
        </p:nvSpPr>
        <p:spPr bwMode="auto">
          <a:xfrm>
            <a:off x="1095375" y="1006475"/>
            <a:ext cx="6524625" cy="5111750"/>
          </a:xfrm>
          <a:prstGeom prst="rect">
            <a:avLst/>
          </a:prstGeom>
          <a:gradFill rotWithShape="1">
            <a:gsLst>
              <a:gs pos="0">
                <a:srgbClr val="959595"/>
              </a:gs>
              <a:gs pos="50000">
                <a:srgbClr val="D6D6D6"/>
              </a:gs>
              <a:gs pos="100000">
                <a:srgbClr val="FFFFFF"/>
              </a:gs>
            </a:gsLst>
            <a:lin ang="2700000" scaled="1"/>
          </a:gradFill>
          <a:ln w="9525">
            <a:noFill/>
            <a:miter lim="800000"/>
            <a:headEnd/>
            <a:tailEnd/>
          </a:ln>
        </p:spPr>
        <p:txBody>
          <a:bodyPr/>
          <a:lstStyle/>
          <a:p>
            <a:pPr algn="ctr"/>
            <a:endParaRPr lang="en-US"/>
          </a:p>
        </p:txBody>
      </p:sp>
      <p:sp>
        <p:nvSpPr>
          <p:cNvPr id="30" name="AutoShape 26"/>
          <p:cNvSpPr>
            <a:spLocks noChangeArrowheads="1"/>
          </p:cNvSpPr>
          <p:nvPr/>
        </p:nvSpPr>
        <p:spPr bwMode="auto">
          <a:xfrm>
            <a:off x="3838576" y="4835525"/>
            <a:ext cx="1503362" cy="862012"/>
          </a:xfrm>
          <a:prstGeom prst="flowChartAlternateProcess">
            <a:avLst/>
          </a:prstGeom>
          <a:solidFill>
            <a:schemeClr val="accent3">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AWG</a:t>
            </a:r>
          </a:p>
          <a:p>
            <a:pPr algn="ctr">
              <a:defRPr/>
            </a:pPr>
            <a:r>
              <a:rPr lang="en-US" sz="1000" dirty="0">
                <a:solidFill>
                  <a:schemeClr val="bg1">
                    <a:lumMod val="65000"/>
                  </a:schemeClr>
                </a:solidFill>
                <a:latin typeface="Arial" charset="0"/>
                <a:ea typeface="ÇlÇr ñæí©"/>
                <a:cs typeface="ÇlÇr ñæí©"/>
              </a:rPr>
              <a:t>Administrative</a:t>
            </a:r>
          </a:p>
          <a:p>
            <a:pPr algn="ctr">
              <a:defRPr/>
            </a:pPr>
            <a:r>
              <a:rPr lang="en-US" sz="1000" dirty="0">
                <a:solidFill>
                  <a:schemeClr val="bg1">
                    <a:lumMod val="65000"/>
                  </a:schemeClr>
                </a:solidFill>
                <a:latin typeface="Arial" charset="0"/>
                <a:ea typeface="ÇlÇr ñæí©"/>
                <a:cs typeface="ÇlÇr ñæí©"/>
              </a:rPr>
              <a:t>Working Group</a:t>
            </a:r>
          </a:p>
          <a:p>
            <a:pPr algn="ctr">
              <a:defRPr/>
            </a:pPr>
            <a:r>
              <a:rPr lang="en-US" sz="900" b="0" dirty="0">
                <a:solidFill>
                  <a:schemeClr val="bg1">
                    <a:lumMod val="65000"/>
                  </a:schemeClr>
                </a:solidFill>
                <a:latin typeface="Arial" charset="0"/>
                <a:ea typeface="ÇlÇr ñæí©"/>
                <a:cs typeface="ÇlÇr ñæí©"/>
              </a:rPr>
              <a:t>(Data Access Terms</a:t>
            </a:r>
            <a:r>
              <a:rPr lang="en-US" sz="900" b="0" dirty="0">
                <a:solidFill>
                  <a:srgbClr val="000000"/>
                </a:solidFill>
                <a:latin typeface="Arial" charset="0"/>
                <a:ea typeface="ÇlÇr ñæí©"/>
                <a:cs typeface="ÇlÇr ñæí©"/>
              </a:rPr>
              <a:t>)</a:t>
            </a:r>
            <a:endParaRPr lang="en-GB" sz="900" b="0" dirty="0">
              <a:solidFill>
                <a:srgbClr val="000000"/>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32" name="AutoShape 12"/>
          <p:cNvSpPr>
            <a:spLocks noChangeArrowheads="1"/>
          </p:cNvSpPr>
          <p:nvPr/>
        </p:nvSpPr>
        <p:spPr bwMode="auto">
          <a:xfrm>
            <a:off x="5825354" y="1871272"/>
            <a:ext cx="1637094" cy="1020797"/>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GB" sz="1200" dirty="0">
                <a:solidFill>
                  <a:schemeClr val="tx1"/>
                </a:solidFill>
                <a:latin typeface="Arial" charset="0"/>
                <a:ea typeface="ÇlÇr ñæí©"/>
                <a:cs typeface="ÇlÇr ñæí©"/>
              </a:rPr>
              <a:t>Advisory Group</a:t>
            </a:r>
          </a:p>
          <a:p>
            <a:pPr algn="ctr">
              <a:defRPr/>
            </a:pPr>
            <a:r>
              <a:rPr lang="en-GB" sz="900" b="0" dirty="0">
                <a:solidFill>
                  <a:schemeClr val="tx1"/>
                </a:solidFill>
                <a:latin typeface="Arial" charset="0"/>
                <a:ea typeface="ÇlÇr ñæí©"/>
                <a:cs typeface="ÇlÇr ñæí©"/>
              </a:rPr>
              <a:t>(acknowledged professionals)</a:t>
            </a:r>
          </a:p>
          <a:p>
            <a:pPr>
              <a:defRPr/>
            </a:pPr>
            <a:endParaRPr lang="en-US" sz="1000" dirty="0">
              <a:solidFill>
                <a:schemeClr val="tx1"/>
              </a:solidFill>
              <a:latin typeface="Arial" charset="0"/>
              <a:ea typeface="ＭＳ Ｐゴシック"/>
              <a:cs typeface="ＭＳ Ｐゴシック"/>
            </a:endParaRPr>
          </a:p>
          <a:p>
            <a:pPr>
              <a:defRPr/>
            </a:pPr>
            <a:r>
              <a:rPr lang="en-US" sz="1000" dirty="0">
                <a:solidFill>
                  <a:schemeClr val="tx1"/>
                </a:solidFill>
                <a:latin typeface="Arial" charset="0"/>
                <a:ea typeface="ＭＳ Ｐゴシック"/>
                <a:cs typeface="ＭＳ Ｐゴシック"/>
              </a:rPr>
              <a:t>Support &amp; Marketing</a:t>
            </a:r>
          </a:p>
        </p:txBody>
      </p:sp>
      <p:sp>
        <p:nvSpPr>
          <p:cNvPr id="35" name="AutoShape 27"/>
          <p:cNvSpPr>
            <a:spLocks noChangeArrowheads="1"/>
          </p:cNvSpPr>
          <p:nvPr/>
        </p:nvSpPr>
        <p:spPr bwMode="auto">
          <a:xfrm>
            <a:off x="1535112" y="4834701"/>
            <a:ext cx="1500188" cy="881649"/>
          </a:xfrm>
          <a:prstGeom prst="flowChartAlternateProcess">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TWG</a:t>
            </a:r>
          </a:p>
          <a:p>
            <a:pPr algn="ctr">
              <a:defRPr/>
            </a:pPr>
            <a:endParaRPr lang="en-US" sz="1400" dirty="0">
              <a:solidFill>
                <a:schemeClr val="bg1">
                  <a:lumMod val="65000"/>
                </a:schemeClr>
              </a:solidFill>
              <a:latin typeface="Arial" charset="0"/>
              <a:ea typeface="ÇlÇr ñæí©"/>
              <a:cs typeface="ÇlÇr ñæí©"/>
            </a:endParaRPr>
          </a:p>
          <a:p>
            <a:pPr algn="ctr">
              <a:defRPr/>
            </a:pPr>
            <a:r>
              <a:rPr lang="en-US" sz="1000" dirty="0">
                <a:solidFill>
                  <a:schemeClr val="bg1">
                    <a:lumMod val="65000"/>
                  </a:schemeClr>
                </a:solidFill>
                <a:latin typeface="Arial" charset="0"/>
                <a:ea typeface="ÇlÇr ñæí©"/>
                <a:cs typeface="ÇlÇr ñæí©"/>
              </a:rPr>
              <a:t>Technical</a:t>
            </a:r>
          </a:p>
          <a:p>
            <a:pPr algn="ctr">
              <a:defRPr/>
            </a:pPr>
            <a:r>
              <a:rPr lang="en-US" sz="1000" dirty="0">
                <a:solidFill>
                  <a:schemeClr val="bg1">
                    <a:lumMod val="65000"/>
                  </a:schemeClr>
                </a:solidFill>
                <a:latin typeface="Arial" charset="0"/>
                <a:ea typeface="ÇlÇr ñæí©"/>
                <a:cs typeface="ÇlÇr ñæí©"/>
              </a:rPr>
              <a:t>Working Group</a:t>
            </a:r>
          </a:p>
          <a:p>
            <a:pPr algn="ctr">
              <a:defRPr/>
            </a:pPr>
            <a:endParaRPr lang="en-GB" sz="1200" dirty="0">
              <a:solidFill>
                <a:srgbClr val="000000"/>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21531" name="Line 20"/>
          <p:cNvSpPr>
            <a:spLocks noChangeShapeType="1"/>
          </p:cNvSpPr>
          <p:nvPr/>
        </p:nvSpPr>
        <p:spPr bwMode="auto">
          <a:xfrm>
            <a:off x="1476375" y="4221163"/>
            <a:ext cx="6007100" cy="0"/>
          </a:xfrm>
          <a:prstGeom prst="line">
            <a:avLst/>
          </a:prstGeom>
          <a:noFill/>
          <a:ln w="9525">
            <a:solidFill>
              <a:srgbClr val="C00000"/>
            </a:solidFill>
            <a:prstDash val="dash"/>
            <a:round/>
            <a:headEnd/>
            <a:tailEnd/>
          </a:ln>
        </p:spPr>
        <p:txBody>
          <a:bodyPr/>
          <a:lstStyle/>
          <a:p>
            <a:endParaRPr lang="nb-NO"/>
          </a:p>
        </p:txBody>
      </p:sp>
      <p:cxnSp>
        <p:nvCxnSpPr>
          <p:cNvPr id="21532" name="AutoShape 16"/>
          <p:cNvCxnSpPr>
            <a:cxnSpLocks noChangeShapeType="1"/>
          </p:cNvCxnSpPr>
          <p:nvPr/>
        </p:nvCxnSpPr>
        <p:spPr bwMode="auto">
          <a:xfrm>
            <a:off x="4030663" y="3070225"/>
            <a:ext cx="1841500" cy="560388"/>
          </a:xfrm>
          <a:prstGeom prst="bentConnector3">
            <a:avLst>
              <a:gd name="adj1" fmla="val 49912"/>
            </a:avLst>
          </a:prstGeom>
          <a:noFill/>
          <a:ln w="19050">
            <a:solidFill>
              <a:srgbClr val="000000"/>
            </a:solidFill>
            <a:miter lim="800000"/>
            <a:headEnd/>
            <a:tailEnd/>
          </a:ln>
          <a:effectLst>
            <a:outerShdw dist="38100" dir="2700000" algn="tl" rotWithShape="0">
              <a:srgbClr val="000000">
                <a:alpha val="39998"/>
              </a:srgbClr>
            </a:outerShdw>
          </a:effectLst>
        </p:spPr>
      </p:cxnSp>
      <p:cxnSp>
        <p:nvCxnSpPr>
          <p:cNvPr id="21533" name="AutoShape 24"/>
          <p:cNvCxnSpPr>
            <a:cxnSpLocks noChangeShapeType="1"/>
          </p:cNvCxnSpPr>
          <p:nvPr/>
        </p:nvCxnSpPr>
        <p:spPr bwMode="auto">
          <a:xfrm flipV="1">
            <a:off x="4067175" y="2373313"/>
            <a:ext cx="1762125" cy="701675"/>
          </a:xfrm>
          <a:prstGeom prst="bentConnector3">
            <a:avLst>
              <a:gd name="adj1" fmla="val 49912"/>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21534" name="AutoShape 17"/>
          <p:cNvCxnSpPr>
            <a:cxnSpLocks noChangeShapeType="1"/>
          </p:cNvCxnSpPr>
          <p:nvPr/>
        </p:nvCxnSpPr>
        <p:spPr bwMode="auto">
          <a:xfrm flipH="1">
            <a:off x="3348038" y="2133600"/>
            <a:ext cx="6350" cy="511175"/>
          </a:xfrm>
          <a:prstGeom prst="straightConnector1">
            <a:avLst/>
          </a:prstGeom>
          <a:noFill/>
          <a:ln w="19050">
            <a:solidFill>
              <a:srgbClr val="000000"/>
            </a:solidFill>
            <a:round/>
            <a:headEnd/>
            <a:tailEnd/>
          </a:ln>
          <a:effectLst>
            <a:outerShdw dist="38100" dir="2700000" algn="tl" rotWithShape="0">
              <a:srgbClr val="000000">
                <a:alpha val="39998"/>
              </a:srgbClr>
            </a:outerShdw>
          </a:effectLst>
        </p:spPr>
      </p:cxnSp>
      <p:sp>
        <p:nvSpPr>
          <p:cNvPr id="38" name="Text Box 13"/>
          <p:cNvSpPr txBox="1">
            <a:spLocks noChangeArrowheads="1"/>
          </p:cNvSpPr>
          <p:nvPr/>
        </p:nvSpPr>
        <p:spPr bwMode="auto">
          <a:xfrm>
            <a:off x="1216025" y="1109663"/>
            <a:ext cx="1401763" cy="682625"/>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Decision making bodies</a:t>
            </a:r>
            <a:endParaRPr lang="en-US" b="0" dirty="0">
              <a:effectLst>
                <a:outerShdw blurRad="38100" dist="38100" dir="2700000" algn="tl">
                  <a:srgbClr val="000000">
                    <a:alpha val="43137"/>
                  </a:srgbClr>
                </a:outerShdw>
              </a:effectLst>
            </a:endParaRPr>
          </a:p>
        </p:txBody>
      </p:sp>
      <p:sp>
        <p:nvSpPr>
          <p:cNvPr id="39" name="Text Box 23"/>
          <p:cNvSpPr txBox="1">
            <a:spLocks noChangeArrowheads="1"/>
          </p:cNvSpPr>
          <p:nvPr/>
        </p:nvSpPr>
        <p:spPr bwMode="auto">
          <a:xfrm>
            <a:off x="1116013" y="4365625"/>
            <a:ext cx="1223962" cy="477838"/>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Executive bodies</a:t>
            </a:r>
            <a:endParaRPr lang="en-US" b="0" dirty="0">
              <a:effectLst>
                <a:outerShdw blurRad="38100" dist="38100" dir="2700000" algn="tl">
                  <a:srgbClr val="000000">
                    <a:alpha val="43137"/>
                  </a:srgbClr>
                </a:outerShdw>
              </a:effectLst>
            </a:endParaRPr>
          </a:p>
        </p:txBody>
      </p:sp>
      <p:sp>
        <p:nvSpPr>
          <p:cNvPr id="21537" name="Line 14"/>
          <p:cNvSpPr>
            <a:spLocks noChangeShapeType="1"/>
          </p:cNvSpPr>
          <p:nvPr/>
        </p:nvSpPr>
        <p:spPr bwMode="auto">
          <a:xfrm>
            <a:off x="5435600" y="1125538"/>
            <a:ext cx="0" cy="3887787"/>
          </a:xfrm>
          <a:prstGeom prst="line">
            <a:avLst/>
          </a:prstGeom>
          <a:noFill/>
          <a:ln w="9525">
            <a:solidFill>
              <a:srgbClr val="C00000"/>
            </a:solidFill>
            <a:prstDash val="dash"/>
            <a:round/>
            <a:headEnd/>
            <a:tailEnd/>
          </a:ln>
        </p:spPr>
        <p:txBody>
          <a:bodyPr/>
          <a:lstStyle/>
          <a:p>
            <a:endParaRPr lang="nb-NO"/>
          </a:p>
        </p:txBody>
      </p:sp>
      <p:cxnSp>
        <p:nvCxnSpPr>
          <p:cNvPr id="21538" name="AutoShape 25"/>
          <p:cNvCxnSpPr>
            <a:cxnSpLocks noChangeShapeType="1"/>
          </p:cNvCxnSpPr>
          <p:nvPr/>
        </p:nvCxnSpPr>
        <p:spPr bwMode="auto">
          <a:xfrm flipV="1">
            <a:off x="2297113" y="4437063"/>
            <a:ext cx="1203325" cy="360362"/>
          </a:xfrm>
          <a:prstGeom prst="bentConnector3">
            <a:avLst>
              <a:gd name="adj1" fmla="val 921"/>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121" name="Straight Connector 120"/>
          <p:cNvCxnSpPr/>
          <p:nvPr/>
        </p:nvCxnSpPr>
        <p:spPr bwMode="auto">
          <a:xfrm rot="16200000" flipH="1">
            <a:off x="2988469" y="4075907"/>
            <a:ext cx="719137" cy="0"/>
          </a:xfrm>
          <a:prstGeom prst="line">
            <a:avLst/>
          </a:prstGeom>
          <a:noFill/>
          <a:ln w="19050">
            <a:solidFill>
              <a:schemeClr val="tx1"/>
            </a:solidFill>
          </a:ln>
          <a:effectLst>
            <a:outerShdw blurRad="50800" dist="38100" dir="5400000" algn="t" rotWithShape="0">
              <a:prstClr val="black">
                <a:alpha val="40000"/>
              </a:prstClr>
            </a:outerShdw>
          </a:effectLst>
          <a:extLst/>
        </p:spPr>
      </p:cxnSp>
      <p:cxnSp>
        <p:nvCxnSpPr>
          <p:cNvPr id="21540" name="Shape 133"/>
          <p:cNvCxnSpPr>
            <a:cxnSpLocks noChangeShapeType="1"/>
          </p:cNvCxnSpPr>
          <p:nvPr/>
        </p:nvCxnSpPr>
        <p:spPr bwMode="auto">
          <a:xfrm>
            <a:off x="3492500" y="4437063"/>
            <a:ext cx="1095375" cy="360362"/>
          </a:xfrm>
          <a:prstGeom prst="bentConnector2">
            <a:avLst/>
          </a:prstGeom>
          <a:noFill/>
          <a:ln w="19050">
            <a:solidFill>
              <a:schemeClr val="tx1"/>
            </a:solidFill>
            <a:miter lim="800000"/>
            <a:headEnd/>
            <a:tailEnd/>
          </a:ln>
          <a:effectLst>
            <a:outerShdw dist="38100" dir="5400000" algn="t" rotWithShape="0">
              <a:srgbClr val="000000">
                <a:alpha val="39998"/>
              </a:srgbClr>
            </a:outerShdw>
          </a:effectLst>
        </p:spPr>
      </p:cxnSp>
      <p:sp>
        <p:nvSpPr>
          <p:cNvPr id="21541" name="Text Box 49"/>
          <p:cNvSpPr txBox="1">
            <a:spLocks noChangeArrowheads="1"/>
          </p:cNvSpPr>
          <p:nvPr/>
        </p:nvSpPr>
        <p:spPr bwMode="auto">
          <a:xfrm>
            <a:off x="5651500" y="4652963"/>
            <a:ext cx="3240088" cy="1200329"/>
          </a:xfrm>
          <a:prstGeom prst="rect">
            <a:avLst/>
          </a:prstGeom>
          <a:solidFill>
            <a:schemeClr val="bg1"/>
          </a:solidFill>
          <a:ln w="9525">
            <a:noFill/>
            <a:miter lim="800000"/>
            <a:headEnd/>
            <a:tailEnd/>
          </a:ln>
        </p:spPr>
        <p:txBody>
          <a:bodyPr>
            <a:spAutoFit/>
          </a:bodyPr>
          <a:lstStyle/>
          <a:p>
            <a:pPr>
              <a:spcBef>
                <a:spcPct val="50000"/>
              </a:spcBef>
            </a:pPr>
            <a:r>
              <a:rPr lang="en-GB" dirty="0">
                <a:solidFill>
                  <a:schemeClr val="tx1"/>
                </a:solidFill>
              </a:rPr>
              <a:t>The Arctic SDI is a user driven project – input from </a:t>
            </a:r>
            <a:r>
              <a:rPr lang="en-GB" b="1" dirty="0">
                <a:solidFill>
                  <a:schemeClr val="tx1"/>
                </a:solidFill>
              </a:rPr>
              <a:t>AC Working Groups</a:t>
            </a:r>
            <a:r>
              <a:rPr lang="en-GB" dirty="0">
                <a:solidFill>
                  <a:schemeClr val="tx1"/>
                </a:solidFill>
              </a:rPr>
              <a:t>, IPY and other User Groups is of most importance</a:t>
            </a:r>
          </a:p>
        </p:txBody>
      </p:sp>
      <p:sp>
        <p:nvSpPr>
          <p:cNvPr id="31" name="AutoShape 18"/>
          <p:cNvSpPr>
            <a:spLocks noChangeArrowheads="1"/>
          </p:cNvSpPr>
          <p:nvPr/>
        </p:nvSpPr>
        <p:spPr bwMode="auto">
          <a:xfrm>
            <a:off x="2617787" y="2456602"/>
            <a:ext cx="1500189" cy="1188365"/>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Steering Committee</a:t>
            </a:r>
          </a:p>
          <a:p>
            <a:pPr algn="ctr">
              <a:defRPr/>
            </a:pPr>
            <a:r>
              <a:rPr lang="en-US" sz="1400" b="1" dirty="0" err="1">
                <a:solidFill>
                  <a:schemeClr val="bg1">
                    <a:lumMod val="65000"/>
                  </a:schemeClr>
                </a:solidFill>
                <a:latin typeface="Arial" charset="0"/>
                <a:ea typeface="ＭＳ Ｐゴシック"/>
                <a:cs typeface="ＭＳ Ｐゴシック"/>
              </a:rPr>
              <a:t>Inkl</a:t>
            </a:r>
            <a:r>
              <a:rPr lang="en-US" sz="1400" b="1" dirty="0">
                <a:solidFill>
                  <a:schemeClr val="bg1">
                    <a:lumMod val="65000"/>
                  </a:schemeClr>
                </a:solidFill>
                <a:latin typeface="Arial" charset="0"/>
                <a:ea typeface="ＭＳ Ｐゴシック"/>
                <a:cs typeface="ＭＳ Ｐゴシック"/>
              </a:rPr>
              <a:t>. PMG</a:t>
            </a:r>
          </a:p>
          <a:p>
            <a:pPr algn="ctr">
              <a:defRPr/>
            </a:pPr>
            <a:endParaRPr lang="en-US" sz="900" b="0" dirty="0">
              <a:solidFill>
                <a:schemeClr val="bg1">
                  <a:lumMod val="65000"/>
                </a:schemeClr>
              </a:solidFill>
              <a:latin typeface="Arial" charset="0"/>
              <a:ea typeface="ÇlÇr ñæí©"/>
              <a:cs typeface="ÇlÇr ñæí©"/>
            </a:endParaRPr>
          </a:p>
          <a:p>
            <a:pPr algn="ctr">
              <a:defRPr/>
            </a:pPr>
            <a:r>
              <a:rPr lang="en-US" sz="900" b="0" dirty="0">
                <a:solidFill>
                  <a:schemeClr val="bg1">
                    <a:lumMod val="65000"/>
                  </a:schemeClr>
                </a:solidFill>
                <a:latin typeface="Arial" charset="0"/>
                <a:ea typeface="ÇlÇr ñæí©"/>
                <a:cs typeface="ÇlÇr ñæí©"/>
              </a:rPr>
              <a:t>(NMA’s ASDI Coordinators)</a:t>
            </a:r>
          </a:p>
        </p:txBody>
      </p:sp>
      <p:sp>
        <p:nvSpPr>
          <p:cNvPr id="34" name="AutoShape 22"/>
          <p:cNvSpPr>
            <a:spLocks noChangeArrowheads="1"/>
          </p:cNvSpPr>
          <p:nvPr/>
        </p:nvSpPr>
        <p:spPr bwMode="auto">
          <a:xfrm>
            <a:off x="5863627" y="3094852"/>
            <a:ext cx="1594801" cy="1031513"/>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200" b="1" dirty="0">
                <a:solidFill>
                  <a:schemeClr val="bg1">
                    <a:lumMod val="65000"/>
                  </a:schemeClr>
                </a:solidFill>
                <a:latin typeface="Arial" charset="0"/>
                <a:ea typeface="ÇlÇr ñæí©"/>
                <a:cs typeface="ÇlÇr ñæí©"/>
              </a:rPr>
              <a:t>Reference group:</a:t>
            </a:r>
          </a:p>
          <a:p>
            <a:pPr algn="ctr">
              <a:defRPr/>
            </a:pPr>
            <a:r>
              <a:rPr lang="en-US" sz="1200" b="1" dirty="0">
                <a:solidFill>
                  <a:schemeClr val="bg1">
                    <a:lumMod val="65000"/>
                  </a:schemeClr>
                </a:solidFill>
                <a:latin typeface="Arial" charset="0"/>
                <a:ea typeface="ÇlÇr ñæí©"/>
                <a:cs typeface="ÇlÇr ñæí©"/>
              </a:rPr>
              <a:t>Arctic council Liaison</a:t>
            </a:r>
          </a:p>
          <a:p>
            <a:pPr algn="ctr">
              <a:defRPr/>
            </a:pPr>
            <a:r>
              <a:rPr lang="en-US" sz="900" b="1" dirty="0">
                <a:solidFill>
                  <a:schemeClr val="bg1">
                    <a:lumMod val="65000"/>
                  </a:schemeClr>
                </a:solidFill>
                <a:latin typeface="Arial" charset="0"/>
                <a:ea typeface="ÇlÇr ñæí©"/>
                <a:cs typeface="ÇlÇr ñæí©"/>
              </a:rPr>
              <a:t>CAFF WG</a:t>
            </a:r>
            <a:endParaRPr lang="en-GB" sz="900" b="1" dirty="0">
              <a:solidFill>
                <a:schemeClr val="bg1">
                  <a:lumMod val="65000"/>
                </a:schemeClr>
              </a:solidFill>
              <a:latin typeface="Arial" charset="0"/>
              <a:ea typeface="ÇlÇr ñæí©"/>
              <a:cs typeface="ÇlÇr ñæí©"/>
            </a:endParaRPr>
          </a:p>
          <a:p>
            <a:pPr algn="ctr">
              <a:defRPr/>
            </a:pPr>
            <a:endParaRPr lang="en-GB" sz="900" b="0" dirty="0">
              <a:solidFill>
                <a:srgbClr val="0000FF"/>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33" name="AutoShape 15"/>
          <p:cNvSpPr>
            <a:spLocks noChangeArrowheads="1"/>
          </p:cNvSpPr>
          <p:nvPr/>
        </p:nvSpPr>
        <p:spPr bwMode="auto">
          <a:xfrm>
            <a:off x="2619375" y="1021559"/>
            <a:ext cx="1501776" cy="1157810"/>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The Board </a:t>
            </a:r>
          </a:p>
          <a:p>
            <a:pPr algn="ctr">
              <a:defRPr/>
            </a:pPr>
            <a:r>
              <a:rPr lang="en-US" sz="1400" b="0" dirty="0">
                <a:solidFill>
                  <a:schemeClr val="bg1">
                    <a:lumMod val="65000"/>
                  </a:schemeClr>
                </a:solidFill>
                <a:latin typeface="Arial" charset="0"/>
                <a:ea typeface="ＭＳ Ｐゴシック"/>
                <a:cs typeface="ＭＳ Ｐゴシック"/>
              </a:rPr>
              <a:t>Project Owners</a:t>
            </a:r>
            <a:endParaRPr lang="en-US" sz="900" b="0" dirty="0">
              <a:solidFill>
                <a:schemeClr val="bg1">
                  <a:lumMod val="65000"/>
                </a:schemeClr>
              </a:solidFill>
              <a:latin typeface="Arial" charset="0"/>
              <a:ea typeface="ÇlÇr ñæí©"/>
              <a:cs typeface="ÇlÇr ñæí©"/>
            </a:endParaRPr>
          </a:p>
          <a:p>
            <a:pPr algn="ctr">
              <a:defRPr/>
            </a:pPr>
            <a:r>
              <a:rPr lang="en-US" sz="900" b="0" dirty="0">
                <a:solidFill>
                  <a:schemeClr val="bg1">
                    <a:lumMod val="65000"/>
                  </a:schemeClr>
                </a:solidFill>
                <a:latin typeface="Arial" charset="0"/>
                <a:ea typeface="ÇlÇr ñæí©"/>
                <a:cs typeface="ÇlÇr ñæí©"/>
              </a:rPr>
              <a:t>(NMA</a:t>
            </a:r>
            <a:r>
              <a:rPr lang="en-US" altLang="en-US" sz="900" b="0" dirty="0">
                <a:solidFill>
                  <a:schemeClr val="bg1">
                    <a:lumMod val="65000"/>
                  </a:schemeClr>
                </a:solidFill>
                <a:latin typeface="Arial" charset="0"/>
                <a:ea typeface="ÇlÇr ñæí©"/>
                <a:cs typeface="ÇlÇr ñæí©"/>
              </a:rPr>
              <a:t>’</a:t>
            </a:r>
            <a:r>
              <a:rPr lang="en-US" sz="900" b="0" dirty="0">
                <a:solidFill>
                  <a:schemeClr val="bg1">
                    <a:lumMod val="65000"/>
                  </a:schemeClr>
                </a:solidFill>
                <a:latin typeface="Arial" charset="0"/>
                <a:ea typeface="ÇlÇr ñæí©"/>
                <a:cs typeface="ÇlÇr ñæí©"/>
              </a:rPr>
              <a:t>s DG or corresponding managerial level)</a:t>
            </a:r>
          </a:p>
          <a:p>
            <a:pPr algn="ctr">
              <a:defRPr/>
            </a:pPr>
            <a:endParaRPr lang="en-US" sz="1400" b="0" dirty="0">
              <a:solidFill>
                <a:schemeClr val="tx1"/>
              </a:solidFill>
              <a:latin typeface="Arial" charset="0"/>
              <a:ea typeface="ＭＳ Ｐゴシック"/>
              <a:cs typeface="ＭＳ Ｐゴシック"/>
            </a:endParaRPr>
          </a:p>
        </p:txBody>
      </p:sp>
      <p:sp>
        <p:nvSpPr>
          <p:cNvPr id="37" name="Text Box 49"/>
          <p:cNvSpPr txBox="1">
            <a:spLocks noChangeArrowheads="1"/>
          </p:cNvSpPr>
          <p:nvPr/>
        </p:nvSpPr>
        <p:spPr bwMode="auto">
          <a:xfrm>
            <a:off x="2123728" y="1052736"/>
            <a:ext cx="3240088" cy="2062103"/>
          </a:xfrm>
          <a:prstGeom prst="rect">
            <a:avLst/>
          </a:prstGeom>
          <a:solidFill>
            <a:schemeClr val="bg1"/>
          </a:solidFill>
          <a:ln w="9525">
            <a:noFill/>
            <a:miter lim="800000"/>
            <a:headEnd/>
            <a:tailEnd/>
          </a:ln>
        </p:spPr>
        <p:txBody>
          <a:bodyPr>
            <a:spAutoFit/>
          </a:bodyPr>
          <a:lstStyle/>
          <a:p>
            <a:r>
              <a:rPr lang="en-GB" dirty="0" smtClean="0"/>
              <a:t>The SC will be supported by an </a:t>
            </a:r>
            <a:r>
              <a:rPr lang="en-GB" i="1" dirty="0" smtClean="0"/>
              <a:t>Advisory Group</a:t>
            </a:r>
            <a:r>
              <a:rPr lang="en-GB" dirty="0" smtClean="0"/>
              <a:t>, comprised of a limited number of acknowledged professionals outside the NMAs, with a </a:t>
            </a:r>
            <a:r>
              <a:rPr lang="en-GB" i="1" dirty="0" smtClean="0"/>
              <a:t>clear responsibility on promoting the project outside the NMAs.   </a:t>
            </a:r>
            <a:endParaRPr lang="nb-NO" i="1" dirty="0" smtClean="0"/>
          </a:p>
          <a:p>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ox(i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11" name="Rectangle 7"/>
          <p:cNvSpPr txBox="1">
            <a:spLocks noGrp="1" noChangeArrowheads="1"/>
          </p:cNvSpPr>
          <p:nvPr/>
        </p:nvSpPr>
        <p:spPr bwMode="auto">
          <a:xfrm>
            <a:off x="6553200" y="6243638"/>
            <a:ext cx="2133600" cy="457200"/>
          </a:xfrm>
          <a:prstGeom prst="rect">
            <a:avLst/>
          </a:prstGeom>
          <a:noFill/>
          <a:extLst>
            <a:ext uri="{909E8E84-426E-40dd-AFC4-6F175D3DCCD1}"/>
            <a:ext uri="{91240B29-F687-4f45-9708-019B960494DF}"/>
            <a:ext uri="{AF507438-7753-43e0-B8FC-AC1667EBCBE1}"/>
            <a:ext uri="{FAA26D3D-D897-4be2-8F04-BA451C77F1D7}"/>
          </a:extLst>
        </p:spPr>
        <p:txBody>
          <a:bodyPr anchor="b"/>
          <a:lstStyle/>
          <a:p>
            <a:pPr algn="r">
              <a:defRPr/>
            </a:pPr>
            <a:fld id="{04ADA2D5-68C4-49F1-8BE5-4485C9CEA526}" type="slidenum">
              <a:rPr lang="sv-SE" sz="1200" b="0">
                <a:solidFill>
                  <a:schemeClr val="tx1"/>
                </a:solidFill>
                <a:ea typeface="ＭＳ Ｐゴシック" pitchFamily="34" charset="-128"/>
                <a:cs typeface="+mn-cs"/>
              </a:rPr>
              <a:pPr algn="r">
                <a:defRPr/>
              </a:pPr>
              <a:t>11</a:t>
            </a:fld>
            <a:endParaRPr lang="sv-SE" sz="1200" b="0">
              <a:solidFill>
                <a:schemeClr val="tx1"/>
              </a:solidFill>
              <a:ea typeface="ＭＳ Ｐゴシック" pitchFamily="34" charset="-128"/>
              <a:cs typeface="+mn-cs"/>
            </a:endParaRPr>
          </a:p>
        </p:txBody>
      </p:sp>
      <p:sp>
        <p:nvSpPr>
          <p:cNvPr id="50180"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8" name="Rectangle 7"/>
          <p:cNvSpPr txBox="1">
            <a:spLocks noGrp="1" noChangeArrowheads="1"/>
          </p:cNvSpPr>
          <p:nvPr/>
        </p:nvSpPr>
        <p:spPr bwMode="auto">
          <a:xfrm>
            <a:off x="6553200" y="6243638"/>
            <a:ext cx="2133600" cy="457200"/>
          </a:xfrm>
          <a:prstGeom prst="rect">
            <a:avLst/>
          </a:prstGeom>
          <a:noFill/>
          <a:extLst>
            <a:ext uri="{909E8E84-426E-40dd-AFC4-6F175D3DCCD1}"/>
            <a:ext uri="{91240B29-F687-4f45-9708-019B960494DF}"/>
            <a:ext uri="{AF507438-7753-43e0-B8FC-AC1667EBCBE1}"/>
            <a:ext uri="{FAA26D3D-D897-4be2-8F04-BA451C77F1D7}"/>
          </a:extLst>
        </p:spPr>
        <p:txBody>
          <a:bodyPr anchor="b"/>
          <a:lstStyle/>
          <a:p>
            <a:pPr algn="r">
              <a:defRPr/>
            </a:pPr>
            <a:fld id="{FBF6FFED-2FAD-4ABD-BBF9-BFA46886D974}" type="slidenum">
              <a:rPr lang="sv-SE" sz="1200" b="0">
                <a:solidFill>
                  <a:schemeClr val="tx1"/>
                </a:solidFill>
                <a:ea typeface="ＭＳ Ｐゴシック" pitchFamily="34" charset="-128"/>
                <a:cs typeface="+mn-cs"/>
              </a:rPr>
              <a:pPr algn="r">
                <a:defRPr/>
              </a:pPr>
              <a:t>11</a:t>
            </a:fld>
            <a:endParaRPr lang="sv-SE" sz="1200" b="0">
              <a:solidFill>
                <a:schemeClr val="tx1"/>
              </a:solidFill>
              <a:ea typeface="ＭＳ Ｐゴシック" pitchFamily="34" charset="-128"/>
              <a:cs typeface="+mn-cs"/>
            </a:endParaRPr>
          </a:p>
        </p:txBody>
      </p:sp>
      <p:sp>
        <p:nvSpPr>
          <p:cNvPr id="17412" name="Rectangle 7"/>
          <p:cNvSpPr txBox="1">
            <a:spLocks noGrp="1" noChangeArrowheads="1"/>
          </p:cNvSpPr>
          <p:nvPr/>
        </p:nvSpPr>
        <p:spPr bwMode="auto">
          <a:xfrm>
            <a:off x="6553200" y="6243638"/>
            <a:ext cx="2133600" cy="457200"/>
          </a:xfrm>
          <a:prstGeom prst="rect">
            <a:avLst/>
          </a:prstGeom>
          <a:noFill/>
          <a:extLst>
            <a:ext uri="{909E8E84-426E-40dd-AFC4-6F175D3DCCD1}"/>
            <a:ext uri="{91240B29-F687-4f45-9708-019B960494DF}"/>
            <a:ext uri="{AF507438-7753-43e0-B8FC-AC1667EBCBE1}"/>
            <a:ext uri="{FAA26D3D-D897-4be2-8F04-BA451C77F1D7}"/>
          </a:extLst>
        </p:spPr>
        <p:txBody>
          <a:bodyPr anchor="b"/>
          <a:lstStyle/>
          <a:p>
            <a:pPr algn="r">
              <a:defRPr/>
            </a:pPr>
            <a:fld id="{FA5D414B-5831-4365-802D-79D363354D9B}" type="slidenum">
              <a:rPr lang="sv-SE" sz="1200" b="0">
                <a:solidFill>
                  <a:schemeClr val="tx1"/>
                </a:solidFill>
                <a:ea typeface="ＭＳ Ｐゴシック" pitchFamily="34" charset="-128"/>
                <a:cs typeface="+mn-cs"/>
              </a:rPr>
              <a:pPr algn="r">
                <a:defRPr/>
              </a:pPr>
              <a:t>11</a:t>
            </a:fld>
            <a:endParaRPr lang="sv-SE" sz="1200" b="0">
              <a:solidFill>
                <a:schemeClr val="tx1"/>
              </a:solidFill>
              <a:ea typeface="ＭＳ Ｐゴシック" pitchFamily="34" charset="-128"/>
              <a:cs typeface="+mn-cs"/>
            </a:endParaRPr>
          </a:p>
        </p:txBody>
      </p:sp>
      <p:sp>
        <p:nvSpPr>
          <p:cNvPr id="2" name="Title 1"/>
          <p:cNvSpPr>
            <a:spLocks noGrp="1"/>
          </p:cNvSpPr>
          <p:nvPr>
            <p:ph type="title" idx="4294967295"/>
          </p:nvPr>
        </p:nvSpPr>
        <p:spPr>
          <a:xfrm>
            <a:off x="468313" y="333375"/>
            <a:ext cx="8229600" cy="719138"/>
          </a:xfrm>
          <a:noFill/>
          <a:ln/>
        </p:spPr>
        <p:txBody>
          <a:bodyPr/>
          <a:lstStyle/>
          <a:p>
            <a:pPr algn="ctr">
              <a:defRPr/>
            </a:pPr>
            <a:r>
              <a:rPr lang="nb-NO" sz="3800" b="1" dirty="0" smtClean="0">
                <a:solidFill>
                  <a:srgbClr val="000099"/>
                </a:solidFill>
                <a:effectLst>
                  <a:outerShdw blurRad="38100" dist="38100" dir="2700000" algn="tl">
                    <a:srgbClr val="C0C0C0"/>
                  </a:outerShdw>
                </a:effectLst>
                <a:latin typeface="Arial" charset="0"/>
              </a:rPr>
              <a:t> __ </a:t>
            </a:r>
            <a:r>
              <a:rPr lang="en-GB" sz="3800" b="1" dirty="0" smtClean="0">
                <a:solidFill>
                  <a:srgbClr val="000099"/>
                </a:solidFill>
                <a:effectLst>
                  <a:outerShdw blurRad="38100" dist="38100" dir="2700000" algn="tl">
                    <a:srgbClr val="C0C0C0"/>
                  </a:outerShdw>
                </a:effectLst>
                <a:latin typeface="Arial" charset="0"/>
              </a:rPr>
              <a:t> _______</a:t>
            </a:r>
            <a:r>
              <a:rPr lang="nb-NO" sz="3800" b="1" dirty="0" smtClean="0">
                <a:solidFill>
                  <a:srgbClr val="000099"/>
                </a:solidFill>
                <a:effectLst>
                  <a:outerShdw blurRad="38100" dist="38100" dir="2700000" algn="tl">
                    <a:srgbClr val="C0C0C0"/>
                  </a:outerShdw>
                </a:effectLst>
                <a:latin typeface="Arial" charset="0"/>
              </a:rPr>
              <a:t>  ____</a:t>
            </a:r>
          </a:p>
        </p:txBody>
      </p:sp>
      <p:sp>
        <p:nvSpPr>
          <p:cNvPr id="3" name="Title 1"/>
          <p:cNvSpPr>
            <a:spLocks noGrp="1"/>
          </p:cNvSpPr>
          <p:nvPr>
            <p:ph type="title" idx="4294967295"/>
          </p:nvPr>
        </p:nvSpPr>
        <p:spPr>
          <a:xfrm>
            <a:off x="468313" y="333375"/>
            <a:ext cx="8229600" cy="719138"/>
          </a:xfrm>
        </p:spPr>
        <p:txBody>
          <a:bodyPr/>
          <a:lstStyle/>
          <a:p>
            <a:pPr algn="ctr">
              <a:defRPr/>
            </a:pPr>
            <a:r>
              <a:rPr lang="nb-NO" sz="3800" b="1" dirty="0" smtClean="0">
                <a:solidFill>
                  <a:srgbClr val="000099"/>
                </a:solidFill>
                <a:effectLst>
                  <a:outerShdw blurRad="38100" dist="38100" dir="2700000" algn="tl">
                    <a:srgbClr val="C0C0C0"/>
                  </a:outerShdw>
                </a:effectLst>
                <a:latin typeface="Arial" charset="0"/>
              </a:rPr>
              <a:t>The </a:t>
            </a:r>
            <a:r>
              <a:rPr lang="en-GB" sz="3800" b="1" dirty="0" smtClean="0">
                <a:solidFill>
                  <a:srgbClr val="000099"/>
                </a:solidFill>
                <a:effectLst>
                  <a:outerShdw blurRad="38100" dist="38100" dir="2700000" algn="tl">
                    <a:srgbClr val="C0C0C0"/>
                  </a:outerShdw>
                </a:effectLst>
                <a:latin typeface="Arial" charset="0"/>
              </a:rPr>
              <a:t>Advisory</a:t>
            </a:r>
            <a:r>
              <a:rPr lang="nb-NO" sz="3800" b="1" dirty="0" smtClean="0">
                <a:solidFill>
                  <a:srgbClr val="000099"/>
                </a:solidFill>
                <a:effectLst>
                  <a:outerShdw blurRad="38100" dist="38100" dir="2700000" algn="tl">
                    <a:srgbClr val="C0C0C0"/>
                  </a:outerShdw>
                </a:effectLst>
                <a:latin typeface="Arial" charset="0"/>
              </a:rPr>
              <a:t> Group</a:t>
            </a:r>
          </a:p>
        </p:txBody>
      </p:sp>
      <p:sp>
        <p:nvSpPr>
          <p:cNvPr id="50184" name="Content Placeholder 2"/>
          <p:cNvSpPr>
            <a:spLocks noGrp="1"/>
          </p:cNvSpPr>
          <p:nvPr>
            <p:ph idx="4294967295"/>
          </p:nvPr>
        </p:nvSpPr>
        <p:spPr>
          <a:xfrm>
            <a:off x="395536" y="1268760"/>
            <a:ext cx="8229600" cy="4896544"/>
          </a:xfrm>
        </p:spPr>
        <p:txBody>
          <a:bodyPr/>
          <a:lstStyle/>
          <a:p>
            <a:r>
              <a:rPr lang="en-US" sz="2000" i="1" u="sng" dirty="0" smtClean="0">
                <a:solidFill>
                  <a:srgbClr val="000099"/>
                </a:solidFill>
              </a:rPr>
              <a:t>Fraser Taylor</a:t>
            </a:r>
            <a:r>
              <a:rPr lang="en-US" sz="2000" dirty="0" smtClean="0">
                <a:solidFill>
                  <a:srgbClr val="000099"/>
                </a:solidFill>
              </a:rPr>
              <a:t>, Distinguished Research Professor, Carleton University, Ottawa</a:t>
            </a:r>
          </a:p>
          <a:p>
            <a:r>
              <a:rPr lang="en-US" sz="2000" i="1" dirty="0" err="1" smtClean="0">
                <a:solidFill>
                  <a:srgbClr val="000099"/>
                </a:solidFill>
              </a:rPr>
              <a:t>Jarmo</a:t>
            </a:r>
            <a:r>
              <a:rPr lang="en-US" sz="2000" i="1" dirty="0" smtClean="0">
                <a:solidFill>
                  <a:srgbClr val="000099"/>
                </a:solidFill>
              </a:rPr>
              <a:t> </a:t>
            </a:r>
            <a:r>
              <a:rPr lang="en-US" sz="2000" i="1" dirty="0" err="1" smtClean="0">
                <a:solidFill>
                  <a:srgbClr val="000099"/>
                </a:solidFill>
              </a:rPr>
              <a:t>Ratia</a:t>
            </a:r>
            <a:r>
              <a:rPr lang="en-US" sz="2000" dirty="0" smtClean="0">
                <a:solidFill>
                  <a:srgbClr val="000099"/>
                </a:solidFill>
              </a:rPr>
              <a:t>, Ex-Director General of NLS, Finland – retired.</a:t>
            </a:r>
          </a:p>
          <a:p>
            <a:r>
              <a:rPr lang="en-US" sz="2000" i="1" dirty="0" smtClean="0">
                <a:solidFill>
                  <a:srgbClr val="000099"/>
                </a:solidFill>
              </a:rPr>
              <a:t>Jacqueline </a:t>
            </a:r>
            <a:r>
              <a:rPr lang="en-US" sz="2000" i="1" dirty="0" err="1" smtClean="0">
                <a:solidFill>
                  <a:srgbClr val="000099"/>
                </a:solidFill>
              </a:rPr>
              <a:t>McGlade</a:t>
            </a:r>
            <a:r>
              <a:rPr lang="en-US" sz="2000" dirty="0" smtClean="0">
                <a:solidFill>
                  <a:srgbClr val="000099"/>
                </a:solidFill>
              </a:rPr>
              <a:t>, Executive Director European Environment Agency </a:t>
            </a:r>
          </a:p>
          <a:p>
            <a:r>
              <a:rPr lang="en-US" sz="2000" i="1" dirty="0" smtClean="0">
                <a:solidFill>
                  <a:srgbClr val="000099"/>
                </a:solidFill>
              </a:rPr>
              <a:t>Robert </a:t>
            </a:r>
            <a:r>
              <a:rPr lang="en-US" sz="2000" i="1" dirty="0" err="1" smtClean="0">
                <a:solidFill>
                  <a:srgbClr val="000099"/>
                </a:solidFill>
              </a:rPr>
              <a:t>Corell</a:t>
            </a:r>
            <a:r>
              <a:rPr lang="en-US" sz="2000" dirty="0" smtClean="0">
                <a:solidFill>
                  <a:srgbClr val="000099"/>
                </a:solidFill>
              </a:rPr>
              <a:t>, Principal, Global Environment and Technology Foundation and Chair of GSA</a:t>
            </a:r>
          </a:p>
          <a:p>
            <a:r>
              <a:rPr lang="en-US" sz="2000" i="1" dirty="0" err="1" smtClean="0">
                <a:solidFill>
                  <a:srgbClr val="000099"/>
                </a:solidFill>
              </a:rPr>
              <a:t>Abbas</a:t>
            </a:r>
            <a:r>
              <a:rPr lang="en-US" sz="2000" i="1" dirty="0" smtClean="0">
                <a:solidFill>
                  <a:srgbClr val="000099"/>
                </a:solidFill>
              </a:rPr>
              <a:t> </a:t>
            </a:r>
            <a:r>
              <a:rPr lang="en-US" sz="2000" i="1" dirty="0" err="1" smtClean="0">
                <a:solidFill>
                  <a:srgbClr val="000099"/>
                </a:solidFill>
              </a:rPr>
              <a:t>Rajabifard</a:t>
            </a:r>
            <a:r>
              <a:rPr lang="en-US" sz="2000" dirty="0" smtClean="0">
                <a:solidFill>
                  <a:srgbClr val="000099"/>
                </a:solidFill>
              </a:rPr>
              <a:t>, President GSDI, Associate Professor, University of Melbourne.</a:t>
            </a:r>
          </a:p>
          <a:p>
            <a:r>
              <a:rPr lang="en-US" sz="2000" i="1" dirty="0" smtClean="0">
                <a:solidFill>
                  <a:srgbClr val="000099"/>
                </a:solidFill>
              </a:rPr>
              <a:t>Dave Lovell</a:t>
            </a:r>
            <a:r>
              <a:rPr lang="en-US" sz="2000" dirty="0" smtClean="0">
                <a:solidFill>
                  <a:srgbClr val="000099"/>
                </a:solidFill>
              </a:rPr>
              <a:t>, Secretary General and Executive Director, </a:t>
            </a:r>
            <a:r>
              <a:rPr lang="en-US" sz="2000" dirty="0" err="1" smtClean="0">
                <a:solidFill>
                  <a:srgbClr val="000099"/>
                </a:solidFill>
              </a:rPr>
              <a:t>Eurogeographics</a:t>
            </a:r>
            <a:endParaRPr lang="en-US" sz="2000" dirty="0" smtClean="0">
              <a:solidFill>
                <a:srgbClr val="000099"/>
              </a:solidFill>
            </a:endParaRPr>
          </a:p>
          <a:p>
            <a:r>
              <a:rPr lang="en-US" sz="2000" i="1" dirty="0" smtClean="0">
                <a:solidFill>
                  <a:srgbClr val="000099"/>
                </a:solidFill>
              </a:rPr>
              <a:t>Vladimir </a:t>
            </a:r>
            <a:r>
              <a:rPr lang="en-US" sz="2000" i="1" dirty="0" err="1" smtClean="0">
                <a:solidFill>
                  <a:srgbClr val="000099"/>
                </a:solidFill>
              </a:rPr>
              <a:t>Tikunov</a:t>
            </a:r>
            <a:r>
              <a:rPr lang="en-US" sz="2000" dirty="0" smtClean="0">
                <a:solidFill>
                  <a:srgbClr val="000099"/>
                </a:solidFill>
              </a:rPr>
              <a:t>, Doctor of Geography, Head of the Laboratory of Complex Mapping and he Laboratory of Sustainable Development </a:t>
            </a:r>
          </a:p>
        </p:txBody>
      </p:sp>
      <p:sp>
        <p:nvSpPr>
          <p:cNvPr id="50185"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D205D5CF-29D7-4306-ACC7-F4DC06DBAB42}" type="slidenum">
              <a:rPr lang="sv-SE" sz="1200" b="0">
                <a:solidFill>
                  <a:schemeClr val="tx1"/>
                </a:solidFill>
              </a:rPr>
              <a:pPr algn="r"/>
              <a:t>11</a:t>
            </a:fld>
            <a:endParaRPr lang="sv-SE" sz="1200" b="0">
              <a:solidFill>
                <a:schemeClr val="tx1"/>
              </a:solidFill>
            </a:endParaRPr>
          </a:p>
        </p:txBody>
      </p:sp>
      <p:sp>
        <p:nvSpPr>
          <p:cNvPr id="12" name="Text Box 49"/>
          <p:cNvSpPr txBox="1">
            <a:spLocks noChangeArrowheads="1"/>
          </p:cNvSpPr>
          <p:nvPr/>
        </p:nvSpPr>
        <p:spPr bwMode="auto">
          <a:xfrm>
            <a:off x="2555776" y="1988840"/>
            <a:ext cx="3240088" cy="3046988"/>
          </a:xfrm>
          <a:prstGeom prst="rect">
            <a:avLst/>
          </a:prstGeom>
          <a:solidFill>
            <a:schemeClr val="bg1"/>
          </a:solidFill>
          <a:ln w="9525">
            <a:noFill/>
            <a:miter lim="800000"/>
            <a:headEnd/>
            <a:tailEnd/>
          </a:ln>
        </p:spPr>
        <p:txBody>
          <a:bodyPr>
            <a:spAutoFit/>
          </a:bodyPr>
          <a:lstStyle/>
          <a:p>
            <a:r>
              <a:rPr lang="nb-NO" dirty="0" err="1" smtClean="0"/>
              <a:t>Decision</a:t>
            </a:r>
            <a:r>
              <a:rPr lang="nb-NO" dirty="0" smtClean="0"/>
              <a:t>: </a:t>
            </a:r>
          </a:p>
          <a:p>
            <a:r>
              <a:rPr lang="en-US" dirty="0" smtClean="0"/>
              <a:t>1. It is decided that the PMG will be part of the SC. </a:t>
            </a:r>
          </a:p>
          <a:p>
            <a:r>
              <a:rPr lang="en-US" dirty="0" smtClean="0"/>
              <a:t>2. Terms of Reference for the both the SC and the Board is to be established </a:t>
            </a:r>
          </a:p>
          <a:p>
            <a:r>
              <a:rPr lang="en-US" dirty="0" smtClean="0"/>
              <a:t>3. It is decided that the Advisory Group is not to interact with the Board, or to </a:t>
            </a:r>
            <a:r>
              <a:rPr lang="en-US" dirty="0" err="1" smtClean="0"/>
              <a:t>bepart</a:t>
            </a:r>
            <a:r>
              <a:rPr lang="en-US" dirty="0" smtClean="0"/>
              <a:t> of the decision making bodies. The Advisory Group is to support the project when needed.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11"/>
          </p:nvPr>
        </p:nvSpPr>
        <p:spPr>
          <a:xfrm>
            <a:off x="3124200" y="6248400"/>
            <a:ext cx="2895600" cy="457200"/>
          </a:xfrm>
          <a:noFill/>
          <a:ln>
            <a:miter lim="800000"/>
            <a:headEnd/>
            <a:tailEnd/>
          </a:ln>
        </p:spPr>
        <p:txBody>
          <a:bodyPr/>
          <a:lstStyle/>
          <a:p>
            <a:r>
              <a:rPr lang="sv-SE" smtClean="0"/>
              <a:t>www.arctic-sdi.org</a:t>
            </a:r>
          </a:p>
        </p:txBody>
      </p:sp>
      <p:sp>
        <p:nvSpPr>
          <p:cNvPr id="7" name="Rectangle 7"/>
          <p:cNvSpPr>
            <a:spLocks noGrp="1" noChangeArrowheads="1"/>
          </p:cNvSpPr>
          <p:nvPr>
            <p:ph type="sldNum" sz="quarter" idx="12"/>
          </p:nvPr>
        </p:nvSpPr>
        <p:spPr>
          <a:xfrm>
            <a:off x="6553200" y="6243638"/>
            <a:ext cx="2133600" cy="457200"/>
          </a:xfrm>
        </p:spPr>
        <p:txBody>
          <a:bodyPr/>
          <a:lstStyle/>
          <a:p>
            <a:pPr>
              <a:defRPr/>
            </a:pPr>
            <a:fld id="{27B7925E-A08E-4691-ACE1-DC6247125021}" type="slidenum">
              <a:rPr lang="sv-SE"/>
              <a:pPr>
                <a:defRPr/>
              </a:pPr>
              <a:t>2</a:t>
            </a:fld>
            <a:endParaRPr lang="sv-SE"/>
          </a:p>
        </p:txBody>
      </p:sp>
      <p:sp>
        <p:nvSpPr>
          <p:cNvPr id="3174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9"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1A0646D4-290D-409B-B424-C003B4C5BAB6}" type="slidenum">
              <a:rPr lang="sv-SE" sz="1200" b="0">
                <a:solidFill>
                  <a:schemeClr val="tx1"/>
                </a:solidFill>
                <a:ea typeface="ＭＳ Ｐゴシック" pitchFamily="34" charset="-128"/>
                <a:cs typeface="+mn-cs"/>
              </a:rPr>
              <a:pPr algn="r">
                <a:defRPr/>
              </a:pPr>
              <a:t>2</a:t>
            </a:fld>
            <a:endParaRPr lang="sv-SE" sz="1200" b="0">
              <a:solidFill>
                <a:schemeClr val="tx1"/>
              </a:solidFill>
              <a:ea typeface="ＭＳ Ｐゴシック" pitchFamily="34" charset="-128"/>
              <a:cs typeface="+mn-cs"/>
            </a:endParaRPr>
          </a:p>
        </p:txBody>
      </p:sp>
      <p:sp>
        <p:nvSpPr>
          <p:cNvPr id="31750" name="Content Placeholder 2"/>
          <p:cNvSpPr>
            <a:spLocks noGrp="1"/>
          </p:cNvSpPr>
          <p:nvPr>
            <p:ph sz="quarter" idx="4294967295"/>
          </p:nvPr>
        </p:nvSpPr>
        <p:spPr>
          <a:xfrm>
            <a:off x="251780" y="1916113"/>
            <a:ext cx="8640440" cy="3879602"/>
          </a:xfrm>
        </p:spPr>
        <p:txBody>
          <a:bodyPr/>
          <a:lstStyle/>
          <a:p>
            <a:pPr marL="0" indent="0">
              <a:buNone/>
            </a:pPr>
            <a:r>
              <a:rPr lang="en-GB" sz="2000" u="sng" dirty="0" smtClean="0">
                <a:solidFill>
                  <a:srgbClr val="000099"/>
                </a:solidFill>
              </a:rPr>
              <a:t>PMG issues so far - short review:</a:t>
            </a:r>
          </a:p>
          <a:p>
            <a:pPr>
              <a:buFont typeface="Wingdings" pitchFamily="2" charset="2"/>
              <a:buChar char="q"/>
            </a:pPr>
            <a:r>
              <a:rPr lang="en-GB" sz="2000" b="1" dirty="0" smtClean="0">
                <a:solidFill>
                  <a:srgbClr val="000099"/>
                </a:solidFill>
              </a:rPr>
              <a:t>Elaboration of Concept Paper</a:t>
            </a:r>
          </a:p>
          <a:p>
            <a:pPr>
              <a:buFont typeface="Wingdings" pitchFamily="2" charset="2"/>
              <a:buChar char="q"/>
            </a:pPr>
            <a:r>
              <a:rPr lang="en-GB" sz="2000" b="1" dirty="0" smtClean="0">
                <a:solidFill>
                  <a:srgbClr val="000099"/>
                </a:solidFill>
              </a:rPr>
              <a:t>Elaboration of Project Plan including anchoring within the organisation</a:t>
            </a:r>
          </a:p>
          <a:p>
            <a:pPr>
              <a:buFont typeface="Wingdings" pitchFamily="2" charset="2"/>
              <a:buChar char="q"/>
            </a:pPr>
            <a:r>
              <a:rPr lang="en-GB" sz="2000" b="1" dirty="0" smtClean="0">
                <a:solidFill>
                  <a:srgbClr val="000099"/>
                </a:solidFill>
              </a:rPr>
              <a:t>Responsibility for keeping the Project Plan updated</a:t>
            </a:r>
          </a:p>
          <a:p>
            <a:pPr>
              <a:buFont typeface="Wingdings" pitchFamily="2" charset="2"/>
              <a:buChar char="q"/>
            </a:pPr>
            <a:r>
              <a:rPr lang="en-GB" sz="2000" b="1" dirty="0" smtClean="0">
                <a:solidFill>
                  <a:srgbClr val="000099"/>
                </a:solidFill>
              </a:rPr>
              <a:t>Elaboration of ToR for the Board, anchoring included</a:t>
            </a:r>
          </a:p>
          <a:p>
            <a:pPr>
              <a:buFont typeface="Wingdings" pitchFamily="2" charset="2"/>
              <a:buChar char="q"/>
            </a:pPr>
            <a:r>
              <a:rPr lang="en-GB" sz="2000" b="1" dirty="0" smtClean="0">
                <a:solidFill>
                  <a:srgbClr val="000099"/>
                </a:solidFill>
              </a:rPr>
              <a:t>Elaboration of Tor for the Steering Committee, anchoring included</a:t>
            </a:r>
          </a:p>
          <a:p>
            <a:pPr>
              <a:buFont typeface="Wingdings" pitchFamily="2" charset="2"/>
              <a:buChar char="q"/>
            </a:pPr>
            <a:r>
              <a:rPr lang="en-GB" sz="2000" b="1" dirty="0" smtClean="0">
                <a:solidFill>
                  <a:srgbClr val="000099"/>
                </a:solidFill>
              </a:rPr>
              <a:t>Elaboration and distributions of invitations to Steering Committee Meetings</a:t>
            </a:r>
          </a:p>
          <a:p>
            <a:pPr lvl="0">
              <a:buFont typeface="Wingdings" pitchFamily="2" charset="2"/>
              <a:buChar char="q"/>
            </a:pPr>
            <a:r>
              <a:rPr lang="en-GB" sz="2000" b="1" dirty="0" smtClean="0">
                <a:solidFill>
                  <a:srgbClr val="000099"/>
                </a:solidFill>
              </a:rPr>
              <a:t>Elaboration </a:t>
            </a:r>
            <a:r>
              <a:rPr lang="en-GB" sz="2000" b="1" dirty="0">
                <a:solidFill>
                  <a:srgbClr val="000099"/>
                </a:solidFill>
              </a:rPr>
              <a:t>and distributions of invitations to </a:t>
            </a:r>
            <a:r>
              <a:rPr lang="en-GB" sz="2000" b="1" dirty="0" smtClean="0">
                <a:solidFill>
                  <a:srgbClr val="000099"/>
                </a:solidFill>
              </a:rPr>
              <a:t>Board Meetings</a:t>
            </a:r>
          </a:p>
          <a:p>
            <a:pPr lvl="0">
              <a:buFont typeface="Wingdings" pitchFamily="2" charset="2"/>
              <a:buChar char="q"/>
            </a:pPr>
            <a:r>
              <a:rPr lang="en-GB" sz="2000" b="1" dirty="0" smtClean="0">
                <a:solidFill>
                  <a:srgbClr val="000099"/>
                </a:solidFill>
              </a:rPr>
              <a:t>Elaboration of agendas to Steering Committee Meetings</a:t>
            </a:r>
          </a:p>
          <a:p>
            <a:pPr lvl="0">
              <a:buFont typeface="Wingdings" pitchFamily="2" charset="2"/>
              <a:buChar char="q"/>
            </a:pPr>
            <a:r>
              <a:rPr lang="en-GB" sz="2000" b="1" dirty="0" smtClean="0">
                <a:solidFill>
                  <a:srgbClr val="000099"/>
                </a:solidFill>
              </a:rPr>
              <a:t>Elaboration of agendas to Board Meetings</a:t>
            </a:r>
            <a:endParaRPr lang="en-GB" sz="2000" b="1" dirty="0">
              <a:solidFill>
                <a:srgbClr val="000099"/>
              </a:solidFill>
            </a:endParaRPr>
          </a:p>
          <a:p>
            <a:pPr marL="0" indent="0">
              <a:buNone/>
            </a:pPr>
            <a:endParaRPr lang="en-GB" sz="2000" dirty="0" smtClean="0">
              <a:solidFill>
                <a:srgbClr val="000099"/>
              </a:solidFill>
            </a:endParaRPr>
          </a:p>
          <a:p>
            <a:pPr marL="0" indent="0">
              <a:buNone/>
            </a:pPr>
            <a:endParaRPr lang="en-GB" sz="2000" dirty="0" smtClean="0">
              <a:solidFill>
                <a:srgbClr val="000099"/>
              </a:solidFill>
            </a:endParaRPr>
          </a:p>
        </p:txBody>
      </p:sp>
      <p:sp>
        <p:nvSpPr>
          <p:cNvPr id="8" name="Title 1"/>
          <p:cNvSpPr txBox="1">
            <a:spLocks/>
          </p:cNvSpPr>
          <p:nvPr/>
        </p:nvSpPr>
        <p:spPr bwMode="auto">
          <a:xfrm>
            <a:off x="611560" y="764704"/>
            <a:ext cx="8208912" cy="1151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a:lstStyle>
          <a:p>
            <a:pPr algn="ctr">
              <a:defRPr/>
            </a:pPr>
            <a:r>
              <a:rPr lang="is-IS" sz="3800" dirty="0" smtClean="0">
                <a:solidFill>
                  <a:srgbClr val="000099"/>
                </a:solidFill>
                <a:effectLst>
                  <a:outerShdw blurRad="38100" dist="38100" dir="2700000" algn="tl">
                    <a:srgbClr val="C0C0C0"/>
                  </a:outerShdw>
                </a:effectLst>
                <a:latin typeface="Arial" charset="0"/>
              </a:rPr>
              <a:t>Project Management </a:t>
            </a:r>
            <a:r>
              <a:rPr lang="is-IS" sz="3800" b="0" dirty="0" smtClean="0">
                <a:solidFill>
                  <a:srgbClr val="000099"/>
                </a:solidFill>
                <a:effectLst>
                  <a:outerShdw blurRad="38100" dist="38100" dir="2700000" algn="tl">
                    <a:srgbClr val="C0C0C0"/>
                  </a:outerShdw>
                </a:effectLst>
                <a:latin typeface="Arial" charset="0"/>
              </a:rPr>
              <a:t>Group</a:t>
            </a:r>
            <a:r>
              <a:rPr lang="is-IS" sz="3800" dirty="0" smtClean="0">
                <a:solidFill>
                  <a:srgbClr val="000099"/>
                </a:solidFill>
                <a:effectLst>
                  <a:outerShdw blurRad="38100" dist="38100" dir="2700000" algn="tl">
                    <a:srgbClr val="C0C0C0"/>
                  </a:outerShdw>
                </a:effectLst>
                <a:latin typeface="Arial" charset="0"/>
              </a:rPr>
              <a:t> issues</a:t>
            </a:r>
            <a:r>
              <a:rPr lang="is-IS" sz="3800" dirty="0" smtClean="0">
                <a:solidFill>
                  <a:srgbClr val="000099"/>
                </a:solidFill>
                <a:latin typeface="Arial" charset="0"/>
              </a:rPr>
              <a:t> </a:t>
            </a:r>
            <a:endParaRPr lang="is-IS" sz="3800" dirty="0">
              <a:solidFill>
                <a:srgbClr val="000099"/>
              </a:solidFill>
              <a:latin typeface="Arial" charset="0"/>
            </a:endParaRPr>
          </a:p>
          <a:p>
            <a:pPr algn="ctr">
              <a:defRPr/>
            </a:pPr>
            <a:r>
              <a:rPr lang="en-GB" sz="3200" dirty="0">
                <a:solidFill>
                  <a:srgbClr val="000099"/>
                </a:solidFill>
              </a:rPr>
              <a:t>- “today” - </a:t>
            </a:r>
          </a:p>
        </p:txBody>
      </p:sp>
      <p:sp>
        <p:nvSpPr>
          <p:cNvPr id="10"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February 2012</a:t>
            </a:r>
          </a:p>
        </p:txBody>
      </p:sp>
    </p:spTree>
    <p:extLst>
      <p:ext uri="{BB962C8B-B14F-4D97-AF65-F5344CB8AC3E}">
        <p14:creationId xmlns="" xmlns:p14="http://schemas.microsoft.com/office/powerpoint/2010/main" val="11219180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11"/>
          </p:nvPr>
        </p:nvSpPr>
        <p:spPr>
          <a:xfrm>
            <a:off x="3124200" y="6248400"/>
            <a:ext cx="2895600" cy="457200"/>
          </a:xfrm>
          <a:noFill/>
          <a:ln>
            <a:miter lim="800000"/>
            <a:headEnd/>
            <a:tailEnd/>
          </a:ln>
        </p:spPr>
        <p:txBody>
          <a:bodyPr/>
          <a:lstStyle/>
          <a:p>
            <a:r>
              <a:rPr lang="sv-SE" smtClean="0"/>
              <a:t>www.arctic-sdi.org</a:t>
            </a:r>
          </a:p>
        </p:txBody>
      </p:sp>
      <p:sp>
        <p:nvSpPr>
          <p:cNvPr id="7" name="Rectangle 7"/>
          <p:cNvSpPr>
            <a:spLocks noGrp="1" noChangeArrowheads="1"/>
          </p:cNvSpPr>
          <p:nvPr>
            <p:ph type="sldNum" sz="quarter" idx="12"/>
          </p:nvPr>
        </p:nvSpPr>
        <p:spPr>
          <a:xfrm>
            <a:off x="6553200" y="6243638"/>
            <a:ext cx="2133600" cy="457200"/>
          </a:xfrm>
        </p:spPr>
        <p:txBody>
          <a:bodyPr/>
          <a:lstStyle/>
          <a:p>
            <a:pPr>
              <a:defRPr/>
            </a:pPr>
            <a:fld id="{27B7925E-A08E-4691-ACE1-DC6247125021}" type="slidenum">
              <a:rPr lang="sv-SE"/>
              <a:pPr>
                <a:defRPr/>
              </a:pPr>
              <a:t>3</a:t>
            </a:fld>
            <a:endParaRPr lang="sv-SE"/>
          </a:p>
        </p:txBody>
      </p:sp>
      <p:sp>
        <p:nvSpPr>
          <p:cNvPr id="3174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9"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1A0646D4-290D-409B-B424-C003B4C5BAB6}" type="slidenum">
              <a:rPr lang="sv-SE" sz="1200" b="0">
                <a:solidFill>
                  <a:schemeClr val="tx1"/>
                </a:solidFill>
                <a:ea typeface="ＭＳ Ｐゴシック" pitchFamily="34" charset="-128"/>
                <a:cs typeface="+mn-cs"/>
              </a:rPr>
              <a:pPr algn="r">
                <a:defRPr/>
              </a:pPr>
              <a:t>3</a:t>
            </a:fld>
            <a:endParaRPr lang="sv-SE" sz="1200" b="0">
              <a:solidFill>
                <a:schemeClr val="tx1"/>
              </a:solidFill>
              <a:ea typeface="ＭＳ Ｐゴシック" pitchFamily="34" charset="-128"/>
              <a:cs typeface="+mn-cs"/>
            </a:endParaRPr>
          </a:p>
        </p:txBody>
      </p:sp>
      <p:sp>
        <p:nvSpPr>
          <p:cNvPr id="31750" name="Content Placeholder 2"/>
          <p:cNvSpPr>
            <a:spLocks noGrp="1"/>
          </p:cNvSpPr>
          <p:nvPr>
            <p:ph sz="quarter" idx="4294967295"/>
          </p:nvPr>
        </p:nvSpPr>
        <p:spPr>
          <a:xfrm>
            <a:off x="251780" y="1916113"/>
            <a:ext cx="8640440" cy="3879602"/>
          </a:xfrm>
        </p:spPr>
        <p:txBody>
          <a:bodyPr/>
          <a:lstStyle/>
          <a:p>
            <a:pPr marL="0" indent="0">
              <a:buNone/>
            </a:pPr>
            <a:r>
              <a:rPr lang="en-GB" sz="2000" u="sng" dirty="0" smtClean="0">
                <a:solidFill>
                  <a:srgbClr val="000099"/>
                </a:solidFill>
              </a:rPr>
              <a:t>PMG issues so far - short review:</a:t>
            </a:r>
          </a:p>
          <a:p>
            <a:pPr>
              <a:buFont typeface="Wingdings" pitchFamily="2" charset="2"/>
              <a:buChar char="q"/>
            </a:pPr>
            <a:r>
              <a:rPr lang="en-GB" sz="2000" b="1" dirty="0" smtClean="0">
                <a:solidFill>
                  <a:srgbClr val="000099"/>
                </a:solidFill>
              </a:rPr>
              <a:t>Marketing the Arctic SDI on relevant conferences</a:t>
            </a:r>
          </a:p>
          <a:p>
            <a:pPr>
              <a:buFont typeface="Wingdings" pitchFamily="2" charset="2"/>
              <a:buChar char="q"/>
            </a:pPr>
            <a:r>
              <a:rPr lang="en-GB" sz="2000" b="1" dirty="0" smtClean="0">
                <a:solidFill>
                  <a:srgbClr val="000099"/>
                </a:solidFill>
              </a:rPr>
              <a:t>Communication with user groups</a:t>
            </a:r>
          </a:p>
          <a:p>
            <a:pPr>
              <a:buFont typeface="Wingdings" pitchFamily="2" charset="2"/>
              <a:buChar char="q"/>
            </a:pPr>
            <a:r>
              <a:rPr lang="en-GB" sz="2000" b="1" dirty="0" smtClean="0">
                <a:solidFill>
                  <a:srgbClr val="000099"/>
                </a:solidFill>
              </a:rPr>
              <a:t>Communication with the Project Reference Group</a:t>
            </a:r>
          </a:p>
          <a:p>
            <a:pPr>
              <a:buFont typeface="Wingdings" pitchFamily="2" charset="2"/>
              <a:buChar char="q"/>
            </a:pPr>
            <a:r>
              <a:rPr lang="en-GB" sz="2000" b="1" dirty="0" smtClean="0">
                <a:solidFill>
                  <a:srgbClr val="000099"/>
                </a:solidFill>
              </a:rPr>
              <a:t>Communication with Arctic Council</a:t>
            </a:r>
          </a:p>
          <a:p>
            <a:pPr>
              <a:buFont typeface="Wingdings" pitchFamily="2" charset="2"/>
              <a:buChar char="q"/>
            </a:pPr>
            <a:r>
              <a:rPr lang="en-GB" sz="2000" b="1" dirty="0" smtClean="0">
                <a:solidFill>
                  <a:srgbClr val="000099"/>
                </a:solidFill>
              </a:rPr>
              <a:t>Initiating of the Project </a:t>
            </a:r>
            <a:r>
              <a:rPr lang="en-GB" sz="2000" b="1" dirty="0" err="1" smtClean="0">
                <a:solidFill>
                  <a:srgbClr val="000099"/>
                </a:solidFill>
              </a:rPr>
              <a:t>Homesite</a:t>
            </a:r>
            <a:endParaRPr lang="en-GB" sz="2000" b="1" dirty="0" smtClean="0">
              <a:solidFill>
                <a:srgbClr val="000099"/>
              </a:solidFill>
            </a:endParaRPr>
          </a:p>
          <a:p>
            <a:pPr>
              <a:buFont typeface="Wingdings" pitchFamily="2" charset="2"/>
              <a:buChar char="q"/>
            </a:pPr>
            <a:r>
              <a:rPr lang="en-GB" sz="2000" b="1" dirty="0" smtClean="0">
                <a:solidFill>
                  <a:srgbClr val="000099"/>
                </a:solidFill>
              </a:rPr>
              <a:t>…and much more…</a:t>
            </a:r>
          </a:p>
          <a:p>
            <a:pPr>
              <a:buFont typeface="Wingdings" pitchFamily="2" charset="2"/>
              <a:buChar char="q"/>
            </a:pPr>
            <a:endParaRPr lang="en-GB" sz="2000" b="1" dirty="0">
              <a:solidFill>
                <a:srgbClr val="000099"/>
              </a:solidFill>
            </a:endParaRPr>
          </a:p>
          <a:p>
            <a:pPr algn="ctr">
              <a:buFont typeface="Wingdings" pitchFamily="2" charset="2"/>
              <a:buChar char="Ø"/>
            </a:pPr>
            <a:r>
              <a:rPr lang="en-GB" sz="2000" b="1" dirty="0" smtClean="0">
                <a:solidFill>
                  <a:srgbClr val="000099"/>
                </a:solidFill>
              </a:rPr>
              <a:t>In short – issues to keep the Arctic SDI Project up and running</a:t>
            </a:r>
          </a:p>
          <a:p>
            <a:pPr algn="ctr">
              <a:buFont typeface="Wingdings" pitchFamily="2" charset="2"/>
              <a:buChar char="Ø"/>
            </a:pPr>
            <a:r>
              <a:rPr lang="en-GB" sz="2000" b="1" dirty="0" smtClean="0">
                <a:solidFill>
                  <a:srgbClr val="000099"/>
                </a:solidFill>
              </a:rPr>
              <a:t>Issues described above corresponds to two full time persons</a:t>
            </a:r>
          </a:p>
          <a:p>
            <a:pPr marL="0" indent="0">
              <a:buNone/>
            </a:pPr>
            <a:endParaRPr lang="en-GB" sz="2000" dirty="0" smtClean="0">
              <a:solidFill>
                <a:srgbClr val="000099"/>
              </a:solidFill>
            </a:endParaRPr>
          </a:p>
          <a:p>
            <a:pPr marL="0" indent="0">
              <a:buNone/>
            </a:pPr>
            <a:endParaRPr lang="en-GB" sz="2000" dirty="0" smtClean="0">
              <a:solidFill>
                <a:srgbClr val="000099"/>
              </a:solidFill>
            </a:endParaRPr>
          </a:p>
        </p:txBody>
      </p:sp>
      <p:sp>
        <p:nvSpPr>
          <p:cNvPr id="8" name="Title 1"/>
          <p:cNvSpPr txBox="1">
            <a:spLocks/>
          </p:cNvSpPr>
          <p:nvPr/>
        </p:nvSpPr>
        <p:spPr bwMode="auto">
          <a:xfrm>
            <a:off x="539552" y="764704"/>
            <a:ext cx="8147247" cy="1151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a:lstStyle>
          <a:p>
            <a:pPr algn="ctr">
              <a:defRPr/>
            </a:pPr>
            <a:r>
              <a:rPr lang="is-IS" sz="3800" dirty="0" smtClean="0">
                <a:solidFill>
                  <a:srgbClr val="000099"/>
                </a:solidFill>
                <a:effectLst>
                  <a:outerShdw blurRad="38100" dist="38100" dir="2700000" algn="tl">
                    <a:srgbClr val="C0C0C0"/>
                  </a:outerShdw>
                </a:effectLst>
                <a:latin typeface="Arial" charset="0"/>
              </a:rPr>
              <a:t>Project Management </a:t>
            </a:r>
            <a:r>
              <a:rPr lang="is-IS" sz="3800" b="0" dirty="0" smtClean="0">
                <a:solidFill>
                  <a:srgbClr val="000099"/>
                </a:solidFill>
                <a:effectLst>
                  <a:outerShdw blurRad="38100" dist="38100" dir="2700000" algn="tl">
                    <a:srgbClr val="C0C0C0"/>
                  </a:outerShdw>
                </a:effectLst>
                <a:latin typeface="Arial" charset="0"/>
              </a:rPr>
              <a:t>Group</a:t>
            </a:r>
            <a:r>
              <a:rPr lang="is-IS" sz="3800" dirty="0" smtClean="0">
                <a:solidFill>
                  <a:srgbClr val="000099"/>
                </a:solidFill>
                <a:effectLst>
                  <a:outerShdw blurRad="38100" dist="38100" dir="2700000" algn="tl">
                    <a:srgbClr val="C0C0C0"/>
                  </a:outerShdw>
                </a:effectLst>
                <a:latin typeface="Arial" charset="0"/>
              </a:rPr>
              <a:t> issues</a:t>
            </a:r>
            <a:r>
              <a:rPr lang="is-IS" sz="3800" dirty="0" smtClean="0">
                <a:solidFill>
                  <a:srgbClr val="000099"/>
                </a:solidFill>
                <a:latin typeface="Arial" charset="0"/>
              </a:rPr>
              <a:t> </a:t>
            </a:r>
            <a:endParaRPr lang="is-IS" sz="3800" dirty="0">
              <a:solidFill>
                <a:srgbClr val="000099"/>
              </a:solidFill>
              <a:latin typeface="Arial" charset="0"/>
            </a:endParaRPr>
          </a:p>
          <a:p>
            <a:pPr algn="ctr">
              <a:defRPr/>
            </a:pPr>
            <a:r>
              <a:rPr lang="en-GB" sz="3200" dirty="0">
                <a:solidFill>
                  <a:srgbClr val="000099"/>
                </a:solidFill>
              </a:rPr>
              <a:t>- “today” - </a:t>
            </a:r>
          </a:p>
        </p:txBody>
      </p:sp>
      <p:sp>
        <p:nvSpPr>
          <p:cNvPr id="10"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February 2012</a:t>
            </a:r>
          </a:p>
        </p:txBody>
      </p:sp>
    </p:spTree>
    <p:extLst>
      <p:ext uri="{BB962C8B-B14F-4D97-AF65-F5344CB8AC3E}">
        <p14:creationId xmlns="" xmlns:p14="http://schemas.microsoft.com/office/powerpoint/2010/main" val="1429546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11"/>
          </p:nvPr>
        </p:nvSpPr>
        <p:spPr>
          <a:xfrm>
            <a:off x="3124200" y="6248400"/>
            <a:ext cx="2895600" cy="457200"/>
          </a:xfrm>
          <a:noFill/>
          <a:ln>
            <a:miter lim="800000"/>
            <a:headEnd/>
            <a:tailEnd/>
          </a:ln>
        </p:spPr>
        <p:txBody>
          <a:bodyPr/>
          <a:lstStyle/>
          <a:p>
            <a:r>
              <a:rPr lang="sv-SE" smtClean="0"/>
              <a:t>www.arctic-sdi.org</a:t>
            </a:r>
          </a:p>
        </p:txBody>
      </p:sp>
      <p:sp>
        <p:nvSpPr>
          <p:cNvPr id="7" name="Rectangle 7"/>
          <p:cNvSpPr>
            <a:spLocks noGrp="1" noChangeArrowheads="1"/>
          </p:cNvSpPr>
          <p:nvPr>
            <p:ph type="sldNum" sz="quarter" idx="12"/>
          </p:nvPr>
        </p:nvSpPr>
        <p:spPr>
          <a:xfrm>
            <a:off x="6553200" y="6243638"/>
            <a:ext cx="2133600" cy="457200"/>
          </a:xfrm>
        </p:spPr>
        <p:txBody>
          <a:bodyPr/>
          <a:lstStyle/>
          <a:p>
            <a:pPr>
              <a:defRPr/>
            </a:pPr>
            <a:fld id="{27B7925E-A08E-4691-ACE1-DC6247125021}" type="slidenum">
              <a:rPr lang="sv-SE"/>
              <a:pPr>
                <a:defRPr/>
              </a:pPr>
              <a:t>4</a:t>
            </a:fld>
            <a:endParaRPr lang="sv-SE"/>
          </a:p>
        </p:txBody>
      </p:sp>
      <p:sp>
        <p:nvSpPr>
          <p:cNvPr id="3174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9"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1A0646D4-290D-409B-B424-C003B4C5BAB6}" type="slidenum">
              <a:rPr lang="sv-SE" sz="1200" b="0">
                <a:solidFill>
                  <a:schemeClr val="tx1"/>
                </a:solidFill>
                <a:ea typeface="ＭＳ Ｐゴシック" pitchFamily="34" charset="-128"/>
                <a:cs typeface="+mn-cs"/>
              </a:rPr>
              <a:pPr algn="r">
                <a:defRPr/>
              </a:pPr>
              <a:t>4</a:t>
            </a:fld>
            <a:endParaRPr lang="sv-SE" sz="1200" b="0">
              <a:solidFill>
                <a:schemeClr val="tx1"/>
              </a:solidFill>
              <a:ea typeface="ＭＳ Ｐゴシック" pitchFamily="34" charset="-128"/>
              <a:cs typeface="+mn-cs"/>
            </a:endParaRPr>
          </a:p>
        </p:txBody>
      </p:sp>
      <p:sp>
        <p:nvSpPr>
          <p:cNvPr id="31750" name="Content Placeholder 2"/>
          <p:cNvSpPr>
            <a:spLocks noGrp="1"/>
          </p:cNvSpPr>
          <p:nvPr>
            <p:ph sz="quarter" idx="4294967295"/>
          </p:nvPr>
        </p:nvSpPr>
        <p:spPr>
          <a:xfrm>
            <a:off x="251780" y="1772816"/>
            <a:ext cx="8640440" cy="4177183"/>
          </a:xfrm>
        </p:spPr>
        <p:txBody>
          <a:bodyPr/>
          <a:lstStyle/>
          <a:p>
            <a:pPr algn="ctr">
              <a:buFont typeface="Wingdings" pitchFamily="2" charset="2"/>
              <a:buChar char="Ø"/>
            </a:pPr>
            <a:r>
              <a:rPr lang="en-GB" sz="2000" u="sng" dirty="0" smtClean="0">
                <a:solidFill>
                  <a:srgbClr val="000099"/>
                </a:solidFill>
              </a:rPr>
              <a:t>The work load must be shared amongst SC members</a:t>
            </a:r>
          </a:p>
          <a:p>
            <a:pPr algn="ctr">
              <a:buFont typeface="Wingdings" pitchFamily="2" charset="2"/>
              <a:buChar char="Ø"/>
            </a:pPr>
            <a:r>
              <a:rPr lang="en-GB" sz="2000" u="sng" dirty="0" smtClean="0">
                <a:solidFill>
                  <a:srgbClr val="000099"/>
                </a:solidFill>
              </a:rPr>
              <a:t>the PMG issues  </a:t>
            </a:r>
            <a:r>
              <a:rPr lang="en-GB" sz="2000" u="sng" dirty="0">
                <a:solidFill>
                  <a:srgbClr val="000099"/>
                </a:solidFill>
              </a:rPr>
              <a:t>should </a:t>
            </a:r>
            <a:r>
              <a:rPr lang="en-GB" sz="2000" u="sng" dirty="0" smtClean="0">
                <a:solidFill>
                  <a:srgbClr val="000099"/>
                </a:solidFill>
              </a:rPr>
              <a:t>limited to coordinating issues</a:t>
            </a:r>
            <a:endParaRPr lang="en-GB" sz="2000" b="1" dirty="0" smtClean="0">
              <a:solidFill>
                <a:srgbClr val="000099"/>
              </a:solidFill>
            </a:endParaRPr>
          </a:p>
          <a:p>
            <a:pPr>
              <a:buFont typeface="Wingdings" pitchFamily="2" charset="2"/>
              <a:buChar char="q"/>
            </a:pPr>
            <a:r>
              <a:rPr lang="en-GB" sz="2000" b="1" dirty="0" smtClean="0">
                <a:solidFill>
                  <a:srgbClr val="000099"/>
                </a:solidFill>
              </a:rPr>
              <a:t>Allocate &amp; coordinate resources – appointment of</a:t>
            </a:r>
          </a:p>
          <a:p>
            <a:pPr lvl="1"/>
            <a:r>
              <a:rPr lang="en-GB" sz="1600" b="1" dirty="0" smtClean="0">
                <a:solidFill>
                  <a:srgbClr val="000099"/>
                </a:solidFill>
              </a:rPr>
              <a:t>Project plan response within the SC</a:t>
            </a:r>
          </a:p>
          <a:p>
            <a:pPr lvl="1"/>
            <a:r>
              <a:rPr lang="en-GB" sz="1600" b="1" dirty="0" smtClean="0">
                <a:solidFill>
                  <a:srgbClr val="000099"/>
                </a:solidFill>
              </a:rPr>
              <a:t>ToR response within the SC</a:t>
            </a:r>
          </a:p>
          <a:p>
            <a:pPr lvl="1"/>
            <a:r>
              <a:rPr lang="en-GB" sz="1600" b="1" dirty="0" smtClean="0">
                <a:solidFill>
                  <a:srgbClr val="000099"/>
                </a:solidFill>
              </a:rPr>
              <a:t>…</a:t>
            </a:r>
          </a:p>
          <a:p>
            <a:pPr lvl="0">
              <a:buFont typeface="Wingdings" pitchFamily="2" charset="2"/>
              <a:buChar char="q"/>
            </a:pPr>
            <a:r>
              <a:rPr lang="en-GB" sz="2000" b="1" dirty="0" smtClean="0">
                <a:solidFill>
                  <a:srgbClr val="000099"/>
                </a:solidFill>
              </a:rPr>
              <a:t>Communication with Arctic Council</a:t>
            </a:r>
          </a:p>
          <a:p>
            <a:pPr lvl="0">
              <a:buFont typeface="Wingdings" pitchFamily="2" charset="2"/>
              <a:buChar char="q"/>
            </a:pPr>
            <a:r>
              <a:rPr lang="en-GB" sz="2000" b="1" dirty="0" smtClean="0">
                <a:solidFill>
                  <a:srgbClr val="000099"/>
                </a:solidFill>
              </a:rPr>
              <a:t>Communication with User Groups</a:t>
            </a:r>
          </a:p>
          <a:p>
            <a:pPr lvl="0">
              <a:buFont typeface="Wingdings" pitchFamily="2" charset="2"/>
              <a:buChar char="q"/>
            </a:pPr>
            <a:r>
              <a:rPr lang="en-GB" sz="2000" b="1" dirty="0" smtClean="0">
                <a:solidFill>
                  <a:srgbClr val="000099"/>
                </a:solidFill>
              </a:rPr>
              <a:t>Overview important conferences and coordinate participation</a:t>
            </a:r>
          </a:p>
          <a:p>
            <a:pPr lvl="0">
              <a:buFont typeface="Wingdings" pitchFamily="2" charset="2"/>
              <a:buChar char="q"/>
            </a:pPr>
            <a:r>
              <a:rPr lang="en-GB" sz="2000" b="1" dirty="0" smtClean="0">
                <a:solidFill>
                  <a:srgbClr val="000099"/>
                </a:solidFill>
              </a:rPr>
              <a:t>…</a:t>
            </a:r>
          </a:p>
          <a:p>
            <a:pPr algn="ctr">
              <a:buFont typeface="Wingdings" pitchFamily="2" charset="2"/>
              <a:buChar char="Ø"/>
            </a:pPr>
            <a:r>
              <a:rPr lang="en-GB" sz="2000" b="1" dirty="0" smtClean="0">
                <a:solidFill>
                  <a:srgbClr val="000099"/>
                </a:solidFill>
              </a:rPr>
              <a:t>Responsibility of issues in connection with meetings should be on the hosting organisation – focus on invitations and communication.</a:t>
            </a:r>
            <a:endParaRPr lang="en-GB" sz="2000" b="1" dirty="0">
              <a:solidFill>
                <a:srgbClr val="000099"/>
              </a:solidFill>
            </a:endParaRPr>
          </a:p>
          <a:p>
            <a:pPr marL="344487" lvl="1" indent="0">
              <a:buNone/>
            </a:pPr>
            <a:endParaRPr lang="en-GB" sz="2000" b="1" dirty="0">
              <a:solidFill>
                <a:srgbClr val="000099"/>
              </a:solidFill>
            </a:endParaRPr>
          </a:p>
          <a:p>
            <a:pPr lvl="1"/>
            <a:endParaRPr lang="en-GB" sz="1600" b="1" dirty="0" smtClean="0">
              <a:solidFill>
                <a:srgbClr val="000099"/>
              </a:solidFill>
            </a:endParaRPr>
          </a:p>
          <a:p>
            <a:pPr lvl="1"/>
            <a:endParaRPr lang="en-GB" sz="1600" b="1" dirty="0" smtClean="0">
              <a:solidFill>
                <a:srgbClr val="000099"/>
              </a:solidFill>
            </a:endParaRPr>
          </a:p>
          <a:p>
            <a:pPr marL="0" indent="0">
              <a:buNone/>
            </a:pPr>
            <a:endParaRPr lang="en-GB" sz="2000" dirty="0" smtClean="0">
              <a:solidFill>
                <a:srgbClr val="000099"/>
              </a:solidFill>
            </a:endParaRPr>
          </a:p>
          <a:p>
            <a:pPr marL="0" indent="0">
              <a:buNone/>
            </a:pPr>
            <a:endParaRPr lang="en-GB" sz="2000" dirty="0" smtClean="0">
              <a:solidFill>
                <a:srgbClr val="000099"/>
              </a:solidFill>
            </a:endParaRPr>
          </a:p>
        </p:txBody>
      </p:sp>
      <p:sp>
        <p:nvSpPr>
          <p:cNvPr id="8" name="Title 1"/>
          <p:cNvSpPr txBox="1">
            <a:spLocks/>
          </p:cNvSpPr>
          <p:nvPr/>
        </p:nvSpPr>
        <p:spPr bwMode="auto">
          <a:xfrm>
            <a:off x="467544" y="764704"/>
            <a:ext cx="8424936" cy="1151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a:lstStyle>
          <a:p>
            <a:pPr algn="ctr">
              <a:defRPr/>
            </a:pPr>
            <a:r>
              <a:rPr lang="is-IS" sz="3800" dirty="0" smtClean="0">
                <a:solidFill>
                  <a:srgbClr val="000099"/>
                </a:solidFill>
                <a:effectLst>
                  <a:outerShdw blurRad="38100" dist="38100" dir="2700000" algn="tl">
                    <a:srgbClr val="C0C0C0"/>
                  </a:outerShdw>
                </a:effectLst>
                <a:latin typeface="Arial" charset="0"/>
              </a:rPr>
              <a:t>Project Management </a:t>
            </a:r>
            <a:r>
              <a:rPr lang="is-IS" sz="3800" b="0" dirty="0" smtClean="0">
                <a:solidFill>
                  <a:srgbClr val="000099"/>
                </a:solidFill>
                <a:effectLst>
                  <a:outerShdw blurRad="38100" dist="38100" dir="2700000" algn="tl">
                    <a:srgbClr val="C0C0C0"/>
                  </a:outerShdw>
                </a:effectLst>
                <a:latin typeface="Arial" charset="0"/>
              </a:rPr>
              <a:t>Group</a:t>
            </a:r>
            <a:r>
              <a:rPr lang="is-IS" sz="3800" dirty="0" smtClean="0">
                <a:solidFill>
                  <a:srgbClr val="000099"/>
                </a:solidFill>
                <a:effectLst>
                  <a:outerShdw blurRad="38100" dist="38100" dir="2700000" algn="tl">
                    <a:srgbClr val="C0C0C0"/>
                  </a:outerShdw>
                </a:effectLst>
                <a:latin typeface="Arial" charset="0"/>
              </a:rPr>
              <a:t> issues</a:t>
            </a:r>
            <a:r>
              <a:rPr lang="is-IS" sz="3800" dirty="0" smtClean="0">
                <a:solidFill>
                  <a:srgbClr val="000099"/>
                </a:solidFill>
                <a:latin typeface="Arial" charset="0"/>
              </a:rPr>
              <a:t> </a:t>
            </a:r>
            <a:endParaRPr lang="is-IS" sz="3800" dirty="0">
              <a:solidFill>
                <a:srgbClr val="000099"/>
              </a:solidFill>
              <a:latin typeface="Arial" charset="0"/>
            </a:endParaRPr>
          </a:p>
          <a:p>
            <a:pPr algn="ctr">
              <a:defRPr/>
            </a:pPr>
            <a:r>
              <a:rPr lang="en-GB" sz="3200" dirty="0">
                <a:solidFill>
                  <a:srgbClr val="000099"/>
                </a:solidFill>
              </a:rPr>
              <a:t>- “</a:t>
            </a:r>
            <a:r>
              <a:rPr lang="en-GB" sz="3200" dirty="0" smtClean="0">
                <a:solidFill>
                  <a:srgbClr val="000099"/>
                </a:solidFill>
              </a:rPr>
              <a:t>tomorrow” </a:t>
            </a:r>
            <a:r>
              <a:rPr lang="en-GB" sz="3200" dirty="0">
                <a:solidFill>
                  <a:srgbClr val="000099"/>
                </a:solidFill>
              </a:rPr>
              <a:t>- </a:t>
            </a:r>
          </a:p>
        </p:txBody>
      </p:sp>
      <p:sp>
        <p:nvSpPr>
          <p:cNvPr id="10"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February 2012</a:t>
            </a:r>
          </a:p>
        </p:txBody>
      </p:sp>
    </p:spTree>
    <p:extLst>
      <p:ext uri="{BB962C8B-B14F-4D97-AF65-F5344CB8AC3E}">
        <p14:creationId xmlns="" xmlns:p14="http://schemas.microsoft.com/office/powerpoint/2010/main" val="23688885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7"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F4164733-2A5F-4211-8934-E38C05A5F575}" type="slidenum">
              <a:rPr lang="sv-SE" sz="1200" b="0">
                <a:solidFill>
                  <a:schemeClr val="tx1"/>
                </a:solidFill>
              </a:rPr>
              <a:pPr algn="r"/>
              <a:t>5</a:t>
            </a:fld>
            <a:endParaRPr lang="sv-SE" sz="1200" b="0">
              <a:solidFill>
                <a:schemeClr val="tx1"/>
              </a:solidFill>
            </a:endParaRPr>
          </a:p>
        </p:txBody>
      </p:sp>
      <p:sp>
        <p:nvSpPr>
          <p:cNvPr id="2150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9"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872C1BAC-E812-4C45-9863-179565EDA314}" type="slidenum">
              <a:rPr lang="sv-SE" sz="1200" b="0">
                <a:solidFill>
                  <a:schemeClr val="tx1"/>
                </a:solidFill>
              </a:rPr>
              <a:pPr algn="r"/>
              <a:t>5</a:t>
            </a:fld>
            <a:endParaRPr lang="sv-SE" sz="1200" b="0">
              <a:solidFill>
                <a:schemeClr val="tx1"/>
              </a:solidFill>
            </a:endParaRPr>
          </a:p>
        </p:txBody>
      </p:sp>
      <p:sp>
        <p:nvSpPr>
          <p:cNvPr id="21510"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1"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48AA5412-8F68-44C3-82C5-C7B77904D9ED}" type="slidenum">
              <a:rPr lang="sv-SE" sz="1200" b="0">
                <a:solidFill>
                  <a:schemeClr val="tx1"/>
                </a:solidFill>
              </a:rPr>
              <a:pPr algn="r"/>
              <a:t>5</a:t>
            </a:fld>
            <a:endParaRPr lang="sv-SE" sz="1200" b="0">
              <a:solidFill>
                <a:schemeClr val="tx1"/>
              </a:solidFill>
            </a:endParaRPr>
          </a:p>
        </p:txBody>
      </p:sp>
      <p:sp>
        <p:nvSpPr>
          <p:cNvPr id="21512"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3"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7943395-5D93-4AA5-A9C1-DE3EC85CBE92}" type="slidenum">
              <a:rPr lang="sv-SE" sz="1200" b="0">
                <a:solidFill>
                  <a:schemeClr val="tx1"/>
                </a:solidFill>
              </a:rPr>
              <a:pPr algn="r"/>
              <a:t>5</a:t>
            </a:fld>
            <a:endParaRPr lang="sv-SE" sz="1200" b="0">
              <a:solidFill>
                <a:schemeClr val="tx1"/>
              </a:solidFill>
            </a:endParaRPr>
          </a:p>
        </p:txBody>
      </p:sp>
      <p:sp>
        <p:nvSpPr>
          <p:cNvPr id="21514"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5"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6A168B0-D1B6-4317-8C05-EB114E7E32BE}" type="slidenum">
              <a:rPr lang="sv-SE" sz="1200" b="0">
                <a:solidFill>
                  <a:schemeClr val="tx1"/>
                </a:solidFill>
              </a:rPr>
              <a:pPr algn="r"/>
              <a:t>5</a:t>
            </a:fld>
            <a:endParaRPr lang="sv-SE" sz="1200" b="0">
              <a:solidFill>
                <a:schemeClr val="tx1"/>
              </a:solidFill>
            </a:endParaRPr>
          </a:p>
        </p:txBody>
      </p:sp>
      <p:sp>
        <p:nvSpPr>
          <p:cNvPr id="2" name="Title 1"/>
          <p:cNvSpPr>
            <a:spLocks noGrp="1"/>
          </p:cNvSpPr>
          <p:nvPr>
            <p:ph type="title" idx="4294967295"/>
          </p:nvPr>
        </p:nvSpPr>
        <p:spPr>
          <a:xfrm>
            <a:off x="1979613" y="0"/>
            <a:ext cx="7164387" cy="1139825"/>
          </a:xfrm>
        </p:spPr>
        <p:txBody>
          <a:bodyPr/>
          <a:lstStyle/>
          <a:p>
            <a:pPr>
              <a:defRPr/>
            </a:pPr>
            <a:r>
              <a:rPr lang="is-IS" sz="3800" b="1" dirty="0" smtClean="0">
                <a:solidFill>
                  <a:srgbClr val="000099"/>
                </a:solidFill>
                <a:effectLst>
                  <a:outerShdw blurRad="38100" dist="38100" dir="2700000" algn="tl">
                    <a:srgbClr val="C0C0C0"/>
                  </a:outerShdw>
                </a:effectLst>
                <a:latin typeface="Arial" charset="0"/>
              </a:rPr>
              <a:t>Existing Project Organisation</a:t>
            </a:r>
          </a:p>
        </p:txBody>
      </p:sp>
      <p:sp>
        <p:nvSpPr>
          <p:cNvPr id="5" name="Footer Placeholder 4"/>
          <p:cNvSpPr txBox="1">
            <a:spLocks noGrp="1"/>
          </p:cNvSpPr>
          <p:nvPr/>
        </p:nvSpPr>
        <p:spPr bwMode="auto">
          <a:xfrm>
            <a:off x="2484438" y="4508500"/>
            <a:ext cx="3803650" cy="546100"/>
          </a:xfrm>
          <a:prstGeom prst="rect">
            <a:avLst/>
          </a:prstGeom>
          <a:noFill/>
          <a:effectLst>
            <a:outerShdw blurRad="50800" dist="38100" dir="5400000" algn="t" rotWithShape="0">
              <a:prstClr val="black">
                <a:alpha val="40000"/>
              </a:prstClr>
            </a:outerShdw>
          </a:effectLst>
          <a:extLst>
            <a:ext uri="{FAA26D3D-D897-4be2-8F04-BA451C77F1D7}"/>
          </a:extLst>
        </p:spPr>
        <p:txBody>
          <a:bodyPr anchor="b"/>
          <a:lstStyle/>
          <a:p>
            <a:pPr algn="ctr">
              <a:defRPr/>
            </a:pPr>
            <a:r>
              <a:rPr lang="sv-SE">
                <a:solidFill>
                  <a:srgbClr val="000099"/>
                </a:solidFill>
              </a:rPr>
              <a:t>www.arctic-sdi.org</a:t>
            </a:r>
          </a:p>
        </p:txBody>
      </p:sp>
      <p:sp>
        <p:nvSpPr>
          <p:cNvPr id="2151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24F2CB5-202D-45BC-A071-2DDC57D69D0B}" type="slidenum">
              <a:rPr lang="sv-SE" sz="1200" b="0">
                <a:solidFill>
                  <a:schemeClr val="tx1"/>
                </a:solidFill>
              </a:rPr>
              <a:pPr algn="r"/>
              <a:t>5</a:t>
            </a:fld>
            <a:endParaRPr lang="sv-SE" sz="1200" b="0">
              <a:solidFill>
                <a:schemeClr val="tx1"/>
              </a:solidFill>
            </a:endParaRPr>
          </a:p>
        </p:txBody>
      </p:sp>
      <p:cxnSp>
        <p:nvCxnSpPr>
          <p:cNvPr id="21519" name="AutoShape 28"/>
          <p:cNvCxnSpPr>
            <a:cxnSpLocks noChangeShapeType="1"/>
          </p:cNvCxnSpPr>
          <p:nvPr/>
        </p:nvCxnSpPr>
        <p:spPr bwMode="auto">
          <a:xfrm>
            <a:off x="4435475" y="3714750"/>
            <a:ext cx="895350" cy="1588"/>
          </a:xfrm>
          <a:prstGeom prst="straightConnector1">
            <a:avLst/>
          </a:prstGeom>
          <a:noFill/>
          <a:ln w="19050">
            <a:solidFill>
              <a:srgbClr val="000000"/>
            </a:solidFill>
            <a:round/>
            <a:headEnd/>
            <a:tailEnd/>
          </a:ln>
        </p:spPr>
      </p:cxnSp>
      <p:sp>
        <p:nvSpPr>
          <p:cNvPr id="21520" name="Up Arrow 27"/>
          <p:cNvSpPr>
            <a:spLocks noChangeArrowheads="1"/>
          </p:cNvSpPr>
          <p:nvPr/>
        </p:nvSpPr>
        <p:spPr bwMode="auto">
          <a:xfrm>
            <a:off x="4724400" y="1762125"/>
            <a:ext cx="627063" cy="857250"/>
          </a:xfrm>
          <a:prstGeom prst="upArrow">
            <a:avLst>
              <a:gd name="adj1" fmla="val 50000"/>
              <a:gd name="adj2" fmla="val 50000"/>
            </a:avLst>
          </a:prstGeom>
          <a:noFill/>
          <a:ln w="9525">
            <a:noFill/>
            <a:miter lim="800000"/>
            <a:headEnd/>
            <a:tailEnd/>
          </a:ln>
        </p:spPr>
        <p:txBody>
          <a:bodyPr anchor="b"/>
          <a:lstStyle/>
          <a:p>
            <a:pPr algn="ctr"/>
            <a:endParaRPr lang="is-IS"/>
          </a:p>
        </p:txBody>
      </p:sp>
      <p:sp>
        <p:nvSpPr>
          <p:cNvPr id="21521" name="Rectangle 11"/>
          <p:cNvSpPr>
            <a:spLocks noChangeArrowheads="1"/>
          </p:cNvSpPr>
          <p:nvPr/>
        </p:nvSpPr>
        <p:spPr bwMode="auto">
          <a:xfrm>
            <a:off x="1095375" y="1006475"/>
            <a:ext cx="6524625" cy="5111750"/>
          </a:xfrm>
          <a:prstGeom prst="rect">
            <a:avLst/>
          </a:prstGeom>
          <a:gradFill rotWithShape="1">
            <a:gsLst>
              <a:gs pos="0">
                <a:srgbClr val="959595"/>
              </a:gs>
              <a:gs pos="50000">
                <a:srgbClr val="D6D6D6"/>
              </a:gs>
              <a:gs pos="100000">
                <a:srgbClr val="FFFFFF"/>
              </a:gs>
            </a:gsLst>
            <a:lin ang="2700000" scaled="1"/>
          </a:gradFill>
          <a:ln w="9525">
            <a:noFill/>
            <a:miter lim="800000"/>
            <a:headEnd/>
            <a:tailEnd/>
          </a:ln>
        </p:spPr>
        <p:txBody>
          <a:bodyPr/>
          <a:lstStyle/>
          <a:p>
            <a:pPr algn="ctr"/>
            <a:endParaRPr lang="en-US"/>
          </a:p>
        </p:txBody>
      </p:sp>
      <p:sp>
        <p:nvSpPr>
          <p:cNvPr id="30" name="AutoShape 26"/>
          <p:cNvSpPr>
            <a:spLocks noChangeArrowheads="1"/>
          </p:cNvSpPr>
          <p:nvPr/>
        </p:nvSpPr>
        <p:spPr bwMode="auto">
          <a:xfrm>
            <a:off x="3838576" y="4835525"/>
            <a:ext cx="1503362" cy="862012"/>
          </a:xfrm>
          <a:prstGeom prst="flowChartAlternateProcess">
            <a:avLst/>
          </a:prstGeom>
          <a:solidFill>
            <a:schemeClr val="accent3">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rgbClr val="000000"/>
                </a:solidFill>
                <a:latin typeface="Arial" charset="0"/>
                <a:ea typeface="ÇlÇr ñæí©"/>
                <a:cs typeface="ÇlÇr ñæí©"/>
              </a:rPr>
              <a:t>AWG</a:t>
            </a:r>
          </a:p>
          <a:p>
            <a:pPr algn="ctr">
              <a:defRPr/>
            </a:pPr>
            <a:r>
              <a:rPr lang="en-US" sz="1000" dirty="0">
                <a:solidFill>
                  <a:srgbClr val="000000"/>
                </a:solidFill>
                <a:latin typeface="Arial" charset="0"/>
                <a:ea typeface="ÇlÇr ñæí©"/>
                <a:cs typeface="ÇlÇr ñæí©"/>
              </a:rPr>
              <a:t>Administrative</a:t>
            </a:r>
          </a:p>
          <a:p>
            <a:pPr algn="ctr">
              <a:defRPr/>
            </a:pPr>
            <a:r>
              <a:rPr lang="en-US" sz="1000" dirty="0">
                <a:solidFill>
                  <a:srgbClr val="000000"/>
                </a:solidFill>
                <a:latin typeface="Arial" charset="0"/>
                <a:ea typeface="ÇlÇr ñæí©"/>
                <a:cs typeface="ÇlÇr ñæí©"/>
              </a:rPr>
              <a:t>Working Group</a:t>
            </a:r>
          </a:p>
          <a:p>
            <a:pPr algn="ctr">
              <a:defRPr/>
            </a:pPr>
            <a:r>
              <a:rPr lang="en-US" sz="900" b="0" dirty="0">
                <a:solidFill>
                  <a:srgbClr val="000000"/>
                </a:solidFill>
                <a:latin typeface="Arial" charset="0"/>
                <a:ea typeface="ÇlÇr ñæí©"/>
                <a:cs typeface="ÇlÇr ñæí©"/>
              </a:rPr>
              <a:t>(Data Access Terms)</a:t>
            </a:r>
            <a:endParaRPr lang="en-GB" sz="900" b="0" dirty="0">
              <a:solidFill>
                <a:srgbClr val="000000"/>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32" name="AutoShape 12"/>
          <p:cNvSpPr>
            <a:spLocks noChangeArrowheads="1"/>
          </p:cNvSpPr>
          <p:nvPr/>
        </p:nvSpPr>
        <p:spPr bwMode="auto">
          <a:xfrm>
            <a:off x="5825354" y="1871272"/>
            <a:ext cx="1637094" cy="1020797"/>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GB" sz="1200">
                <a:solidFill>
                  <a:srgbClr val="000000"/>
                </a:solidFill>
                <a:latin typeface="Arial" charset="0"/>
                <a:ea typeface="ÇlÇr ñæí©"/>
                <a:cs typeface="ÇlÇr ñæí©"/>
              </a:rPr>
              <a:t>Advisory Group</a:t>
            </a:r>
          </a:p>
          <a:p>
            <a:pPr algn="ctr">
              <a:defRPr/>
            </a:pPr>
            <a:r>
              <a:rPr lang="en-GB" sz="900" b="0">
                <a:solidFill>
                  <a:srgbClr val="000000"/>
                </a:solidFill>
                <a:latin typeface="Arial" charset="0"/>
                <a:ea typeface="ÇlÇr ñæí©"/>
                <a:cs typeface="ÇlÇr ñæí©"/>
              </a:rPr>
              <a:t>(acknowledged professionals)</a:t>
            </a:r>
          </a:p>
          <a:p>
            <a:pPr>
              <a:defRPr/>
            </a:pPr>
            <a:endParaRPr lang="en-US" sz="1000">
              <a:solidFill>
                <a:schemeClr val="tx1"/>
              </a:solidFill>
              <a:latin typeface="Arial" charset="0"/>
              <a:ea typeface="ＭＳ Ｐゴシック"/>
              <a:cs typeface="ＭＳ Ｐゴシック"/>
            </a:endParaRPr>
          </a:p>
          <a:p>
            <a:pPr>
              <a:defRPr/>
            </a:pPr>
            <a:r>
              <a:rPr lang="en-US" sz="1000">
                <a:solidFill>
                  <a:schemeClr val="tx1"/>
                </a:solidFill>
                <a:latin typeface="Arial" charset="0"/>
                <a:ea typeface="ＭＳ Ｐゴシック"/>
                <a:cs typeface="ＭＳ Ｐゴシック"/>
              </a:rPr>
              <a:t>Support &amp; Marketing</a:t>
            </a:r>
          </a:p>
        </p:txBody>
      </p:sp>
      <p:sp>
        <p:nvSpPr>
          <p:cNvPr id="35" name="AutoShape 27"/>
          <p:cNvSpPr>
            <a:spLocks noChangeArrowheads="1"/>
          </p:cNvSpPr>
          <p:nvPr/>
        </p:nvSpPr>
        <p:spPr bwMode="auto">
          <a:xfrm>
            <a:off x="1535112" y="4834701"/>
            <a:ext cx="1500188" cy="881649"/>
          </a:xfrm>
          <a:prstGeom prst="flowChartAlternateProcess">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a:solidFill>
                  <a:srgbClr val="000000"/>
                </a:solidFill>
                <a:latin typeface="Arial" charset="0"/>
                <a:ea typeface="ÇlÇr ñæí©"/>
                <a:cs typeface="ÇlÇr ñæí©"/>
              </a:rPr>
              <a:t>TWG</a:t>
            </a:r>
          </a:p>
          <a:p>
            <a:pPr algn="ctr">
              <a:defRPr/>
            </a:pPr>
            <a:endParaRPr lang="en-US" sz="1400">
              <a:solidFill>
                <a:srgbClr val="000000"/>
              </a:solidFill>
              <a:latin typeface="Arial" charset="0"/>
              <a:ea typeface="ÇlÇr ñæí©"/>
              <a:cs typeface="ÇlÇr ñæí©"/>
            </a:endParaRPr>
          </a:p>
          <a:p>
            <a:pPr algn="ctr">
              <a:defRPr/>
            </a:pPr>
            <a:r>
              <a:rPr lang="en-US" sz="1000">
                <a:solidFill>
                  <a:srgbClr val="000000"/>
                </a:solidFill>
                <a:latin typeface="Arial" charset="0"/>
                <a:ea typeface="ÇlÇr ñæí©"/>
                <a:cs typeface="ÇlÇr ñæí©"/>
              </a:rPr>
              <a:t>Technical</a:t>
            </a:r>
          </a:p>
          <a:p>
            <a:pPr algn="ctr">
              <a:defRPr/>
            </a:pPr>
            <a:r>
              <a:rPr lang="en-US" sz="1000">
                <a:solidFill>
                  <a:srgbClr val="000000"/>
                </a:solidFill>
                <a:latin typeface="Arial" charset="0"/>
                <a:ea typeface="ÇlÇr ñæí©"/>
                <a:cs typeface="ÇlÇr ñæí©"/>
              </a:rPr>
              <a:t>Working Group</a:t>
            </a:r>
          </a:p>
          <a:p>
            <a:pPr algn="ctr">
              <a:defRPr/>
            </a:pPr>
            <a:endParaRPr lang="en-GB" sz="1200">
              <a:solidFill>
                <a:srgbClr val="000000"/>
              </a:solidFill>
              <a:latin typeface="Arial" charset="0"/>
              <a:ea typeface="ÇlÇr ñæí©"/>
              <a:cs typeface="ÇlÇr ñæí©"/>
            </a:endParaRPr>
          </a:p>
          <a:p>
            <a:pPr>
              <a:defRPr/>
            </a:pPr>
            <a:endParaRPr lang="en-US" sz="2400" b="0">
              <a:solidFill>
                <a:schemeClr val="tx1"/>
              </a:solidFill>
              <a:latin typeface="Arial" charset="0"/>
              <a:ea typeface="ＭＳ Ｐゴシック"/>
              <a:cs typeface="ＭＳ Ｐゴシック"/>
            </a:endParaRPr>
          </a:p>
        </p:txBody>
      </p:sp>
      <p:sp>
        <p:nvSpPr>
          <p:cNvPr id="21531" name="Line 20"/>
          <p:cNvSpPr>
            <a:spLocks noChangeShapeType="1"/>
          </p:cNvSpPr>
          <p:nvPr/>
        </p:nvSpPr>
        <p:spPr bwMode="auto">
          <a:xfrm>
            <a:off x="1476375" y="4221163"/>
            <a:ext cx="6007100" cy="0"/>
          </a:xfrm>
          <a:prstGeom prst="line">
            <a:avLst/>
          </a:prstGeom>
          <a:noFill/>
          <a:ln w="9525">
            <a:solidFill>
              <a:srgbClr val="C00000"/>
            </a:solidFill>
            <a:prstDash val="dash"/>
            <a:round/>
            <a:headEnd/>
            <a:tailEnd/>
          </a:ln>
        </p:spPr>
        <p:txBody>
          <a:bodyPr/>
          <a:lstStyle/>
          <a:p>
            <a:endParaRPr lang="nb-NO"/>
          </a:p>
        </p:txBody>
      </p:sp>
      <p:cxnSp>
        <p:nvCxnSpPr>
          <p:cNvPr id="21532" name="AutoShape 16"/>
          <p:cNvCxnSpPr>
            <a:cxnSpLocks noChangeShapeType="1"/>
          </p:cNvCxnSpPr>
          <p:nvPr/>
        </p:nvCxnSpPr>
        <p:spPr bwMode="auto">
          <a:xfrm>
            <a:off x="4030663" y="3070225"/>
            <a:ext cx="1841500" cy="560388"/>
          </a:xfrm>
          <a:prstGeom prst="bentConnector3">
            <a:avLst>
              <a:gd name="adj1" fmla="val 49912"/>
            </a:avLst>
          </a:prstGeom>
          <a:noFill/>
          <a:ln w="19050">
            <a:solidFill>
              <a:srgbClr val="000000"/>
            </a:solidFill>
            <a:miter lim="800000"/>
            <a:headEnd/>
            <a:tailEnd/>
          </a:ln>
          <a:effectLst>
            <a:outerShdw dist="38100" dir="2700000" algn="tl" rotWithShape="0">
              <a:srgbClr val="000000">
                <a:alpha val="39998"/>
              </a:srgbClr>
            </a:outerShdw>
          </a:effectLst>
        </p:spPr>
      </p:cxnSp>
      <p:cxnSp>
        <p:nvCxnSpPr>
          <p:cNvPr id="21533" name="AutoShape 24"/>
          <p:cNvCxnSpPr>
            <a:cxnSpLocks noChangeShapeType="1"/>
          </p:cNvCxnSpPr>
          <p:nvPr/>
        </p:nvCxnSpPr>
        <p:spPr bwMode="auto">
          <a:xfrm flipV="1">
            <a:off x="4067175" y="2373313"/>
            <a:ext cx="1762125" cy="701675"/>
          </a:xfrm>
          <a:prstGeom prst="bentConnector3">
            <a:avLst>
              <a:gd name="adj1" fmla="val 49912"/>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21534" name="AutoShape 17"/>
          <p:cNvCxnSpPr>
            <a:cxnSpLocks noChangeShapeType="1"/>
          </p:cNvCxnSpPr>
          <p:nvPr/>
        </p:nvCxnSpPr>
        <p:spPr bwMode="auto">
          <a:xfrm flipH="1">
            <a:off x="3348038" y="2133600"/>
            <a:ext cx="6350" cy="511175"/>
          </a:xfrm>
          <a:prstGeom prst="straightConnector1">
            <a:avLst/>
          </a:prstGeom>
          <a:noFill/>
          <a:ln w="19050">
            <a:solidFill>
              <a:srgbClr val="000000"/>
            </a:solidFill>
            <a:round/>
            <a:headEnd/>
            <a:tailEnd/>
          </a:ln>
          <a:effectLst>
            <a:outerShdw dist="38100" dir="2700000" algn="tl" rotWithShape="0">
              <a:srgbClr val="000000">
                <a:alpha val="39998"/>
              </a:srgbClr>
            </a:outerShdw>
          </a:effectLst>
        </p:spPr>
      </p:cxnSp>
      <p:sp>
        <p:nvSpPr>
          <p:cNvPr id="38" name="Text Box 13"/>
          <p:cNvSpPr txBox="1">
            <a:spLocks noChangeArrowheads="1"/>
          </p:cNvSpPr>
          <p:nvPr/>
        </p:nvSpPr>
        <p:spPr bwMode="auto">
          <a:xfrm>
            <a:off x="1216025" y="1109663"/>
            <a:ext cx="1401763" cy="682625"/>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Decision making bodies</a:t>
            </a:r>
            <a:endParaRPr lang="en-US" b="0" dirty="0">
              <a:effectLst>
                <a:outerShdw blurRad="38100" dist="38100" dir="2700000" algn="tl">
                  <a:srgbClr val="000000">
                    <a:alpha val="43137"/>
                  </a:srgbClr>
                </a:outerShdw>
              </a:effectLst>
            </a:endParaRPr>
          </a:p>
        </p:txBody>
      </p:sp>
      <p:sp>
        <p:nvSpPr>
          <p:cNvPr id="39" name="Text Box 23"/>
          <p:cNvSpPr txBox="1">
            <a:spLocks noChangeArrowheads="1"/>
          </p:cNvSpPr>
          <p:nvPr/>
        </p:nvSpPr>
        <p:spPr bwMode="auto">
          <a:xfrm>
            <a:off x="1116013" y="4365625"/>
            <a:ext cx="1223962" cy="477838"/>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Executive bodies</a:t>
            </a:r>
            <a:endParaRPr lang="en-US" b="0" dirty="0">
              <a:effectLst>
                <a:outerShdw blurRad="38100" dist="38100" dir="2700000" algn="tl">
                  <a:srgbClr val="000000">
                    <a:alpha val="43137"/>
                  </a:srgbClr>
                </a:outerShdw>
              </a:effectLst>
            </a:endParaRPr>
          </a:p>
        </p:txBody>
      </p:sp>
      <p:sp>
        <p:nvSpPr>
          <p:cNvPr id="21537" name="Line 14"/>
          <p:cNvSpPr>
            <a:spLocks noChangeShapeType="1"/>
          </p:cNvSpPr>
          <p:nvPr/>
        </p:nvSpPr>
        <p:spPr bwMode="auto">
          <a:xfrm>
            <a:off x="5435600" y="1125538"/>
            <a:ext cx="0" cy="3887787"/>
          </a:xfrm>
          <a:prstGeom prst="line">
            <a:avLst/>
          </a:prstGeom>
          <a:noFill/>
          <a:ln w="9525">
            <a:solidFill>
              <a:srgbClr val="C00000"/>
            </a:solidFill>
            <a:prstDash val="dash"/>
            <a:round/>
            <a:headEnd/>
            <a:tailEnd/>
          </a:ln>
        </p:spPr>
        <p:txBody>
          <a:bodyPr/>
          <a:lstStyle/>
          <a:p>
            <a:endParaRPr lang="nb-NO"/>
          </a:p>
        </p:txBody>
      </p:sp>
      <p:cxnSp>
        <p:nvCxnSpPr>
          <p:cNvPr id="21538" name="AutoShape 25"/>
          <p:cNvCxnSpPr>
            <a:cxnSpLocks noChangeShapeType="1"/>
          </p:cNvCxnSpPr>
          <p:nvPr/>
        </p:nvCxnSpPr>
        <p:spPr bwMode="auto">
          <a:xfrm flipV="1">
            <a:off x="2297113" y="4437063"/>
            <a:ext cx="1203325" cy="360362"/>
          </a:xfrm>
          <a:prstGeom prst="bentConnector3">
            <a:avLst>
              <a:gd name="adj1" fmla="val 921"/>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121" name="Straight Connector 120"/>
          <p:cNvCxnSpPr/>
          <p:nvPr/>
        </p:nvCxnSpPr>
        <p:spPr bwMode="auto">
          <a:xfrm rot="16200000" flipH="1">
            <a:off x="2988469" y="4075907"/>
            <a:ext cx="719137" cy="0"/>
          </a:xfrm>
          <a:prstGeom prst="line">
            <a:avLst/>
          </a:prstGeom>
          <a:noFill/>
          <a:ln w="19050">
            <a:solidFill>
              <a:schemeClr val="tx1"/>
            </a:solidFill>
          </a:ln>
          <a:effectLst>
            <a:outerShdw blurRad="50800" dist="38100" dir="5400000" algn="t" rotWithShape="0">
              <a:prstClr val="black">
                <a:alpha val="40000"/>
              </a:prstClr>
            </a:outerShdw>
          </a:effectLst>
          <a:extLst/>
        </p:spPr>
      </p:cxnSp>
      <p:cxnSp>
        <p:nvCxnSpPr>
          <p:cNvPr id="21540" name="Shape 133"/>
          <p:cNvCxnSpPr>
            <a:cxnSpLocks noChangeShapeType="1"/>
          </p:cNvCxnSpPr>
          <p:nvPr/>
        </p:nvCxnSpPr>
        <p:spPr bwMode="auto">
          <a:xfrm>
            <a:off x="3492500" y="4437063"/>
            <a:ext cx="1095375" cy="360362"/>
          </a:xfrm>
          <a:prstGeom prst="bentConnector2">
            <a:avLst/>
          </a:prstGeom>
          <a:noFill/>
          <a:ln w="19050">
            <a:solidFill>
              <a:schemeClr val="tx1"/>
            </a:solidFill>
            <a:miter lim="800000"/>
            <a:headEnd/>
            <a:tailEnd/>
          </a:ln>
          <a:effectLst>
            <a:outerShdw dist="38100" dir="5400000" algn="t" rotWithShape="0">
              <a:srgbClr val="000000">
                <a:alpha val="39998"/>
              </a:srgbClr>
            </a:outerShdw>
          </a:effectLst>
        </p:spPr>
      </p:cxnSp>
      <p:sp>
        <p:nvSpPr>
          <p:cNvPr id="21541" name="Text Box 49"/>
          <p:cNvSpPr txBox="1">
            <a:spLocks noChangeArrowheads="1"/>
          </p:cNvSpPr>
          <p:nvPr/>
        </p:nvSpPr>
        <p:spPr bwMode="auto">
          <a:xfrm>
            <a:off x="5651500" y="4652963"/>
            <a:ext cx="3240088" cy="1069975"/>
          </a:xfrm>
          <a:prstGeom prst="rect">
            <a:avLst/>
          </a:prstGeom>
          <a:noFill/>
          <a:ln w="9525">
            <a:noFill/>
            <a:miter lim="800000"/>
            <a:headEnd/>
            <a:tailEnd/>
          </a:ln>
        </p:spPr>
        <p:txBody>
          <a:bodyPr>
            <a:spAutoFit/>
          </a:bodyPr>
          <a:lstStyle/>
          <a:p>
            <a:pPr>
              <a:spcBef>
                <a:spcPct val="50000"/>
              </a:spcBef>
            </a:pPr>
            <a:r>
              <a:rPr lang="en-GB">
                <a:solidFill>
                  <a:schemeClr val="tx1"/>
                </a:solidFill>
              </a:rPr>
              <a:t>The Arctic SDI is a user driven project – input from AC Working Groups, IPY and other User Groups is of most importance</a:t>
            </a:r>
          </a:p>
        </p:txBody>
      </p:sp>
      <p:sp>
        <p:nvSpPr>
          <p:cNvPr id="31" name="AutoShape 18"/>
          <p:cNvSpPr>
            <a:spLocks noChangeArrowheads="1"/>
          </p:cNvSpPr>
          <p:nvPr/>
        </p:nvSpPr>
        <p:spPr bwMode="auto">
          <a:xfrm>
            <a:off x="2617787" y="2456602"/>
            <a:ext cx="1500189" cy="1188365"/>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rgbClr val="000000"/>
                </a:solidFill>
                <a:latin typeface="Arial" charset="0"/>
                <a:ea typeface="ÇlÇr ñæí©"/>
                <a:cs typeface="ÇlÇr ñæí©"/>
              </a:rPr>
              <a:t>Steering Committee</a:t>
            </a:r>
          </a:p>
          <a:p>
            <a:pPr algn="ctr">
              <a:defRPr/>
            </a:pPr>
            <a:r>
              <a:rPr lang="en-US" sz="1400" b="1" dirty="0" err="1">
                <a:solidFill>
                  <a:schemeClr val="tx1"/>
                </a:solidFill>
                <a:latin typeface="Arial" charset="0"/>
                <a:ea typeface="ＭＳ Ｐゴシック"/>
                <a:cs typeface="ＭＳ Ｐゴシック"/>
              </a:rPr>
              <a:t>Inkl</a:t>
            </a:r>
            <a:r>
              <a:rPr lang="en-US" sz="1400" b="1" dirty="0">
                <a:solidFill>
                  <a:schemeClr val="tx1"/>
                </a:solidFill>
                <a:latin typeface="Arial" charset="0"/>
                <a:ea typeface="ＭＳ Ｐゴシック"/>
                <a:cs typeface="ＭＳ Ｐゴシック"/>
              </a:rPr>
              <a:t>. PMG</a:t>
            </a:r>
          </a:p>
          <a:p>
            <a:pPr algn="ctr">
              <a:defRPr/>
            </a:pPr>
            <a:endParaRPr lang="en-US" sz="900" b="0" dirty="0">
              <a:solidFill>
                <a:srgbClr val="000000"/>
              </a:solidFill>
              <a:latin typeface="Arial" charset="0"/>
              <a:ea typeface="ÇlÇr ñæí©"/>
              <a:cs typeface="ÇlÇr ñæí©"/>
            </a:endParaRPr>
          </a:p>
          <a:p>
            <a:pPr algn="ctr">
              <a:defRPr/>
            </a:pPr>
            <a:r>
              <a:rPr lang="en-US" sz="900" b="0" dirty="0">
                <a:solidFill>
                  <a:srgbClr val="000000"/>
                </a:solidFill>
                <a:latin typeface="Arial" charset="0"/>
                <a:ea typeface="ÇlÇr ñæí©"/>
                <a:cs typeface="ÇlÇr ñæí©"/>
              </a:rPr>
              <a:t>(NMA’s ASDI Coordinators)</a:t>
            </a:r>
          </a:p>
        </p:txBody>
      </p:sp>
      <p:sp>
        <p:nvSpPr>
          <p:cNvPr id="34" name="AutoShape 22"/>
          <p:cNvSpPr>
            <a:spLocks noChangeArrowheads="1"/>
          </p:cNvSpPr>
          <p:nvPr/>
        </p:nvSpPr>
        <p:spPr bwMode="auto">
          <a:xfrm>
            <a:off x="5863627" y="3094852"/>
            <a:ext cx="1594801" cy="1031513"/>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200">
                <a:solidFill>
                  <a:schemeClr val="tx1"/>
                </a:solidFill>
                <a:latin typeface="Arial" charset="0"/>
                <a:ea typeface="ÇlÇr ñæí©"/>
                <a:cs typeface="ÇlÇr ñæí©"/>
              </a:rPr>
              <a:t>Reference group:</a:t>
            </a:r>
          </a:p>
          <a:p>
            <a:pPr algn="ctr">
              <a:defRPr/>
            </a:pPr>
            <a:r>
              <a:rPr lang="en-US" sz="1200">
                <a:solidFill>
                  <a:schemeClr val="tx1"/>
                </a:solidFill>
                <a:latin typeface="Arial" charset="0"/>
                <a:ea typeface="ÇlÇr ñæí©"/>
                <a:cs typeface="ÇlÇr ñæí©"/>
              </a:rPr>
              <a:t>Arctic council Liaison</a:t>
            </a:r>
          </a:p>
          <a:p>
            <a:pPr algn="ctr">
              <a:defRPr/>
            </a:pPr>
            <a:r>
              <a:rPr lang="en-US" sz="900" b="0">
                <a:solidFill>
                  <a:schemeClr val="tx1"/>
                </a:solidFill>
                <a:latin typeface="Arial" charset="0"/>
                <a:ea typeface="ÇlÇr ñæí©"/>
                <a:cs typeface="ÇlÇr ñæí©"/>
              </a:rPr>
              <a:t>CAFF WG</a:t>
            </a:r>
            <a:endParaRPr lang="en-GB" sz="900" b="0">
              <a:solidFill>
                <a:schemeClr val="tx1"/>
              </a:solidFill>
              <a:latin typeface="Arial" charset="0"/>
              <a:ea typeface="ÇlÇr ñæí©"/>
              <a:cs typeface="ÇlÇr ñæí©"/>
            </a:endParaRPr>
          </a:p>
          <a:p>
            <a:pPr algn="ctr">
              <a:defRPr/>
            </a:pPr>
            <a:endParaRPr lang="en-GB" sz="900" b="0">
              <a:solidFill>
                <a:srgbClr val="0000FF"/>
              </a:solidFill>
              <a:latin typeface="Arial" charset="0"/>
              <a:ea typeface="ÇlÇr ñæí©"/>
              <a:cs typeface="ÇlÇr ñæí©"/>
            </a:endParaRPr>
          </a:p>
          <a:p>
            <a:pPr>
              <a:defRPr/>
            </a:pPr>
            <a:endParaRPr lang="en-US" sz="2400" b="0">
              <a:solidFill>
                <a:schemeClr val="tx1"/>
              </a:solidFill>
              <a:latin typeface="Arial" charset="0"/>
              <a:ea typeface="ＭＳ Ｐゴシック"/>
              <a:cs typeface="ＭＳ Ｐゴシック"/>
            </a:endParaRPr>
          </a:p>
        </p:txBody>
      </p:sp>
      <p:sp>
        <p:nvSpPr>
          <p:cNvPr id="33" name="AutoShape 15"/>
          <p:cNvSpPr>
            <a:spLocks noChangeArrowheads="1"/>
          </p:cNvSpPr>
          <p:nvPr/>
        </p:nvSpPr>
        <p:spPr bwMode="auto">
          <a:xfrm>
            <a:off x="2619375" y="1021559"/>
            <a:ext cx="1501776" cy="1157810"/>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rgbClr val="000000"/>
                </a:solidFill>
                <a:latin typeface="Arial" charset="0"/>
                <a:ea typeface="ÇlÇr ñæí©"/>
                <a:cs typeface="ÇlÇr ñæí©"/>
              </a:rPr>
              <a:t>The Board </a:t>
            </a:r>
          </a:p>
          <a:p>
            <a:pPr algn="ctr">
              <a:defRPr/>
            </a:pPr>
            <a:r>
              <a:rPr lang="en-US" sz="1400" b="0" dirty="0">
                <a:solidFill>
                  <a:schemeClr val="tx1"/>
                </a:solidFill>
                <a:latin typeface="Arial" charset="0"/>
                <a:ea typeface="ＭＳ Ｐゴシック"/>
                <a:cs typeface="ＭＳ Ｐゴシック"/>
              </a:rPr>
              <a:t>Project Owners</a:t>
            </a:r>
            <a:endParaRPr lang="en-US" sz="900" b="0" dirty="0">
              <a:solidFill>
                <a:srgbClr val="000000"/>
              </a:solidFill>
              <a:latin typeface="Arial" charset="0"/>
              <a:ea typeface="ÇlÇr ñæí©"/>
              <a:cs typeface="ÇlÇr ñæí©"/>
            </a:endParaRPr>
          </a:p>
          <a:p>
            <a:pPr algn="ctr">
              <a:defRPr/>
            </a:pPr>
            <a:r>
              <a:rPr lang="en-US" sz="900" b="0" dirty="0">
                <a:solidFill>
                  <a:srgbClr val="000000"/>
                </a:solidFill>
                <a:latin typeface="Arial" charset="0"/>
                <a:ea typeface="ÇlÇr ñæí©"/>
                <a:cs typeface="ÇlÇr ñæí©"/>
              </a:rPr>
              <a:t>(NMA</a:t>
            </a:r>
            <a:r>
              <a:rPr lang="en-US" altLang="en-US" sz="900" b="0" dirty="0">
                <a:solidFill>
                  <a:srgbClr val="000000"/>
                </a:solidFill>
                <a:latin typeface="Arial" charset="0"/>
                <a:ea typeface="ÇlÇr ñæí©"/>
                <a:cs typeface="ÇlÇr ñæí©"/>
              </a:rPr>
              <a:t>’</a:t>
            </a:r>
            <a:r>
              <a:rPr lang="en-US" sz="900" b="0" dirty="0">
                <a:solidFill>
                  <a:srgbClr val="000000"/>
                </a:solidFill>
                <a:latin typeface="Arial" charset="0"/>
                <a:ea typeface="ÇlÇr ñæí©"/>
                <a:cs typeface="ÇlÇr ñæí©"/>
              </a:rPr>
              <a:t>s DG or corresponding managerial level)</a:t>
            </a:r>
          </a:p>
          <a:p>
            <a:pPr algn="ctr">
              <a:defRPr/>
            </a:pPr>
            <a:endParaRPr lang="en-US" sz="1400" b="0" dirty="0">
              <a:solidFill>
                <a:schemeClr val="tx1"/>
              </a:solidFill>
              <a:latin typeface="Arial" charset="0"/>
              <a:ea typeface="ＭＳ Ｐゴシック"/>
              <a:cs typeface="ＭＳ Ｐゴシック"/>
            </a:endParaRPr>
          </a:p>
        </p:txBody>
      </p:sp>
      <p:sp>
        <p:nvSpPr>
          <p:cNvPr id="36" name="Ellipse 35"/>
          <p:cNvSpPr/>
          <p:nvPr/>
        </p:nvSpPr>
        <p:spPr>
          <a:xfrm>
            <a:off x="2771800" y="2852936"/>
            <a:ext cx="1224136" cy="50405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 xmlns:p14="http://schemas.microsoft.com/office/powerpoint/2010/main" val="213038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7"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F4164733-2A5F-4211-8934-E38C05A5F575}" type="slidenum">
              <a:rPr lang="sv-SE" sz="1200" b="0">
                <a:solidFill>
                  <a:schemeClr val="tx1"/>
                </a:solidFill>
              </a:rPr>
              <a:pPr algn="r"/>
              <a:t>6</a:t>
            </a:fld>
            <a:endParaRPr lang="sv-SE" sz="1200" b="0">
              <a:solidFill>
                <a:schemeClr val="tx1"/>
              </a:solidFill>
            </a:endParaRPr>
          </a:p>
        </p:txBody>
      </p:sp>
      <p:sp>
        <p:nvSpPr>
          <p:cNvPr id="2150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9"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872C1BAC-E812-4C45-9863-179565EDA314}" type="slidenum">
              <a:rPr lang="sv-SE" sz="1200" b="0">
                <a:solidFill>
                  <a:schemeClr val="tx1"/>
                </a:solidFill>
              </a:rPr>
              <a:pPr algn="r"/>
              <a:t>6</a:t>
            </a:fld>
            <a:endParaRPr lang="sv-SE" sz="1200" b="0">
              <a:solidFill>
                <a:schemeClr val="tx1"/>
              </a:solidFill>
            </a:endParaRPr>
          </a:p>
        </p:txBody>
      </p:sp>
      <p:sp>
        <p:nvSpPr>
          <p:cNvPr id="21510"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1"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48AA5412-8F68-44C3-82C5-C7B77904D9ED}" type="slidenum">
              <a:rPr lang="sv-SE" sz="1200" b="0">
                <a:solidFill>
                  <a:schemeClr val="tx1"/>
                </a:solidFill>
              </a:rPr>
              <a:pPr algn="r"/>
              <a:t>6</a:t>
            </a:fld>
            <a:endParaRPr lang="sv-SE" sz="1200" b="0">
              <a:solidFill>
                <a:schemeClr val="tx1"/>
              </a:solidFill>
            </a:endParaRPr>
          </a:p>
        </p:txBody>
      </p:sp>
      <p:sp>
        <p:nvSpPr>
          <p:cNvPr id="21512"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3"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7943395-5D93-4AA5-A9C1-DE3EC85CBE92}" type="slidenum">
              <a:rPr lang="sv-SE" sz="1200" b="0">
                <a:solidFill>
                  <a:schemeClr val="tx1"/>
                </a:solidFill>
              </a:rPr>
              <a:pPr algn="r"/>
              <a:t>6</a:t>
            </a:fld>
            <a:endParaRPr lang="sv-SE" sz="1200" b="0">
              <a:solidFill>
                <a:schemeClr val="tx1"/>
              </a:solidFill>
            </a:endParaRPr>
          </a:p>
        </p:txBody>
      </p:sp>
      <p:sp>
        <p:nvSpPr>
          <p:cNvPr id="21514"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5"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6A168B0-D1B6-4317-8C05-EB114E7E32BE}" type="slidenum">
              <a:rPr lang="sv-SE" sz="1200" b="0">
                <a:solidFill>
                  <a:schemeClr val="tx1"/>
                </a:solidFill>
              </a:rPr>
              <a:pPr algn="r"/>
              <a:t>6</a:t>
            </a:fld>
            <a:endParaRPr lang="sv-SE" sz="1200" b="0">
              <a:solidFill>
                <a:schemeClr val="tx1"/>
              </a:solidFill>
            </a:endParaRPr>
          </a:p>
        </p:txBody>
      </p:sp>
      <p:sp>
        <p:nvSpPr>
          <p:cNvPr id="2" name="Title 1"/>
          <p:cNvSpPr>
            <a:spLocks noGrp="1"/>
          </p:cNvSpPr>
          <p:nvPr>
            <p:ph type="title" idx="4294967295"/>
          </p:nvPr>
        </p:nvSpPr>
        <p:spPr>
          <a:xfrm>
            <a:off x="1979613" y="0"/>
            <a:ext cx="7164387" cy="1139825"/>
          </a:xfrm>
        </p:spPr>
        <p:txBody>
          <a:bodyPr>
            <a:normAutofit fontScale="90000"/>
          </a:bodyPr>
          <a:lstStyle/>
          <a:p>
            <a:pPr>
              <a:defRPr/>
            </a:pPr>
            <a:r>
              <a:rPr lang="is-IS" sz="3800" b="1" dirty="0" smtClean="0">
                <a:solidFill>
                  <a:srgbClr val="000099"/>
                </a:solidFill>
                <a:effectLst>
                  <a:outerShdw blurRad="38100" dist="38100" dir="2700000" algn="tl">
                    <a:srgbClr val="C0C0C0"/>
                  </a:outerShdw>
                </a:effectLst>
                <a:latin typeface="Arial" charset="0"/>
              </a:rPr>
              <a:t>Proposed Project Organisation</a:t>
            </a:r>
          </a:p>
        </p:txBody>
      </p:sp>
      <p:sp>
        <p:nvSpPr>
          <p:cNvPr id="5" name="Footer Placeholder 4"/>
          <p:cNvSpPr txBox="1">
            <a:spLocks noGrp="1"/>
          </p:cNvSpPr>
          <p:nvPr/>
        </p:nvSpPr>
        <p:spPr bwMode="auto">
          <a:xfrm>
            <a:off x="2484438" y="4508500"/>
            <a:ext cx="3803650" cy="546100"/>
          </a:xfrm>
          <a:prstGeom prst="rect">
            <a:avLst/>
          </a:prstGeom>
          <a:noFill/>
          <a:effectLst>
            <a:outerShdw blurRad="50800" dist="38100" dir="5400000" algn="t" rotWithShape="0">
              <a:prstClr val="black">
                <a:alpha val="40000"/>
              </a:prstClr>
            </a:outerShdw>
          </a:effectLst>
          <a:extLst>
            <a:ext uri="{FAA26D3D-D897-4be2-8F04-BA451C77F1D7}"/>
          </a:extLst>
        </p:spPr>
        <p:txBody>
          <a:bodyPr anchor="b"/>
          <a:lstStyle/>
          <a:p>
            <a:pPr algn="ctr">
              <a:defRPr/>
            </a:pPr>
            <a:r>
              <a:rPr lang="sv-SE">
                <a:solidFill>
                  <a:srgbClr val="000099"/>
                </a:solidFill>
              </a:rPr>
              <a:t>www.arctic-sdi.org</a:t>
            </a:r>
          </a:p>
        </p:txBody>
      </p:sp>
      <p:sp>
        <p:nvSpPr>
          <p:cNvPr id="2151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24F2CB5-202D-45BC-A071-2DDC57D69D0B}" type="slidenum">
              <a:rPr lang="sv-SE" sz="1200" b="0">
                <a:solidFill>
                  <a:schemeClr val="tx1"/>
                </a:solidFill>
              </a:rPr>
              <a:pPr algn="r"/>
              <a:t>6</a:t>
            </a:fld>
            <a:endParaRPr lang="sv-SE" sz="1200" b="0">
              <a:solidFill>
                <a:schemeClr val="tx1"/>
              </a:solidFill>
            </a:endParaRPr>
          </a:p>
        </p:txBody>
      </p:sp>
      <p:cxnSp>
        <p:nvCxnSpPr>
          <p:cNvPr id="21519" name="AutoShape 28"/>
          <p:cNvCxnSpPr>
            <a:cxnSpLocks noChangeShapeType="1"/>
          </p:cNvCxnSpPr>
          <p:nvPr/>
        </p:nvCxnSpPr>
        <p:spPr bwMode="auto">
          <a:xfrm>
            <a:off x="4435475" y="3714750"/>
            <a:ext cx="895350" cy="1588"/>
          </a:xfrm>
          <a:prstGeom prst="straightConnector1">
            <a:avLst/>
          </a:prstGeom>
          <a:noFill/>
          <a:ln w="19050">
            <a:solidFill>
              <a:srgbClr val="000000"/>
            </a:solidFill>
            <a:round/>
            <a:headEnd/>
            <a:tailEnd/>
          </a:ln>
        </p:spPr>
      </p:cxnSp>
      <p:sp>
        <p:nvSpPr>
          <p:cNvPr id="21520" name="Up Arrow 27"/>
          <p:cNvSpPr>
            <a:spLocks noChangeArrowheads="1"/>
          </p:cNvSpPr>
          <p:nvPr/>
        </p:nvSpPr>
        <p:spPr bwMode="auto">
          <a:xfrm>
            <a:off x="4724400" y="1762125"/>
            <a:ext cx="627063" cy="857250"/>
          </a:xfrm>
          <a:prstGeom prst="upArrow">
            <a:avLst>
              <a:gd name="adj1" fmla="val 50000"/>
              <a:gd name="adj2" fmla="val 50000"/>
            </a:avLst>
          </a:prstGeom>
          <a:noFill/>
          <a:ln w="9525">
            <a:noFill/>
            <a:miter lim="800000"/>
            <a:headEnd/>
            <a:tailEnd/>
          </a:ln>
        </p:spPr>
        <p:txBody>
          <a:bodyPr anchor="b"/>
          <a:lstStyle/>
          <a:p>
            <a:pPr algn="ctr"/>
            <a:endParaRPr lang="is-IS"/>
          </a:p>
        </p:txBody>
      </p:sp>
      <p:sp>
        <p:nvSpPr>
          <p:cNvPr id="21521" name="Rectangle 11"/>
          <p:cNvSpPr>
            <a:spLocks noChangeArrowheads="1"/>
          </p:cNvSpPr>
          <p:nvPr/>
        </p:nvSpPr>
        <p:spPr bwMode="auto">
          <a:xfrm>
            <a:off x="827585" y="980729"/>
            <a:ext cx="6792416" cy="5137496"/>
          </a:xfrm>
          <a:prstGeom prst="rect">
            <a:avLst/>
          </a:prstGeom>
          <a:gradFill rotWithShape="1">
            <a:gsLst>
              <a:gs pos="0">
                <a:srgbClr val="959595"/>
              </a:gs>
              <a:gs pos="50000">
                <a:srgbClr val="D6D6D6"/>
              </a:gs>
              <a:gs pos="100000">
                <a:srgbClr val="FFFFFF"/>
              </a:gs>
            </a:gsLst>
            <a:lin ang="2700000" scaled="1"/>
          </a:gradFill>
          <a:ln w="9525">
            <a:noFill/>
            <a:miter lim="800000"/>
            <a:headEnd/>
            <a:tailEnd/>
          </a:ln>
        </p:spPr>
        <p:txBody>
          <a:bodyPr/>
          <a:lstStyle/>
          <a:p>
            <a:pPr algn="ctr"/>
            <a:endParaRPr lang="en-US"/>
          </a:p>
        </p:txBody>
      </p:sp>
      <p:sp>
        <p:nvSpPr>
          <p:cNvPr id="30" name="AutoShape 26"/>
          <p:cNvSpPr>
            <a:spLocks noChangeArrowheads="1"/>
          </p:cNvSpPr>
          <p:nvPr/>
        </p:nvSpPr>
        <p:spPr bwMode="auto">
          <a:xfrm>
            <a:off x="3838576" y="4835525"/>
            <a:ext cx="1503362" cy="862012"/>
          </a:xfrm>
          <a:prstGeom prst="flowChartAlternateProcess">
            <a:avLst/>
          </a:prstGeom>
          <a:solidFill>
            <a:schemeClr val="accent3">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rgbClr val="000000"/>
                </a:solidFill>
                <a:latin typeface="Arial" charset="0"/>
                <a:ea typeface="ÇlÇr ñæí©"/>
                <a:cs typeface="ÇlÇr ñæí©"/>
              </a:rPr>
              <a:t>AWG</a:t>
            </a:r>
          </a:p>
          <a:p>
            <a:pPr algn="ctr">
              <a:defRPr/>
            </a:pPr>
            <a:r>
              <a:rPr lang="en-US" sz="1000" dirty="0">
                <a:solidFill>
                  <a:srgbClr val="000000"/>
                </a:solidFill>
                <a:latin typeface="Arial" charset="0"/>
                <a:ea typeface="ÇlÇr ñæí©"/>
                <a:cs typeface="ÇlÇr ñæí©"/>
              </a:rPr>
              <a:t>Administrative</a:t>
            </a:r>
          </a:p>
          <a:p>
            <a:pPr algn="ctr">
              <a:defRPr/>
            </a:pPr>
            <a:r>
              <a:rPr lang="en-US" sz="1000" dirty="0">
                <a:solidFill>
                  <a:srgbClr val="000000"/>
                </a:solidFill>
                <a:latin typeface="Arial" charset="0"/>
                <a:ea typeface="ÇlÇr ñæí©"/>
                <a:cs typeface="ÇlÇr ñæí©"/>
              </a:rPr>
              <a:t>Working Group</a:t>
            </a:r>
          </a:p>
          <a:p>
            <a:pPr algn="ctr">
              <a:defRPr/>
            </a:pPr>
            <a:r>
              <a:rPr lang="en-US" sz="900" b="0" dirty="0">
                <a:solidFill>
                  <a:srgbClr val="000000"/>
                </a:solidFill>
                <a:latin typeface="Arial" charset="0"/>
                <a:ea typeface="ÇlÇr ñæí©"/>
                <a:cs typeface="ÇlÇr ñæí©"/>
              </a:rPr>
              <a:t>(Data Access Terms)</a:t>
            </a:r>
            <a:endParaRPr lang="en-GB" sz="900" b="0" dirty="0">
              <a:solidFill>
                <a:srgbClr val="000000"/>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32" name="AutoShape 12"/>
          <p:cNvSpPr>
            <a:spLocks noChangeArrowheads="1"/>
          </p:cNvSpPr>
          <p:nvPr/>
        </p:nvSpPr>
        <p:spPr bwMode="auto">
          <a:xfrm>
            <a:off x="5825354" y="1871272"/>
            <a:ext cx="1637094" cy="1020797"/>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GB" sz="1200">
                <a:solidFill>
                  <a:srgbClr val="000000"/>
                </a:solidFill>
                <a:latin typeface="Arial" charset="0"/>
                <a:ea typeface="ÇlÇr ñæí©"/>
                <a:cs typeface="ÇlÇr ñæí©"/>
              </a:rPr>
              <a:t>Advisory Group</a:t>
            </a:r>
          </a:p>
          <a:p>
            <a:pPr algn="ctr">
              <a:defRPr/>
            </a:pPr>
            <a:r>
              <a:rPr lang="en-GB" sz="900" b="0">
                <a:solidFill>
                  <a:srgbClr val="000000"/>
                </a:solidFill>
                <a:latin typeface="Arial" charset="0"/>
                <a:ea typeface="ÇlÇr ñæí©"/>
                <a:cs typeface="ÇlÇr ñæí©"/>
              </a:rPr>
              <a:t>(acknowledged professionals)</a:t>
            </a:r>
          </a:p>
          <a:p>
            <a:pPr>
              <a:defRPr/>
            </a:pPr>
            <a:endParaRPr lang="en-US" sz="1000">
              <a:solidFill>
                <a:schemeClr val="tx1"/>
              </a:solidFill>
              <a:latin typeface="Arial" charset="0"/>
              <a:ea typeface="ＭＳ Ｐゴシック"/>
              <a:cs typeface="ＭＳ Ｐゴシック"/>
            </a:endParaRPr>
          </a:p>
          <a:p>
            <a:pPr>
              <a:defRPr/>
            </a:pPr>
            <a:r>
              <a:rPr lang="en-US" sz="1000">
                <a:solidFill>
                  <a:schemeClr val="tx1"/>
                </a:solidFill>
                <a:latin typeface="Arial" charset="0"/>
                <a:ea typeface="ＭＳ Ｐゴシック"/>
                <a:cs typeface="ＭＳ Ｐゴシック"/>
              </a:rPr>
              <a:t>Support &amp; Marketing</a:t>
            </a:r>
          </a:p>
        </p:txBody>
      </p:sp>
      <p:sp>
        <p:nvSpPr>
          <p:cNvPr id="35" name="AutoShape 27"/>
          <p:cNvSpPr>
            <a:spLocks noChangeArrowheads="1"/>
          </p:cNvSpPr>
          <p:nvPr/>
        </p:nvSpPr>
        <p:spPr bwMode="auto">
          <a:xfrm>
            <a:off x="1535112" y="4834701"/>
            <a:ext cx="1500188" cy="881649"/>
          </a:xfrm>
          <a:prstGeom prst="flowChartAlternateProcess">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a:solidFill>
                  <a:srgbClr val="000000"/>
                </a:solidFill>
                <a:latin typeface="Arial" charset="0"/>
                <a:ea typeface="ÇlÇr ñæí©"/>
                <a:cs typeface="ÇlÇr ñæí©"/>
              </a:rPr>
              <a:t>TWG</a:t>
            </a:r>
          </a:p>
          <a:p>
            <a:pPr algn="ctr">
              <a:defRPr/>
            </a:pPr>
            <a:endParaRPr lang="en-US" sz="1400">
              <a:solidFill>
                <a:srgbClr val="000000"/>
              </a:solidFill>
              <a:latin typeface="Arial" charset="0"/>
              <a:ea typeface="ÇlÇr ñæí©"/>
              <a:cs typeface="ÇlÇr ñæí©"/>
            </a:endParaRPr>
          </a:p>
          <a:p>
            <a:pPr algn="ctr">
              <a:defRPr/>
            </a:pPr>
            <a:r>
              <a:rPr lang="en-US" sz="1000">
                <a:solidFill>
                  <a:srgbClr val="000000"/>
                </a:solidFill>
                <a:latin typeface="Arial" charset="0"/>
                <a:ea typeface="ÇlÇr ñæí©"/>
                <a:cs typeface="ÇlÇr ñæí©"/>
              </a:rPr>
              <a:t>Technical</a:t>
            </a:r>
          </a:p>
          <a:p>
            <a:pPr algn="ctr">
              <a:defRPr/>
            </a:pPr>
            <a:r>
              <a:rPr lang="en-US" sz="1000">
                <a:solidFill>
                  <a:srgbClr val="000000"/>
                </a:solidFill>
                <a:latin typeface="Arial" charset="0"/>
                <a:ea typeface="ÇlÇr ñæí©"/>
                <a:cs typeface="ÇlÇr ñæí©"/>
              </a:rPr>
              <a:t>Working Group</a:t>
            </a:r>
          </a:p>
          <a:p>
            <a:pPr algn="ctr">
              <a:defRPr/>
            </a:pPr>
            <a:endParaRPr lang="en-GB" sz="1200">
              <a:solidFill>
                <a:srgbClr val="000000"/>
              </a:solidFill>
              <a:latin typeface="Arial" charset="0"/>
              <a:ea typeface="ÇlÇr ñæí©"/>
              <a:cs typeface="ÇlÇr ñæí©"/>
            </a:endParaRPr>
          </a:p>
          <a:p>
            <a:pPr>
              <a:defRPr/>
            </a:pPr>
            <a:endParaRPr lang="en-US" sz="2400" b="0">
              <a:solidFill>
                <a:schemeClr val="tx1"/>
              </a:solidFill>
              <a:latin typeface="Arial" charset="0"/>
              <a:ea typeface="ＭＳ Ｐゴシック"/>
              <a:cs typeface="ＭＳ Ｐゴシック"/>
            </a:endParaRPr>
          </a:p>
        </p:txBody>
      </p:sp>
      <p:sp>
        <p:nvSpPr>
          <p:cNvPr id="21531" name="Line 20"/>
          <p:cNvSpPr>
            <a:spLocks noChangeShapeType="1"/>
          </p:cNvSpPr>
          <p:nvPr/>
        </p:nvSpPr>
        <p:spPr bwMode="auto">
          <a:xfrm>
            <a:off x="1476375" y="4221163"/>
            <a:ext cx="6007100" cy="0"/>
          </a:xfrm>
          <a:prstGeom prst="line">
            <a:avLst/>
          </a:prstGeom>
          <a:noFill/>
          <a:ln w="9525">
            <a:solidFill>
              <a:srgbClr val="C00000"/>
            </a:solidFill>
            <a:prstDash val="dash"/>
            <a:round/>
            <a:headEnd/>
            <a:tailEnd/>
          </a:ln>
        </p:spPr>
        <p:txBody>
          <a:bodyPr/>
          <a:lstStyle/>
          <a:p>
            <a:endParaRPr lang="nb-NO"/>
          </a:p>
        </p:txBody>
      </p:sp>
      <p:cxnSp>
        <p:nvCxnSpPr>
          <p:cNvPr id="21532" name="AutoShape 16"/>
          <p:cNvCxnSpPr>
            <a:cxnSpLocks noChangeShapeType="1"/>
          </p:cNvCxnSpPr>
          <p:nvPr/>
        </p:nvCxnSpPr>
        <p:spPr bwMode="auto">
          <a:xfrm>
            <a:off x="4030663" y="3070225"/>
            <a:ext cx="1841500" cy="560388"/>
          </a:xfrm>
          <a:prstGeom prst="bentConnector3">
            <a:avLst>
              <a:gd name="adj1" fmla="val 49912"/>
            </a:avLst>
          </a:prstGeom>
          <a:noFill/>
          <a:ln w="19050">
            <a:solidFill>
              <a:srgbClr val="000000"/>
            </a:solidFill>
            <a:miter lim="800000"/>
            <a:headEnd/>
            <a:tailEnd/>
          </a:ln>
          <a:effectLst>
            <a:outerShdw dist="38100" dir="2700000" algn="tl" rotWithShape="0">
              <a:srgbClr val="000000">
                <a:alpha val="39998"/>
              </a:srgbClr>
            </a:outerShdw>
          </a:effectLst>
        </p:spPr>
      </p:cxnSp>
      <p:cxnSp>
        <p:nvCxnSpPr>
          <p:cNvPr id="21533" name="AutoShape 24"/>
          <p:cNvCxnSpPr>
            <a:cxnSpLocks noChangeShapeType="1"/>
          </p:cNvCxnSpPr>
          <p:nvPr/>
        </p:nvCxnSpPr>
        <p:spPr bwMode="auto">
          <a:xfrm flipV="1">
            <a:off x="4067175" y="2373313"/>
            <a:ext cx="1762125" cy="701675"/>
          </a:xfrm>
          <a:prstGeom prst="bentConnector3">
            <a:avLst>
              <a:gd name="adj1" fmla="val 49912"/>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21534" name="AutoShape 17"/>
          <p:cNvCxnSpPr>
            <a:cxnSpLocks noChangeShapeType="1"/>
          </p:cNvCxnSpPr>
          <p:nvPr/>
        </p:nvCxnSpPr>
        <p:spPr bwMode="auto">
          <a:xfrm flipH="1">
            <a:off x="3348038" y="2133600"/>
            <a:ext cx="6350" cy="511175"/>
          </a:xfrm>
          <a:prstGeom prst="straightConnector1">
            <a:avLst/>
          </a:prstGeom>
          <a:noFill/>
          <a:ln w="19050">
            <a:solidFill>
              <a:srgbClr val="000000"/>
            </a:solidFill>
            <a:round/>
            <a:headEnd/>
            <a:tailEnd/>
          </a:ln>
          <a:effectLst>
            <a:outerShdw dist="38100" dir="2700000" algn="tl" rotWithShape="0">
              <a:srgbClr val="000000">
                <a:alpha val="39998"/>
              </a:srgbClr>
            </a:outerShdw>
          </a:effectLst>
        </p:spPr>
      </p:cxnSp>
      <p:sp>
        <p:nvSpPr>
          <p:cNvPr id="38" name="Text Box 13"/>
          <p:cNvSpPr txBox="1">
            <a:spLocks noChangeArrowheads="1"/>
          </p:cNvSpPr>
          <p:nvPr/>
        </p:nvSpPr>
        <p:spPr bwMode="auto">
          <a:xfrm>
            <a:off x="1216025" y="1109663"/>
            <a:ext cx="1401763" cy="682625"/>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Decision making bodies</a:t>
            </a:r>
            <a:endParaRPr lang="en-US" b="0" dirty="0">
              <a:effectLst>
                <a:outerShdw blurRad="38100" dist="38100" dir="2700000" algn="tl">
                  <a:srgbClr val="000000">
                    <a:alpha val="43137"/>
                  </a:srgbClr>
                </a:outerShdw>
              </a:effectLst>
            </a:endParaRPr>
          </a:p>
        </p:txBody>
      </p:sp>
      <p:sp>
        <p:nvSpPr>
          <p:cNvPr id="39" name="Text Box 23"/>
          <p:cNvSpPr txBox="1">
            <a:spLocks noChangeArrowheads="1"/>
          </p:cNvSpPr>
          <p:nvPr/>
        </p:nvSpPr>
        <p:spPr bwMode="auto">
          <a:xfrm>
            <a:off x="1116013" y="4365625"/>
            <a:ext cx="1223962" cy="477838"/>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Executive bodies</a:t>
            </a:r>
            <a:endParaRPr lang="en-US" b="0" dirty="0">
              <a:effectLst>
                <a:outerShdw blurRad="38100" dist="38100" dir="2700000" algn="tl">
                  <a:srgbClr val="000000">
                    <a:alpha val="43137"/>
                  </a:srgbClr>
                </a:outerShdw>
              </a:effectLst>
            </a:endParaRPr>
          </a:p>
        </p:txBody>
      </p:sp>
      <p:sp>
        <p:nvSpPr>
          <p:cNvPr id="21537" name="Line 14"/>
          <p:cNvSpPr>
            <a:spLocks noChangeShapeType="1"/>
          </p:cNvSpPr>
          <p:nvPr/>
        </p:nvSpPr>
        <p:spPr bwMode="auto">
          <a:xfrm>
            <a:off x="2483768" y="2492896"/>
            <a:ext cx="0" cy="1368152"/>
          </a:xfrm>
          <a:prstGeom prst="line">
            <a:avLst/>
          </a:prstGeom>
          <a:noFill/>
          <a:ln w="9525">
            <a:solidFill>
              <a:srgbClr val="C00000"/>
            </a:solidFill>
            <a:prstDash val="dash"/>
            <a:round/>
            <a:headEnd/>
            <a:tailEnd/>
          </a:ln>
        </p:spPr>
        <p:txBody>
          <a:bodyPr/>
          <a:lstStyle/>
          <a:p>
            <a:endParaRPr lang="nb-NO"/>
          </a:p>
        </p:txBody>
      </p:sp>
      <p:cxnSp>
        <p:nvCxnSpPr>
          <p:cNvPr id="21538" name="AutoShape 25"/>
          <p:cNvCxnSpPr>
            <a:cxnSpLocks noChangeShapeType="1"/>
          </p:cNvCxnSpPr>
          <p:nvPr/>
        </p:nvCxnSpPr>
        <p:spPr bwMode="auto">
          <a:xfrm flipV="1">
            <a:off x="2297113" y="4437063"/>
            <a:ext cx="1203325" cy="360362"/>
          </a:xfrm>
          <a:prstGeom prst="bentConnector3">
            <a:avLst>
              <a:gd name="adj1" fmla="val 921"/>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121" name="Straight Connector 120"/>
          <p:cNvCxnSpPr/>
          <p:nvPr/>
        </p:nvCxnSpPr>
        <p:spPr bwMode="auto">
          <a:xfrm rot="16200000" flipH="1">
            <a:off x="2988469" y="4075907"/>
            <a:ext cx="719137" cy="0"/>
          </a:xfrm>
          <a:prstGeom prst="line">
            <a:avLst/>
          </a:prstGeom>
          <a:noFill/>
          <a:ln w="19050">
            <a:solidFill>
              <a:schemeClr val="tx1"/>
            </a:solidFill>
          </a:ln>
          <a:effectLst>
            <a:outerShdw blurRad="50800" dist="38100" dir="5400000" algn="t" rotWithShape="0">
              <a:prstClr val="black">
                <a:alpha val="40000"/>
              </a:prstClr>
            </a:outerShdw>
          </a:effectLst>
          <a:extLst/>
        </p:spPr>
      </p:cxnSp>
      <p:cxnSp>
        <p:nvCxnSpPr>
          <p:cNvPr id="21540" name="Shape 133"/>
          <p:cNvCxnSpPr>
            <a:cxnSpLocks noChangeShapeType="1"/>
          </p:cNvCxnSpPr>
          <p:nvPr/>
        </p:nvCxnSpPr>
        <p:spPr bwMode="auto">
          <a:xfrm>
            <a:off x="3492500" y="4437063"/>
            <a:ext cx="1095375" cy="360362"/>
          </a:xfrm>
          <a:prstGeom prst="bentConnector2">
            <a:avLst/>
          </a:prstGeom>
          <a:noFill/>
          <a:ln w="19050">
            <a:solidFill>
              <a:schemeClr val="tx1"/>
            </a:solidFill>
            <a:miter lim="800000"/>
            <a:headEnd/>
            <a:tailEnd/>
          </a:ln>
          <a:effectLst>
            <a:outerShdw dist="38100" dir="5400000" algn="t" rotWithShape="0">
              <a:srgbClr val="000000">
                <a:alpha val="39998"/>
              </a:srgbClr>
            </a:outerShdw>
          </a:effectLst>
        </p:spPr>
      </p:cxnSp>
      <p:sp>
        <p:nvSpPr>
          <p:cNvPr id="21541" name="Text Box 49"/>
          <p:cNvSpPr txBox="1">
            <a:spLocks noChangeArrowheads="1"/>
          </p:cNvSpPr>
          <p:nvPr/>
        </p:nvSpPr>
        <p:spPr bwMode="auto">
          <a:xfrm>
            <a:off x="5651500" y="4652963"/>
            <a:ext cx="3240088" cy="1069975"/>
          </a:xfrm>
          <a:prstGeom prst="rect">
            <a:avLst/>
          </a:prstGeom>
          <a:noFill/>
          <a:ln w="9525">
            <a:noFill/>
            <a:miter lim="800000"/>
            <a:headEnd/>
            <a:tailEnd/>
          </a:ln>
        </p:spPr>
        <p:txBody>
          <a:bodyPr>
            <a:spAutoFit/>
          </a:bodyPr>
          <a:lstStyle/>
          <a:p>
            <a:pPr>
              <a:spcBef>
                <a:spcPct val="50000"/>
              </a:spcBef>
            </a:pPr>
            <a:r>
              <a:rPr lang="en-GB">
                <a:solidFill>
                  <a:schemeClr val="tx1"/>
                </a:solidFill>
              </a:rPr>
              <a:t>The Arctic SDI is a user driven project – input from AC Working Groups, IPY and other User Groups is of most importance</a:t>
            </a:r>
          </a:p>
        </p:txBody>
      </p:sp>
      <p:sp>
        <p:nvSpPr>
          <p:cNvPr id="31" name="AutoShape 18"/>
          <p:cNvSpPr>
            <a:spLocks noChangeArrowheads="1"/>
          </p:cNvSpPr>
          <p:nvPr/>
        </p:nvSpPr>
        <p:spPr bwMode="auto">
          <a:xfrm>
            <a:off x="2617787" y="2456602"/>
            <a:ext cx="1500189" cy="1188365"/>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rgbClr val="000000"/>
                </a:solidFill>
                <a:latin typeface="Arial" charset="0"/>
                <a:ea typeface="ÇlÇr ñæí©"/>
                <a:cs typeface="ÇlÇr ñæí©"/>
              </a:rPr>
              <a:t>Steering Committee</a:t>
            </a:r>
          </a:p>
          <a:p>
            <a:pPr algn="ctr">
              <a:defRPr/>
            </a:pPr>
            <a:endParaRPr lang="en-US" sz="900" b="0" dirty="0">
              <a:solidFill>
                <a:srgbClr val="000000"/>
              </a:solidFill>
              <a:latin typeface="Arial" charset="0"/>
              <a:ea typeface="ÇlÇr ñæí©"/>
              <a:cs typeface="ÇlÇr ñæí©"/>
            </a:endParaRPr>
          </a:p>
          <a:p>
            <a:pPr algn="ctr">
              <a:defRPr/>
            </a:pPr>
            <a:r>
              <a:rPr lang="en-US" sz="900" b="0" dirty="0">
                <a:solidFill>
                  <a:srgbClr val="000000"/>
                </a:solidFill>
                <a:latin typeface="Arial" charset="0"/>
                <a:ea typeface="ÇlÇr ñæí©"/>
                <a:cs typeface="ÇlÇr ñæí©"/>
              </a:rPr>
              <a:t>(NMA’s ASDI Coordinators)</a:t>
            </a:r>
          </a:p>
        </p:txBody>
      </p:sp>
      <p:sp>
        <p:nvSpPr>
          <p:cNvPr id="34" name="AutoShape 22"/>
          <p:cNvSpPr>
            <a:spLocks noChangeArrowheads="1"/>
          </p:cNvSpPr>
          <p:nvPr/>
        </p:nvSpPr>
        <p:spPr bwMode="auto">
          <a:xfrm>
            <a:off x="5863627" y="3094852"/>
            <a:ext cx="1594801" cy="1031513"/>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200">
                <a:solidFill>
                  <a:schemeClr val="tx1"/>
                </a:solidFill>
                <a:latin typeface="Arial" charset="0"/>
                <a:ea typeface="ÇlÇr ñæí©"/>
                <a:cs typeface="ÇlÇr ñæí©"/>
              </a:rPr>
              <a:t>Reference group:</a:t>
            </a:r>
          </a:p>
          <a:p>
            <a:pPr algn="ctr">
              <a:defRPr/>
            </a:pPr>
            <a:r>
              <a:rPr lang="en-US" sz="1200">
                <a:solidFill>
                  <a:schemeClr val="tx1"/>
                </a:solidFill>
                <a:latin typeface="Arial" charset="0"/>
                <a:ea typeface="ÇlÇr ñæí©"/>
                <a:cs typeface="ÇlÇr ñæí©"/>
              </a:rPr>
              <a:t>Arctic council Liaison</a:t>
            </a:r>
          </a:p>
          <a:p>
            <a:pPr algn="ctr">
              <a:defRPr/>
            </a:pPr>
            <a:r>
              <a:rPr lang="en-US" sz="900" b="0">
                <a:solidFill>
                  <a:schemeClr val="tx1"/>
                </a:solidFill>
                <a:latin typeface="Arial" charset="0"/>
                <a:ea typeface="ÇlÇr ñæí©"/>
                <a:cs typeface="ÇlÇr ñæí©"/>
              </a:rPr>
              <a:t>CAFF WG</a:t>
            </a:r>
            <a:endParaRPr lang="en-GB" sz="900" b="0">
              <a:solidFill>
                <a:schemeClr val="tx1"/>
              </a:solidFill>
              <a:latin typeface="Arial" charset="0"/>
              <a:ea typeface="ÇlÇr ñæí©"/>
              <a:cs typeface="ÇlÇr ñæí©"/>
            </a:endParaRPr>
          </a:p>
          <a:p>
            <a:pPr algn="ctr">
              <a:defRPr/>
            </a:pPr>
            <a:endParaRPr lang="en-GB" sz="900" b="0">
              <a:solidFill>
                <a:srgbClr val="0000FF"/>
              </a:solidFill>
              <a:latin typeface="Arial" charset="0"/>
              <a:ea typeface="ÇlÇr ñæí©"/>
              <a:cs typeface="ÇlÇr ñæí©"/>
            </a:endParaRPr>
          </a:p>
          <a:p>
            <a:pPr>
              <a:defRPr/>
            </a:pPr>
            <a:endParaRPr lang="en-US" sz="2400" b="0">
              <a:solidFill>
                <a:schemeClr val="tx1"/>
              </a:solidFill>
              <a:latin typeface="Arial" charset="0"/>
              <a:ea typeface="ＭＳ Ｐゴシック"/>
              <a:cs typeface="ＭＳ Ｐゴシック"/>
            </a:endParaRPr>
          </a:p>
        </p:txBody>
      </p:sp>
      <p:sp>
        <p:nvSpPr>
          <p:cNvPr id="33" name="AutoShape 15"/>
          <p:cNvSpPr>
            <a:spLocks noChangeArrowheads="1"/>
          </p:cNvSpPr>
          <p:nvPr/>
        </p:nvSpPr>
        <p:spPr bwMode="auto">
          <a:xfrm>
            <a:off x="2619375" y="1021559"/>
            <a:ext cx="1501776" cy="1157810"/>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rgbClr val="000000"/>
                </a:solidFill>
                <a:latin typeface="Arial" charset="0"/>
                <a:ea typeface="ÇlÇr ñæí©"/>
                <a:cs typeface="ÇlÇr ñæí©"/>
              </a:rPr>
              <a:t>The Board </a:t>
            </a:r>
          </a:p>
          <a:p>
            <a:pPr algn="ctr">
              <a:defRPr/>
            </a:pPr>
            <a:r>
              <a:rPr lang="en-US" sz="1400" b="0" dirty="0">
                <a:solidFill>
                  <a:schemeClr val="tx1"/>
                </a:solidFill>
                <a:latin typeface="Arial" charset="0"/>
                <a:ea typeface="ＭＳ Ｐゴシック"/>
                <a:cs typeface="ＭＳ Ｐゴシック"/>
              </a:rPr>
              <a:t>Project Owners</a:t>
            </a:r>
            <a:endParaRPr lang="en-US" sz="900" b="0" dirty="0">
              <a:solidFill>
                <a:srgbClr val="000000"/>
              </a:solidFill>
              <a:latin typeface="Arial" charset="0"/>
              <a:ea typeface="ÇlÇr ñæí©"/>
              <a:cs typeface="ÇlÇr ñæí©"/>
            </a:endParaRPr>
          </a:p>
          <a:p>
            <a:pPr algn="ctr">
              <a:defRPr/>
            </a:pPr>
            <a:r>
              <a:rPr lang="en-US" sz="900" b="0" dirty="0">
                <a:solidFill>
                  <a:srgbClr val="000000"/>
                </a:solidFill>
                <a:latin typeface="Arial" charset="0"/>
                <a:ea typeface="ÇlÇr ñæí©"/>
                <a:cs typeface="ÇlÇr ñæí©"/>
              </a:rPr>
              <a:t>(NMA</a:t>
            </a:r>
            <a:r>
              <a:rPr lang="en-US" altLang="en-US" sz="900" b="0" dirty="0">
                <a:solidFill>
                  <a:srgbClr val="000000"/>
                </a:solidFill>
                <a:latin typeface="Arial" charset="0"/>
                <a:ea typeface="ÇlÇr ñæí©"/>
                <a:cs typeface="ÇlÇr ñæí©"/>
              </a:rPr>
              <a:t>’</a:t>
            </a:r>
            <a:r>
              <a:rPr lang="en-US" sz="900" b="0" dirty="0">
                <a:solidFill>
                  <a:srgbClr val="000000"/>
                </a:solidFill>
                <a:latin typeface="Arial" charset="0"/>
                <a:ea typeface="ÇlÇr ñæí©"/>
                <a:cs typeface="ÇlÇr ñæí©"/>
              </a:rPr>
              <a:t>s DG or corresponding managerial level)</a:t>
            </a:r>
          </a:p>
          <a:p>
            <a:pPr algn="ctr">
              <a:defRPr/>
            </a:pPr>
            <a:endParaRPr lang="en-US" sz="1400" b="0" dirty="0">
              <a:solidFill>
                <a:schemeClr val="tx1"/>
              </a:solidFill>
              <a:latin typeface="Arial" charset="0"/>
              <a:ea typeface="ＭＳ Ｐゴシック"/>
              <a:cs typeface="ＭＳ Ｐゴシック"/>
            </a:endParaRPr>
          </a:p>
        </p:txBody>
      </p:sp>
      <p:sp>
        <p:nvSpPr>
          <p:cNvPr id="36" name="AutoShape 18"/>
          <p:cNvSpPr>
            <a:spLocks noChangeArrowheads="1"/>
          </p:cNvSpPr>
          <p:nvPr/>
        </p:nvSpPr>
        <p:spPr bwMode="auto">
          <a:xfrm>
            <a:off x="899592" y="2492896"/>
            <a:ext cx="1500189" cy="1188365"/>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smtClean="0">
                <a:solidFill>
                  <a:srgbClr val="000000"/>
                </a:solidFill>
                <a:latin typeface="Arial" charset="0"/>
                <a:ea typeface="ÇlÇr ñæí©"/>
                <a:cs typeface="ÇlÇr ñæí©"/>
              </a:rPr>
              <a:t>PMG/Project Manager</a:t>
            </a:r>
            <a:endParaRPr lang="en-US" sz="1400" b="0" dirty="0">
              <a:solidFill>
                <a:schemeClr val="tx1"/>
              </a:solidFill>
              <a:latin typeface="Arial" charset="0"/>
              <a:ea typeface="ＭＳ Ｐゴシック"/>
              <a:cs typeface="ＭＳ Ｐゴシック"/>
            </a:endParaRPr>
          </a:p>
          <a:p>
            <a:pPr algn="ctr">
              <a:defRPr/>
            </a:pPr>
            <a:endParaRPr lang="en-US" sz="900" b="0" dirty="0">
              <a:solidFill>
                <a:srgbClr val="000000"/>
              </a:solidFill>
              <a:latin typeface="Arial" charset="0"/>
              <a:ea typeface="ÇlÇr ñæí©"/>
              <a:cs typeface="ÇlÇr ñæí©"/>
            </a:endParaRPr>
          </a:p>
        </p:txBody>
      </p:sp>
      <p:cxnSp>
        <p:nvCxnSpPr>
          <p:cNvPr id="37" name="AutoShape 24"/>
          <p:cNvCxnSpPr>
            <a:cxnSpLocks noChangeShapeType="1"/>
            <a:stCxn id="36" idx="3"/>
          </p:cNvCxnSpPr>
          <p:nvPr/>
        </p:nvCxnSpPr>
        <p:spPr bwMode="auto">
          <a:xfrm>
            <a:off x="2399781" y="3087079"/>
            <a:ext cx="228003" cy="285"/>
          </a:xfrm>
          <a:prstGeom prst="bentConnector3">
            <a:avLst>
              <a:gd name="adj1" fmla="val 50000"/>
            </a:avLst>
          </a:prstGeom>
          <a:noFill/>
          <a:ln w="19050">
            <a:solidFill>
              <a:srgbClr val="000000"/>
            </a:solidFill>
            <a:miter lim="800000"/>
            <a:headEnd/>
            <a:tailEnd/>
          </a:ln>
          <a:effectLst>
            <a:outerShdw dist="38100" dir="5400000" algn="t" rotWithShape="0">
              <a:srgbClr val="000000">
                <a:alpha val="39998"/>
              </a:srgbClr>
            </a:outerShdw>
          </a:effectLst>
        </p:spPr>
      </p:cxnSp>
      <p:sp>
        <p:nvSpPr>
          <p:cNvPr id="44" name="Line 14"/>
          <p:cNvSpPr>
            <a:spLocks noChangeShapeType="1"/>
          </p:cNvSpPr>
          <p:nvPr/>
        </p:nvSpPr>
        <p:spPr bwMode="auto">
          <a:xfrm>
            <a:off x="5588000" y="1277938"/>
            <a:ext cx="0" cy="3887787"/>
          </a:xfrm>
          <a:prstGeom prst="line">
            <a:avLst/>
          </a:prstGeom>
          <a:noFill/>
          <a:ln w="9525">
            <a:solidFill>
              <a:srgbClr val="C00000"/>
            </a:solidFill>
            <a:prstDash val="dash"/>
            <a:round/>
            <a:headEnd/>
            <a:tailEnd/>
          </a:ln>
        </p:spPr>
        <p:txBody>
          <a:bodyPr/>
          <a:lstStyle/>
          <a:p>
            <a:endParaRPr lang="nb-NO"/>
          </a:p>
        </p:txBody>
      </p:sp>
      <p:pic>
        <p:nvPicPr>
          <p:cNvPr id="45" name="Bilde 44" descr="two hats.jpg"/>
          <p:cNvPicPr>
            <a:picLocks noChangeAspect="1"/>
          </p:cNvPicPr>
          <p:nvPr/>
        </p:nvPicPr>
        <p:blipFill>
          <a:blip r:embed="rId3" cstate="print"/>
          <a:stretch>
            <a:fillRect/>
          </a:stretch>
        </p:blipFill>
        <p:spPr>
          <a:xfrm>
            <a:off x="2051720" y="2348880"/>
            <a:ext cx="871777" cy="1152128"/>
          </a:xfrm>
          <a:prstGeom prst="rect">
            <a:avLst/>
          </a:prstGeom>
        </p:spPr>
      </p:pic>
      <p:pic>
        <p:nvPicPr>
          <p:cNvPr id="46" name="Bilde 45" descr="bag_of_money.png"/>
          <p:cNvPicPr>
            <a:picLocks noChangeAspect="1"/>
          </p:cNvPicPr>
          <p:nvPr/>
        </p:nvPicPr>
        <p:blipFill>
          <a:blip r:embed="rId4" cstate="print"/>
          <a:stretch>
            <a:fillRect/>
          </a:stretch>
        </p:blipFill>
        <p:spPr>
          <a:xfrm>
            <a:off x="971600" y="2996952"/>
            <a:ext cx="1033258" cy="1322833"/>
          </a:xfrm>
          <a:prstGeom prst="rect">
            <a:avLst/>
          </a:prstGeom>
        </p:spPr>
      </p:pic>
    </p:spTree>
    <p:extLst>
      <p:ext uri="{BB962C8B-B14F-4D97-AF65-F5344CB8AC3E}">
        <p14:creationId xmlns="" xmlns:p14="http://schemas.microsoft.com/office/powerpoint/2010/main" val="306090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1"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B925458D-3AB5-4FB2-8617-5550ABEF670A}" type="slidenum">
              <a:rPr lang="sv-SE" sz="1200" b="0">
                <a:solidFill>
                  <a:srgbClr val="000000"/>
                </a:solidFill>
                <a:ea typeface="ＭＳ Ｐゴシック" pitchFamily="34" charset="-128"/>
                <a:cs typeface="+mn-cs"/>
              </a:rPr>
              <a:pPr algn="r">
                <a:defRPr/>
              </a:pPr>
              <a:t>7</a:t>
            </a:fld>
            <a:endParaRPr lang="sv-SE" sz="1200" b="0">
              <a:solidFill>
                <a:srgbClr val="000000"/>
              </a:solidFill>
              <a:ea typeface="ＭＳ Ｐゴシック" pitchFamily="34" charset="-128"/>
              <a:cs typeface="+mn-cs"/>
            </a:endParaRPr>
          </a:p>
        </p:txBody>
      </p:sp>
      <p:sp>
        <p:nvSpPr>
          <p:cNvPr id="4710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4"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ADAA7629-ADE8-402C-BE7F-EC103952F105}" type="slidenum">
              <a:rPr lang="sv-SE" sz="1200" b="0">
                <a:solidFill>
                  <a:srgbClr val="000000"/>
                </a:solidFill>
                <a:ea typeface="ＭＳ Ｐゴシック" pitchFamily="34" charset="-128"/>
                <a:cs typeface="+mn-cs"/>
              </a:rPr>
              <a:pPr algn="r">
                <a:defRPr/>
              </a:pPr>
              <a:t>7</a:t>
            </a:fld>
            <a:endParaRPr lang="sv-SE" sz="1200" b="0">
              <a:solidFill>
                <a:srgbClr val="000000"/>
              </a:solidFill>
              <a:ea typeface="ＭＳ Ｐゴシック" pitchFamily="34" charset="-128"/>
              <a:cs typeface="+mn-cs"/>
            </a:endParaRPr>
          </a:p>
        </p:txBody>
      </p:sp>
      <p:sp>
        <p:nvSpPr>
          <p:cNvPr id="47110"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2"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851CFA96-5336-40BE-AACD-A848A36F0CE2}" type="slidenum">
              <a:rPr lang="sv-SE" sz="1200" b="0">
                <a:solidFill>
                  <a:srgbClr val="000000"/>
                </a:solidFill>
                <a:ea typeface="ＭＳ Ｐゴシック" pitchFamily="34" charset="-128"/>
                <a:cs typeface="+mn-cs"/>
              </a:rPr>
              <a:pPr algn="r">
                <a:defRPr/>
              </a:pPr>
              <a:t>7</a:t>
            </a:fld>
            <a:endParaRPr lang="sv-SE" sz="1200" b="0">
              <a:solidFill>
                <a:srgbClr val="000000"/>
              </a:solidFill>
              <a:ea typeface="ＭＳ Ｐゴシック" pitchFamily="34" charset="-128"/>
              <a:cs typeface="+mn-cs"/>
            </a:endParaRPr>
          </a:p>
        </p:txBody>
      </p:sp>
      <p:sp>
        <p:nvSpPr>
          <p:cNvPr id="47112"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3"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49332C7F-76EC-4967-9041-CC9B5A8214FC}" type="slidenum">
              <a:rPr lang="sv-SE" sz="1200" b="0">
                <a:solidFill>
                  <a:srgbClr val="000000"/>
                </a:solidFill>
                <a:ea typeface="ＭＳ Ｐゴシック" pitchFamily="34" charset="-128"/>
                <a:cs typeface="+mn-cs"/>
              </a:rPr>
              <a:pPr algn="r">
                <a:defRPr/>
              </a:pPr>
              <a:t>7</a:t>
            </a:fld>
            <a:endParaRPr lang="sv-SE" sz="1200" b="0">
              <a:solidFill>
                <a:srgbClr val="000000"/>
              </a:solidFill>
              <a:ea typeface="ＭＳ Ｐゴシック" pitchFamily="34" charset="-128"/>
              <a:cs typeface="+mn-cs"/>
            </a:endParaRPr>
          </a:p>
        </p:txBody>
      </p:sp>
      <p:sp>
        <p:nvSpPr>
          <p:cNvPr id="47114"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ea typeface="ＭＳ Ｐゴシック" pitchFamily="34" charset="-128"/>
                <a:cs typeface="+mn-cs"/>
              </a:rPr>
              <a:t>www.arctic-sdi.org</a:t>
            </a:r>
          </a:p>
        </p:txBody>
      </p:sp>
      <p:sp>
        <p:nvSpPr>
          <p:cNvPr id="40" name="Rectangle 7"/>
          <p:cNvSpPr txBox="1">
            <a:spLocks noGrp="1" noChangeArrowheads="1"/>
          </p:cNvSpPr>
          <p:nvPr/>
        </p:nvSpPr>
        <p:spPr bwMode="auto">
          <a:xfrm>
            <a:off x="6553200" y="6243638"/>
            <a:ext cx="2133600" cy="457200"/>
          </a:xfrm>
          <a:prstGeom prst="rect">
            <a:avLst/>
          </a:prstGeom>
          <a:noFill/>
          <a:extLst>
            <a:ext uri="{FAA26D3D-D897-4be2-8F04-BA451C77F1D7}"/>
          </a:extLst>
        </p:spPr>
        <p:txBody>
          <a:bodyPr anchor="b"/>
          <a:lstStyle/>
          <a:p>
            <a:pPr algn="r">
              <a:defRPr/>
            </a:pPr>
            <a:fld id="{8F81537E-C651-49D4-BA94-8921027B50C4}" type="slidenum">
              <a:rPr lang="sv-SE" sz="1200" b="0">
                <a:solidFill>
                  <a:srgbClr val="000000"/>
                </a:solidFill>
                <a:ea typeface="ＭＳ Ｐゴシック" pitchFamily="34" charset="-128"/>
                <a:cs typeface="+mn-cs"/>
              </a:rPr>
              <a:pPr algn="r">
                <a:defRPr/>
              </a:pPr>
              <a:t>7</a:t>
            </a:fld>
            <a:endParaRPr lang="sv-SE" sz="1200" b="0">
              <a:solidFill>
                <a:srgbClr val="000000"/>
              </a:solidFill>
              <a:ea typeface="ＭＳ Ｐゴシック" pitchFamily="34" charset="-128"/>
              <a:cs typeface="+mn-cs"/>
            </a:endParaRPr>
          </a:p>
        </p:txBody>
      </p:sp>
      <p:sp>
        <p:nvSpPr>
          <p:cNvPr id="5" name="Footer Placeholder 4"/>
          <p:cNvSpPr txBox="1">
            <a:spLocks noGrp="1"/>
          </p:cNvSpPr>
          <p:nvPr/>
        </p:nvSpPr>
        <p:spPr bwMode="auto">
          <a:xfrm>
            <a:off x="2484438" y="4508500"/>
            <a:ext cx="3803650" cy="546100"/>
          </a:xfrm>
          <a:prstGeom prst="rect">
            <a:avLst/>
          </a:prstGeom>
          <a:noFill/>
          <a:effectLst>
            <a:outerShdw blurRad="50800" dist="38100" dir="5400000" algn="t" rotWithShape="0">
              <a:prstClr val="black">
                <a:alpha val="40000"/>
              </a:prstClr>
            </a:outerShdw>
          </a:effectLst>
          <a:extLst>
            <a:ext uri="{FAA26D3D-D897-4be2-8F04-BA451C77F1D7}"/>
          </a:extLst>
        </p:spPr>
        <p:txBody>
          <a:bodyPr anchor="b"/>
          <a:lstStyle/>
          <a:p>
            <a:pPr algn="ctr">
              <a:defRPr/>
            </a:pPr>
            <a:r>
              <a:rPr lang="sv-SE">
                <a:solidFill>
                  <a:srgbClr val="000099"/>
                </a:solidFill>
                <a:ea typeface="ＭＳ Ｐゴシック" pitchFamily="34" charset="-128"/>
                <a:cs typeface="+mn-cs"/>
              </a:rPr>
              <a:t>www.arctic-sdi.org</a:t>
            </a:r>
          </a:p>
        </p:txBody>
      </p:sp>
      <p:sp>
        <p:nvSpPr>
          <p:cNvPr id="4711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CE564FB5-B481-4787-AB3E-E825780CD364}" type="slidenum">
              <a:rPr lang="sv-SE" sz="1200" b="0">
                <a:solidFill>
                  <a:srgbClr val="000000"/>
                </a:solidFill>
                <a:ea typeface="ＭＳ Ｐゴシック" pitchFamily="34" charset="-128"/>
                <a:cs typeface="+mn-cs"/>
              </a:rPr>
              <a:pPr algn="r"/>
              <a:t>7</a:t>
            </a:fld>
            <a:endParaRPr lang="sv-SE" sz="1200" b="0">
              <a:solidFill>
                <a:srgbClr val="000000"/>
              </a:solidFill>
              <a:ea typeface="ＭＳ Ｐゴシック" pitchFamily="34" charset="-128"/>
              <a:cs typeface="+mn-cs"/>
            </a:endParaRPr>
          </a:p>
        </p:txBody>
      </p:sp>
      <p:cxnSp>
        <p:nvCxnSpPr>
          <p:cNvPr id="47119" name="AutoShape 28"/>
          <p:cNvCxnSpPr>
            <a:cxnSpLocks noChangeShapeType="1"/>
          </p:cNvCxnSpPr>
          <p:nvPr/>
        </p:nvCxnSpPr>
        <p:spPr bwMode="auto">
          <a:xfrm>
            <a:off x="4435475" y="3714750"/>
            <a:ext cx="895350" cy="1588"/>
          </a:xfrm>
          <a:prstGeom prst="straightConnector1">
            <a:avLst/>
          </a:prstGeom>
          <a:noFill/>
          <a:ln w="19050">
            <a:solidFill>
              <a:srgbClr val="000000"/>
            </a:solidFill>
            <a:round/>
            <a:headEnd/>
            <a:tailEnd/>
          </a:ln>
        </p:spPr>
      </p:cxnSp>
      <p:sp>
        <p:nvSpPr>
          <p:cNvPr id="47120" name="Up Arrow 27"/>
          <p:cNvSpPr>
            <a:spLocks noChangeArrowheads="1"/>
          </p:cNvSpPr>
          <p:nvPr/>
        </p:nvSpPr>
        <p:spPr bwMode="auto">
          <a:xfrm>
            <a:off x="4724400" y="1762125"/>
            <a:ext cx="627063" cy="857250"/>
          </a:xfrm>
          <a:prstGeom prst="upArrow">
            <a:avLst>
              <a:gd name="adj1" fmla="val 50000"/>
              <a:gd name="adj2" fmla="val 50000"/>
            </a:avLst>
          </a:prstGeom>
          <a:noFill/>
          <a:ln w="9525">
            <a:noFill/>
            <a:miter lim="800000"/>
            <a:headEnd/>
            <a:tailEnd/>
          </a:ln>
        </p:spPr>
        <p:txBody>
          <a:bodyPr anchor="b"/>
          <a:lstStyle/>
          <a:p>
            <a:pPr algn="ctr"/>
            <a:endParaRPr lang="is-IS">
              <a:solidFill>
                <a:srgbClr val="CC9900"/>
              </a:solidFill>
              <a:ea typeface="ＭＳ Ｐゴシック" pitchFamily="34" charset="-128"/>
              <a:cs typeface="+mn-cs"/>
            </a:endParaRPr>
          </a:p>
        </p:txBody>
      </p:sp>
      <p:sp>
        <p:nvSpPr>
          <p:cNvPr id="47121" name="Rectangle 11"/>
          <p:cNvSpPr>
            <a:spLocks noChangeArrowheads="1"/>
          </p:cNvSpPr>
          <p:nvPr/>
        </p:nvSpPr>
        <p:spPr bwMode="auto">
          <a:xfrm>
            <a:off x="1173162" y="1021559"/>
            <a:ext cx="7647310" cy="5111750"/>
          </a:xfrm>
          <a:prstGeom prst="rect">
            <a:avLst/>
          </a:prstGeom>
          <a:gradFill rotWithShape="1">
            <a:gsLst>
              <a:gs pos="0">
                <a:srgbClr val="959595"/>
              </a:gs>
              <a:gs pos="50000">
                <a:srgbClr val="D6D6D6"/>
              </a:gs>
              <a:gs pos="100000">
                <a:srgbClr val="FFFFFF"/>
              </a:gs>
            </a:gsLst>
            <a:lin ang="2700000" scaled="1"/>
          </a:gradFill>
          <a:ln w="9525">
            <a:noFill/>
            <a:miter lim="800000"/>
            <a:headEnd/>
            <a:tailEnd/>
          </a:ln>
        </p:spPr>
        <p:txBody>
          <a:bodyPr/>
          <a:lstStyle/>
          <a:p>
            <a:pPr algn="ctr"/>
            <a:endParaRPr lang="en-US">
              <a:solidFill>
                <a:srgbClr val="CC9900"/>
              </a:solidFill>
              <a:ea typeface="ＭＳ Ｐゴシック" pitchFamily="34" charset="-128"/>
              <a:cs typeface="+mn-cs"/>
            </a:endParaRPr>
          </a:p>
        </p:txBody>
      </p:sp>
      <p:sp>
        <p:nvSpPr>
          <p:cNvPr id="30" name="AutoShape 26"/>
          <p:cNvSpPr>
            <a:spLocks noChangeArrowheads="1"/>
          </p:cNvSpPr>
          <p:nvPr/>
        </p:nvSpPr>
        <p:spPr bwMode="auto">
          <a:xfrm>
            <a:off x="3838576" y="4835525"/>
            <a:ext cx="1503362" cy="862012"/>
          </a:xfrm>
          <a:prstGeom prst="flowChartAlternateProcess">
            <a:avLst/>
          </a:prstGeom>
          <a:solidFill>
            <a:schemeClr val="bg2">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tx1"/>
                </a:solidFill>
                <a:latin typeface="Arial" charset="0"/>
                <a:ea typeface="ÇlÇr ñæí©"/>
                <a:cs typeface="ÇlÇr ñæí©"/>
              </a:rPr>
              <a:t>AWG</a:t>
            </a:r>
          </a:p>
          <a:p>
            <a:pPr algn="ctr">
              <a:defRPr/>
            </a:pPr>
            <a:r>
              <a:rPr lang="en-US" sz="1000" dirty="0">
                <a:solidFill>
                  <a:schemeClr val="tx1"/>
                </a:solidFill>
                <a:latin typeface="Arial" charset="0"/>
                <a:ea typeface="ÇlÇr ñæí©"/>
                <a:cs typeface="ÇlÇr ñæí©"/>
              </a:rPr>
              <a:t>Administrative</a:t>
            </a:r>
          </a:p>
          <a:p>
            <a:pPr algn="ctr">
              <a:defRPr/>
            </a:pPr>
            <a:r>
              <a:rPr lang="en-US" sz="1000" dirty="0">
                <a:solidFill>
                  <a:schemeClr val="tx1"/>
                </a:solidFill>
                <a:latin typeface="Arial" charset="0"/>
                <a:ea typeface="ÇlÇr ñæí©"/>
                <a:cs typeface="ÇlÇr ñæí©"/>
              </a:rPr>
              <a:t>Working Group</a:t>
            </a:r>
          </a:p>
          <a:p>
            <a:pPr algn="ctr">
              <a:defRPr/>
            </a:pPr>
            <a:r>
              <a:rPr lang="en-US" sz="900" b="0" dirty="0">
                <a:solidFill>
                  <a:schemeClr val="tx1"/>
                </a:solidFill>
                <a:latin typeface="Arial" charset="0"/>
                <a:ea typeface="ÇlÇr ñæí©"/>
                <a:cs typeface="ÇlÇr ñæí©"/>
              </a:rPr>
              <a:t>(Data Access Terms)</a:t>
            </a:r>
            <a:endParaRPr lang="en-GB" sz="900" b="0" dirty="0">
              <a:solidFill>
                <a:schemeClr val="tx1"/>
              </a:solidFill>
              <a:latin typeface="Arial" charset="0"/>
              <a:ea typeface="ÇlÇr ñæí©"/>
              <a:cs typeface="ÇlÇr ñæí©"/>
            </a:endParaRPr>
          </a:p>
          <a:p>
            <a:pPr>
              <a:defRPr/>
            </a:pPr>
            <a:endParaRPr lang="en-US" sz="2400" b="0" dirty="0">
              <a:solidFill>
                <a:srgbClr val="000000"/>
              </a:solidFill>
              <a:latin typeface="Arial" charset="0"/>
              <a:ea typeface="ＭＳ Ｐゴシック" pitchFamily="34" charset="-128"/>
              <a:cs typeface="+mn-cs"/>
            </a:endParaRPr>
          </a:p>
        </p:txBody>
      </p:sp>
      <p:sp>
        <p:nvSpPr>
          <p:cNvPr id="32" name="AutoShape 12"/>
          <p:cNvSpPr>
            <a:spLocks noChangeArrowheads="1"/>
          </p:cNvSpPr>
          <p:nvPr/>
        </p:nvSpPr>
        <p:spPr bwMode="auto">
          <a:xfrm>
            <a:off x="5825354" y="1871272"/>
            <a:ext cx="1637094" cy="1020797"/>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GB" sz="1200" dirty="0">
                <a:solidFill>
                  <a:schemeClr val="bg2">
                    <a:lumMod val="60000"/>
                    <a:lumOff val="40000"/>
                  </a:schemeClr>
                </a:solidFill>
                <a:latin typeface="Arial" charset="0"/>
                <a:ea typeface="ÇlÇr ñæí©"/>
                <a:cs typeface="ÇlÇr ñæí©"/>
              </a:rPr>
              <a:t>Advisory Group</a:t>
            </a:r>
          </a:p>
          <a:p>
            <a:pPr algn="ctr">
              <a:defRPr/>
            </a:pPr>
            <a:r>
              <a:rPr lang="en-GB" sz="900" b="0" dirty="0">
                <a:solidFill>
                  <a:schemeClr val="bg2">
                    <a:lumMod val="60000"/>
                    <a:lumOff val="40000"/>
                  </a:schemeClr>
                </a:solidFill>
                <a:latin typeface="Arial" charset="0"/>
                <a:ea typeface="ÇlÇr ñæí©"/>
                <a:cs typeface="ÇlÇr ñæí©"/>
              </a:rPr>
              <a:t>(acknowledged professionals)</a:t>
            </a:r>
          </a:p>
          <a:p>
            <a:pPr>
              <a:defRPr/>
            </a:pPr>
            <a:endParaRPr lang="en-US" sz="1000" dirty="0">
              <a:solidFill>
                <a:schemeClr val="bg2">
                  <a:lumMod val="60000"/>
                  <a:lumOff val="40000"/>
                </a:schemeClr>
              </a:solidFill>
              <a:latin typeface="Arial" charset="0"/>
              <a:ea typeface="ＭＳ Ｐゴシック" pitchFamily="34" charset="-128"/>
              <a:cs typeface="+mn-cs"/>
            </a:endParaRPr>
          </a:p>
          <a:p>
            <a:pPr>
              <a:defRPr/>
            </a:pPr>
            <a:r>
              <a:rPr lang="en-US" sz="1000" dirty="0">
                <a:solidFill>
                  <a:schemeClr val="bg2">
                    <a:lumMod val="60000"/>
                    <a:lumOff val="40000"/>
                  </a:schemeClr>
                </a:solidFill>
                <a:latin typeface="Arial" charset="0"/>
                <a:ea typeface="ＭＳ Ｐゴシック" pitchFamily="34" charset="-128"/>
                <a:cs typeface="+mn-cs"/>
              </a:rPr>
              <a:t>Support &amp; Marketing</a:t>
            </a:r>
          </a:p>
        </p:txBody>
      </p:sp>
      <p:sp>
        <p:nvSpPr>
          <p:cNvPr id="35" name="AutoShape 27"/>
          <p:cNvSpPr>
            <a:spLocks noChangeArrowheads="1"/>
          </p:cNvSpPr>
          <p:nvPr/>
        </p:nvSpPr>
        <p:spPr bwMode="auto">
          <a:xfrm>
            <a:off x="1535112" y="4834701"/>
            <a:ext cx="1500188" cy="881649"/>
          </a:xfrm>
          <a:prstGeom prst="flowChartAlternateProcess">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2">
                    <a:lumMod val="60000"/>
                    <a:lumOff val="40000"/>
                  </a:schemeClr>
                </a:solidFill>
                <a:latin typeface="Arial" charset="0"/>
                <a:ea typeface="ÇlÇr ñæí©"/>
                <a:cs typeface="ÇlÇr ñæí©"/>
              </a:rPr>
              <a:t>TWG</a:t>
            </a:r>
          </a:p>
          <a:p>
            <a:pPr algn="ctr">
              <a:defRPr/>
            </a:pPr>
            <a:endParaRPr lang="en-US" sz="1400" dirty="0">
              <a:solidFill>
                <a:schemeClr val="bg2">
                  <a:lumMod val="60000"/>
                  <a:lumOff val="40000"/>
                </a:schemeClr>
              </a:solidFill>
              <a:latin typeface="Arial" charset="0"/>
              <a:ea typeface="ÇlÇr ñæí©"/>
              <a:cs typeface="ÇlÇr ñæí©"/>
            </a:endParaRPr>
          </a:p>
          <a:p>
            <a:pPr algn="ctr">
              <a:defRPr/>
            </a:pPr>
            <a:r>
              <a:rPr lang="en-US" sz="1000" dirty="0">
                <a:solidFill>
                  <a:schemeClr val="bg2">
                    <a:lumMod val="60000"/>
                    <a:lumOff val="40000"/>
                  </a:schemeClr>
                </a:solidFill>
                <a:latin typeface="Arial" charset="0"/>
                <a:ea typeface="ÇlÇr ñæí©"/>
                <a:cs typeface="ÇlÇr ñæí©"/>
              </a:rPr>
              <a:t>Technical</a:t>
            </a:r>
          </a:p>
          <a:p>
            <a:pPr algn="ctr">
              <a:defRPr/>
            </a:pPr>
            <a:r>
              <a:rPr lang="en-US" sz="1000" dirty="0">
                <a:solidFill>
                  <a:schemeClr val="bg2">
                    <a:lumMod val="60000"/>
                    <a:lumOff val="40000"/>
                  </a:schemeClr>
                </a:solidFill>
                <a:latin typeface="Arial" charset="0"/>
                <a:ea typeface="ÇlÇr ñæí©"/>
                <a:cs typeface="ÇlÇr ñæí©"/>
              </a:rPr>
              <a:t>Working Group</a:t>
            </a:r>
          </a:p>
          <a:p>
            <a:pPr algn="ctr">
              <a:defRPr/>
            </a:pPr>
            <a:endParaRPr lang="en-GB" sz="1200" dirty="0">
              <a:solidFill>
                <a:srgbClr val="000000"/>
              </a:solidFill>
              <a:latin typeface="Arial" charset="0"/>
              <a:ea typeface="ÇlÇr ñæí©"/>
              <a:cs typeface="ÇlÇr ñæí©"/>
            </a:endParaRPr>
          </a:p>
          <a:p>
            <a:pPr>
              <a:defRPr/>
            </a:pPr>
            <a:endParaRPr lang="en-US" sz="2400" b="0" dirty="0">
              <a:solidFill>
                <a:srgbClr val="000000"/>
              </a:solidFill>
              <a:latin typeface="Arial" charset="0"/>
              <a:ea typeface="ＭＳ Ｐゴシック" pitchFamily="34" charset="-128"/>
              <a:cs typeface="+mn-cs"/>
            </a:endParaRPr>
          </a:p>
        </p:txBody>
      </p:sp>
      <p:sp>
        <p:nvSpPr>
          <p:cNvPr id="47131" name="Line 20"/>
          <p:cNvSpPr>
            <a:spLocks noChangeShapeType="1"/>
          </p:cNvSpPr>
          <p:nvPr/>
        </p:nvSpPr>
        <p:spPr bwMode="auto">
          <a:xfrm>
            <a:off x="1476375" y="4221163"/>
            <a:ext cx="6007100" cy="0"/>
          </a:xfrm>
          <a:prstGeom prst="line">
            <a:avLst/>
          </a:prstGeom>
          <a:noFill/>
          <a:ln w="9525">
            <a:solidFill>
              <a:srgbClr val="C00000"/>
            </a:solidFill>
            <a:prstDash val="dash"/>
            <a:round/>
            <a:headEnd/>
            <a:tailEnd/>
          </a:ln>
        </p:spPr>
        <p:txBody>
          <a:bodyPr/>
          <a:lstStyle/>
          <a:p>
            <a:endParaRPr lang="sv-SE">
              <a:solidFill>
                <a:srgbClr val="CC9900"/>
              </a:solidFill>
              <a:ea typeface="ＭＳ Ｐゴシック" pitchFamily="34" charset="-128"/>
              <a:cs typeface="+mn-cs"/>
            </a:endParaRPr>
          </a:p>
        </p:txBody>
      </p:sp>
      <p:cxnSp>
        <p:nvCxnSpPr>
          <p:cNvPr id="1036" name="AutoShape 16"/>
          <p:cNvCxnSpPr>
            <a:cxnSpLocks noChangeShapeType="1"/>
          </p:cNvCxnSpPr>
          <p:nvPr/>
        </p:nvCxnSpPr>
        <p:spPr bwMode="auto">
          <a:xfrm>
            <a:off x="4030663" y="3070225"/>
            <a:ext cx="1841500" cy="560388"/>
          </a:xfrm>
          <a:prstGeom prst="bentConnector3">
            <a:avLst>
              <a:gd name="adj1" fmla="val 49912"/>
            </a:avLst>
          </a:prstGeom>
          <a:noFill/>
          <a:ln w="19050">
            <a:solidFill>
              <a:srgbClr val="000000"/>
            </a:solidFill>
            <a:miter lim="800000"/>
            <a:headEnd/>
            <a:tailEnd/>
          </a:ln>
          <a:effectLst>
            <a:outerShdw dist="38100" dir="2700000" algn="tl" rotWithShape="0">
              <a:srgbClr val="000000">
                <a:alpha val="39998"/>
              </a:srgbClr>
            </a:outerShdw>
          </a:effectLst>
        </p:spPr>
      </p:cxnSp>
      <p:cxnSp>
        <p:nvCxnSpPr>
          <p:cNvPr id="1037" name="AutoShape 24"/>
          <p:cNvCxnSpPr>
            <a:cxnSpLocks noChangeShapeType="1"/>
          </p:cNvCxnSpPr>
          <p:nvPr/>
        </p:nvCxnSpPr>
        <p:spPr bwMode="auto">
          <a:xfrm flipV="1">
            <a:off x="4067175" y="2373313"/>
            <a:ext cx="1762125" cy="701675"/>
          </a:xfrm>
          <a:prstGeom prst="bentConnector3">
            <a:avLst>
              <a:gd name="adj1" fmla="val 49912"/>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1039" name="AutoShape 17"/>
          <p:cNvCxnSpPr>
            <a:cxnSpLocks noChangeShapeType="1"/>
          </p:cNvCxnSpPr>
          <p:nvPr/>
        </p:nvCxnSpPr>
        <p:spPr bwMode="auto">
          <a:xfrm flipH="1">
            <a:off x="3348038" y="2133600"/>
            <a:ext cx="6350" cy="511175"/>
          </a:xfrm>
          <a:prstGeom prst="straightConnector1">
            <a:avLst/>
          </a:prstGeom>
          <a:noFill/>
          <a:ln w="19050">
            <a:solidFill>
              <a:srgbClr val="000000"/>
            </a:solidFill>
            <a:round/>
            <a:headEnd/>
            <a:tailEnd/>
          </a:ln>
          <a:effectLst>
            <a:outerShdw dist="38100" dir="2700000" algn="tl" rotWithShape="0">
              <a:srgbClr val="000000">
                <a:alpha val="39999"/>
              </a:srgbClr>
            </a:outerShdw>
          </a:effectLst>
        </p:spPr>
      </p:cxnSp>
      <p:sp>
        <p:nvSpPr>
          <p:cNvPr id="38" name="Text Box 13"/>
          <p:cNvSpPr txBox="1">
            <a:spLocks noChangeArrowheads="1"/>
          </p:cNvSpPr>
          <p:nvPr/>
        </p:nvSpPr>
        <p:spPr bwMode="auto">
          <a:xfrm>
            <a:off x="1216025" y="1109663"/>
            <a:ext cx="1401763" cy="682625"/>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cs typeface="+mn-cs"/>
              </a:rPr>
              <a:t>Decision making bodies</a:t>
            </a:r>
            <a:endParaRPr lang="en-US" b="0" dirty="0">
              <a:solidFill>
                <a:srgbClr val="000000"/>
              </a:solidFill>
              <a:effectLst>
                <a:outerShdw blurRad="38100" dist="38100" dir="2700000" algn="tl">
                  <a:srgbClr val="000000">
                    <a:alpha val="43137"/>
                  </a:srgbClr>
                </a:outerShdw>
              </a:effectLst>
              <a:cs typeface="+mn-cs"/>
            </a:endParaRPr>
          </a:p>
        </p:txBody>
      </p:sp>
      <p:sp>
        <p:nvSpPr>
          <p:cNvPr id="39" name="Text Box 23"/>
          <p:cNvSpPr txBox="1">
            <a:spLocks noChangeArrowheads="1"/>
          </p:cNvSpPr>
          <p:nvPr/>
        </p:nvSpPr>
        <p:spPr bwMode="auto">
          <a:xfrm>
            <a:off x="1116013" y="4365625"/>
            <a:ext cx="1223962" cy="477838"/>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cs typeface="+mn-cs"/>
              </a:rPr>
              <a:t>Executive bodies</a:t>
            </a:r>
            <a:endParaRPr lang="en-US" b="0" dirty="0">
              <a:solidFill>
                <a:srgbClr val="000000"/>
              </a:solidFill>
              <a:effectLst>
                <a:outerShdw blurRad="38100" dist="38100" dir="2700000" algn="tl">
                  <a:srgbClr val="000000">
                    <a:alpha val="43137"/>
                  </a:srgbClr>
                </a:outerShdw>
              </a:effectLst>
              <a:cs typeface="+mn-cs"/>
            </a:endParaRPr>
          </a:p>
        </p:txBody>
      </p:sp>
      <p:sp>
        <p:nvSpPr>
          <p:cNvPr id="47137" name="Line 14"/>
          <p:cNvSpPr>
            <a:spLocks noChangeShapeType="1"/>
          </p:cNvSpPr>
          <p:nvPr/>
        </p:nvSpPr>
        <p:spPr bwMode="auto">
          <a:xfrm>
            <a:off x="5435600" y="1125538"/>
            <a:ext cx="0" cy="3887787"/>
          </a:xfrm>
          <a:prstGeom prst="line">
            <a:avLst/>
          </a:prstGeom>
          <a:noFill/>
          <a:ln w="9525">
            <a:solidFill>
              <a:srgbClr val="C00000"/>
            </a:solidFill>
            <a:prstDash val="dash"/>
            <a:round/>
            <a:headEnd/>
            <a:tailEnd/>
          </a:ln>
        </p:spPr>
        <p:txBody>
          <a:bodyPr/>
          <a:lstStyle/>
          <a:p>
            <a:endParaRPr lang="sv-SE">
              <a:solidFill>
                <a:srgbClr val="CC9900"/>
              </a:solidFill>
              <a:ea typeface="ＭＳ Ｐゴシック" pitchFamily="34" charset="-128"/>
              <a:cs typeface="+mn-cs"/>
            </a:endParaRPr>
          </a:p>
        </p:txBody>
      </p:sp>
      <p:cxnSp>
        <p:nvCxnSpPr>
          <p:cNvPr id="1046" name="AutoShape 25"/>
          <p:cNvCxnSpPr>
            <a:cxnSpLocks noChangeShapeType="1"/>
          </p:cNvCxnSpPr>
          <p:nvPr/>
        </p:nvCxnSpPr>
        <p:spPr bwMode="auto">
          <a:xfrm flipV="1">
            <a:off x="2297113" y="4437063"/>
            <a:ext cx="1203325" cy="360362"/>
          </a:xfrm>
          <a:prstGeom prst="bentConnector3">
            <a:avLst>
              <a:gd name="adj1" fmla="val 921"/>
            </a:avLst>
          </a:prstGeom>
          <a:noFill/>
          <a:ln w="19050">
            <a:solidFill>
              <a:srgbClr val="000000"/>
            </a:solidFill>
            <a:miter lim="800000"/>
            <a:headEnd/>
            <a:tailEnd/>
          </a:ln>
          <a:effectLst>
            <a:outerShdw dist="38100" dir="5400000" algn="t" rotWithShape="0">
              <a:srgbClr val="000000">
                <a:alpha val="39999"/>
              </a:srgbClr>
            </a:outerShdw>
          </a:effectLst>
        </p:spPr>
      </p:cxnSp>
      <p:cxnSp>
        <p:nvCxnSpPr>
          <p:cNvPr id="121" name="Straight Connector 120"/>
          <p:cNvCxnSpPr/>
          <p:nvPr/>
        </p:nvCxnSpPr>
        <p:spPr bwMode="auto">
          <a:xfrm rot="16200000" flipH="1">
            <a:off x="2988469" y="4075907"/>
            <a:ext cx="719137" cy="0"/>
          </a:xfrm>
          <a:prstGeom prst="line">
            <a:avLst/>
          </a:prstGeom>
          <a:noFill/>
          <a:ln w="19050">
            <a:solidFill>
              <a:schemeClr val="tx1"/>
            </a:solidFill>
          </a:ln>
          <a:effectLst>
            <a:outerShdw blurRad="50800" dist="38100" dir="5400000" algn="t" rotWithShape="0">
              <a:prstClr val="black">
                <a:alpha val="40000"/>
              </a:prstClr>
            </a:outerShdw>
          </a:effectLst>
          <a:extLst/>
        </p:spPr>
      </p:cxnSp>
      <p:cxnSp>
        <p:nvCxnSpPr>
          <p:cNvPr id="134" name="Shape 133"/>
          <p:cNvCxnSpPr>
            <a:cxnSpLocks noChangeShapeType="1"/>
          </p:cNvCxnSpPr>
          <p:nvPr/>
        </p:nvCxnSpPr>
        <p:spPr bwMode="auto">
          <a:xfrm>
            <a:off x="3492500" y="4437063"/>
            <a:ext cx="1095375" cy="360362"/>
          </a:xfrm>
          <a:prstGeom prst="bentConnector2">
            <a:avLst/>
          </a:prstGeom>
          <a:noFill/>
          <a:ln w="19050">
            <a:solidFill>
              <a:schemeClr val="tx1"/>
            </a:solidFill>
            <a:miter lim="800000"/>
            <a:headEnd/>
            <a:tailEnd/>
          </a:ln>
          <a:effectLst>
            <a:outerShdw dist="38100" dir="5400000" algn="t" rotWithShape="0">
              <a:srgbClr val="000000">
                <a:alpha val="39998"/>
              </a:srgbClr>
            </a:outerShdw>
          </a:effectLst>
        </p:spPr>
      </p:cxnSp>
      <p:sp>
        <p:nvSpPr>
          <p:cNvPr id="31" name="AutoShape 18"/>
          <p:cNvSpPr>
            <a:spLocks noChangeArrowheads="1"/>
          </p:cNvSpPr>
          <p:nvPr/>
        </p:nvSpPr>
        <p:spPr bwMode="auto">
          <a:xfrm>
            <a:off x="2617787" y="2456602"/>
            <a:ext cx="1500189" cy="1188365"/>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2">
                    <a:lumMod val="60000"/>
                    <a:lumOff val="40000"/>
                  </a:schemeClr>
                </a:solidFill>
                <a:latin typeface="Arial" charset="0"/>
                <a:ea typeface="ÇlÇr ñæí©"/>
                <a:cs typeface="ÇlÇr ñæí©"/>
              </a:rPr>
              <a:t>Steering Committee</a:t>
            </a:r>
          </a:p>
          <a:p>
            <a:pPr algn="ctr">
              <a:defRPr/>
            </a:pPr>
            <a:r>
              <a:rPr lang="en-US" sz="1400" b="0" dirty="0">
                <a:solidFill>
                  <a:schemeClr val="bg2">
                    <a:lumMod val="60000"/>
                    <a:lumOff val="40000"/>
                  </a:schemeClr>
                </a:solidFill>
                <a:latin typeface="Arial" charset="0"/>
                <a:ea typeface="ＭＳ Ｐゴシック" pitchFamily="34" charset="-128"/>
                <a:cs typeface="+mn-cs"/>
              </a:rPr>
              <a:t>Inkl. </a:t>
            </a:r>
            <a:r>
              <a:rPr lang="en-US" sz="1400" dirty="0">
                <a:solidFill>
                  <a:schemeClr val="bg2">
                    <a:lumMod val="60000"/>
                    <a:lumOff val="40000"/>
                  </a:schemeClr>
                </a:solidFill>
                <a:latin typeface="Arial" charset="0"/>
                <a:ea typeface="ＭＳ Ｐゴシック" pitchFamily="34" charset="-128"/>
                <a:cs typeface="+mn-cs"/>
              </a:rPr>
              <a:t>PMG</a:t>
            </a:r>
          </a:p>
          <a:p>
            <a:pPr algn="ctr">
              <a:defRPr/>
            </a:pPr>
            <a:endParaRPr lang="en-US" sz="900" b="0" dirty="0">
              <a:solidFill>
                <a:schemeClr val="bg2">
                  <a:lumMod val="60000"/>
                  <a:lumOff val="40000"/>
                </a:schemeClr>
              </a:solidFill>
              <a:latin typeface="Arial" charset="0"/>
              <a:ea typeface="ÇlÇr ñæí©"/>
              <a:cs typeface="ÇlÇr ñæí©"/>
            </a:endParaRPr>
          </a:p>
          <a:p>
            <a:pPr algn="ctr">
              <a:defRPr/>
            </a:pPr>
            <a:r>
              <a:rPr lang="en-US" sz="900" b="0" dirty="0">
                <a:solidFill>
                  <a:schemeClr val="bg2">
                    <a:lumMod val="60000"/>
                    <a:lumOff val="40000"/>
                  </a:schemeClr>
                </a:solidFill>
                <a:latin typeface="Arial" charset="0"/>
                <a:ea typeface="ÇlÇr ñæí©"/>
                <a:cs typeface="ÇlÇr ñæí©"/>
              </a:rPr>
              <a:t>(NMA’s ASDI Coordinators)</a:t>
            </a:r>
          </a:p>
        </p:txBody>
      </p:sp>
      <p:sp>
        <p:nvSpPr>
          <p:cNvPr id="34" name="AutoShape 22"/>
          <p:cNvSpPr>
            <a:spLocks noChangeArrowheads="1"/>
          </p:cNvSpPr>
          <p:nvPr/>
        </p:nvSpPr>
        <p:spPr bwMode="auto">
          <a:xfrm>
            <a:off x="5863627" y="3094852"/>
            <a:ext cx="1594801" cy="1031513"/>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sz="1200" dirty="0">
                <a:solidFill>
                  <a:schemeClr val="bg2">
                    <a:lumMod val="60000"/>
                    <a:lumOff val="40000"/>
                  </a:schemeClr>
                </a:solidFill>
                <a:latin typeface="Arial" charset="0"/>
                <a:ea typeface="ÇlÇr ñæí©"/>
                <a:cs typeface="ÇlÇr ñæí©"/>
              </a:rPr>
              <a:t>Reference group:</a:t>
            </a:r>
          </a:p>
          <a:p>
            <a:pPr algn="ctr"/>
            <a:r>
              <a:rPr lang="en-US" sz="1200" dirty="0">
                <a:solidFill>
                  <a:schemeClr val="bg2">
                    <a:lumMod val="60000"/>
                    <a:lumOff val="40000"/>
                  </a:schemeClr>
                </a:solidFill>
                <a:latin typeface="Arial" charset="0"/>
                <a:ea typeface="ÇlÇr ñæí©"/>
                <a:cs typeface="ÇlÇr ñæí©"/>
              </a:rPr>
              <a:t>Arctic council Liaison</a:t>
            </a:r>
          </a:p>
          <a:p>
            <a:pPr algn="ctr"/>
            <a:r>
              <a:rPr lang="en-US" sz="900" b="0" dirty="0">
                <a:solidFill>
                  <a:schemeClr val="bg2">
                    <a:lumMod val="60000"/>
                    <a:lumOff val="40000"/>
                  </a:schemeClr>
                </a:solidFill>
                <a:latin typeface="Arial" charset="0"/>
                <a:ea typeface="ÇlÇr ñæí©"/>
                <a:cs typeface="ÇlÇr ñæí©"/>
              </a:rPr>
              <a:t>CAFF WG</a:t>
            </a:r>
            <a:endParaRPr lang="en-GB" sz="900" b="0" dirty="0">
              <a:solidFill>
                <a:schemeClr val="bg2">
                  <a:lumMod val="60000"/>
                  <a:lumOff val="40000"/>
                </a:schemeClr>
              </a:solidFill>
              <a:latin typeface="Arial" charset="0"/>
              <a:ea typeface="ÇlÇr ñæí©"/>
              <a:cs typeface="ÇlÇr ñæí©"/>
            </a:endParaRPr>
          </a:p>
          <a:p>
            <a:pPr algn="ctr"/>
            <a:endParaRPr lang="en-GB" sz="900" b="0" dirty="0">
              <a:solidFill>
                <a:srgbClr val="0000FF"/>
              </a:solidFill>
              <a:latin typeface="Arial" charset="0"/>
              <a:ea typeface="ÇlÇr ñæí©"/>
              <a:cs typeface="ÇlÇr ñæí©"/>
            </a:endParaRPr>
          </a:p>
          <a:p>
            <a:endParaRPr lang="en-US" sz="2400" b="0" dirty="0">
              <a:solidFill>
                <a:srgbClr val="000000"/>
              </a:solidFill>
              <a:latin typeface="Arial" charset="0"/>
              <a:ea typeface="ＭＳ Ｐゴシック" pitchFamily="34" charset="-128"/>
              <a:cs typeface="+mn-cs"/>
            </a:endParaRPr>
          </a:p>
        </p:txBody>
      </p:sp>
      <p:sp>
        <p:nvSpPr>
          <p:cNvPr id="33" name="AutoShape 15"/>
          <p:cNvSpPr>
            <a:spLocks noChangeArrowheads="1"/>
          </p:cNvSpPr>
          <p:nvPr/>
        </p:nvSpPr>
        <p:spPr bwMode="auto">
          <a:xfrm>
            <a:off x="2619375" y="1021559"/>
            <a:ext cx="1501776" cy="1157810"/>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2">
                    <a:lumMod val="60000"/>
                    <a:lumOff val="40000"/>
                  </a:schemeClr>
                </a:solidFill>
                <a:latin typeface="Arial" charset="0"/>
                <a:ea typeface="ÇlÇr ñæí©"/>
                <a:cs typeface="ÇlÇr ñæí©"/>
              </a:rPr>
              <a:t>The Board </a:t>
            </a:r>
          </a:p>
          <a:p>
            <a:pPr algn="ctr">
              <a:defRPr/>
            </a:pPr>
            <a:r>
              <a:rPr lang="en-US" sz="1400" b="0" dirty="0">
                <a:solidFill>
                  <a:schemeClr val="bg2">
                    <a:lumMod val="60000"/>
                    <a:lumOff val="40000"/>
                  </a:schemeClr>
                </a:solidFill>
                <a:latin typeface="Arial" charset="0"/>
                <a:ea typeface="ＭＳ Ｐゴシック" pitchFamily="34" charset="-128"/>
                <a:cs typeface="+mn-cs"/>
              </a:rPr>
              <a:t>Project Owners</a:t>
            </a:r>
            <a:endParaRPr lang="en-US" sz="900" b="0" dirty="0">
              <a:solidFill>
                <a:schemeClr val="bg2">
                  <a:lumMod val="60000"/>
                  <a:lumOff val="40000"/>
                </a:schemeClr>
              </a:solidFill>
              <a:latin typeface="Arial" charset="0"/>
              <a:ea typeface="ÇlÇr ñæí©"/>
              <a:cs typeface="ÇlÇr ñæí©"/>
            </a:endParaRPr>
          </a:p>
          <a:p>
            <a:pPr algn="ctr">
              <a:defRPr/>
            </a:pPr>
            <a:r>
              <a:rPr lang="en-US" sz="900" b="0" dirty="0">
                <a:solidFill>
                  <a:schemeClr val="bg2">
                    <a:lumMod val="60000"/>
                    <a:lumOff val="40000"/>
                  </a:schemeClr>
                </a:solidFill>
                <a:latin typeface="Arial" charset="0"/>
                <a:ea typeface="ÇlÇr ñæí©"/>
                <a:cs typeface="ÇlÇr ñæí©"/>
              </a:rPr>
              <a:t>(NMA</a:t>
            </a:r>
            <a:r>
              <a:rPr lang="en-US" altLang="en-US" sz="900" b="0" dirty="0">
                <a:solidFill>
                  <a:schemeClr val="bg2">
                    <a:lumMod val="60000"/>
                    <a:lumOff val="40000"/>
                  </a:schemeClr>
                </a:solidFill>
                <a:latin typeface="Arial" charset="0"/>
                <a:ea typeface="ÇlÇr ñæí©"/>
                <a:cs typeface="ÇlÇr ñæí©"/>
              </a:rPr>
              <a:t>’</a:t>
            </a:r>
            <a:r>
              <a:rPr lang="en-US" sz="900" b="0" dirty="0">
                <a:solidFill>
                  <a:schemeClr val="bg2">
                    <a:lumMod val="60000"/>
                    <a:lumOff val="40000"/>
                  </a:schemeClr>
                </a:solidFill>
                <a:latin typeface="Arial" charset="0"/>
                <a:ea typeface="ÇlÇr ñæí©"/>
                <a:cs typeface="ÇlÇr ñæí©"/>
              </a:rPr>
              <a:t>s DG or corresponding managerial level)</a:t>
            </a:r>
          </a:p>
          <a:p>
            <a:pPr algn="ctr">
              <a:defRPr/>
            </a:pPr>
            <a:endParaRPr lang="en-US" sz="1400" b="0" dirty="0">
              <a:solidFill>
                <a:srgbClr val="000000"/>
              </a:solidFill>
              <a:latin typeface="Arial" charset="0"/>
              <a:ea typeface="ＭＳ Ｐゴシック" pitchFamily="34" charset="-128"/>
              <a:cs typeface="+mn-cs"/>
            </a:endParaRPr>
          </a:p>
        </p:txBody>
      </p:sp>
      <p:sp>
        <p:nvSpPr>
          <p:cNvPr id="37" name="Rectangle 5"/>
          <p:cNvSpPr>
            <a:spLocks noGrp="1" noChangeArrowheads="1"/>
          </p:cNvSpPr>
          <p:nvPr>
            <p:ph type="dt" sz="quarter" idx="10"/>
          </p:nvPr>
        </p:nvSpPr>
        <p:spPr>
          <a:xfrm>
            <a:off x="457201" y="6243638"/>
            <a:ext cx="1738536" cy="457200"/>
          </a:xfrm>
          <a:noFill/>
          <a:ln>
            <a:miter lim="800000"/>
            <a:headEnd/>
            <a:tailEnd/>
          </a:ln>
        </p:spPr>
        <p:txBody>
          <a:bodyPr/>
          <a:lstStyle/>
          <a:p>
            <a:r>
              <a:rPr lang="en-GB" dirty="0" smtClean="0">
                <a:ea typeface="ＭＳ Ｐゴシック" pitchFamily="34" charset="-128"/>
              </a:rPr>
              <a:t>Palmér </a:t>
            </a:r>
            <a:r>
              <a:rPr lang="en-GB" dirty="0">
                <a:ea typeface="ＭＳ Ｐゴシック" pitchFamily="34" charset="-128"/>
              </a:rPr>
              <a:t>&amp;</a:t>
            </a:r>
            <a:r>
              <a:rPr lang="en-GB" dirty="0" smtClean="0">
                <a:ea typeface="ＭＳ Ｐゴシック" pitchFamily="34" charset="-128"/>
              </a:rPr>
              <a:t> Skedsmo  February 2012</a:t>
            </a:r>
          </a:p>
        </p:txBody>
      </p:sp>
      <p:sp>
        <p:nvSpPr>
          <p:cNvPr id="45" name="Title 1"/>
          <p:cNvSpPr txBox="1">
            <a:spLocks/>
          </p:cNvSpPr>
          <p:nvPr/>
        </p:nvSpPr>
        <p:spPr bwMode="auto">
          <a:xfrm>
            <a:off x="611560" y="19637"/>
            <a:ext cx="8280028" cy="1151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4200">
                <a:solidFill>
                  <a:schemeClr val="tx2"/>
                </a:solidFill>
                <a:latin typeface="+mj-lt"/>
                <a:ea typeface="+mj-ea"/>
                <a:cs typeface="ＭＳ Ｐゴシック"/>
              </a:defRPr>
            </a:lvl1pPr>
            <a:lvl2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2pPr>
            <a:lvl3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3pPr>
            <a:lvl4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4pPr>
            <a:lvl5pPr algn="l" rtl="0" eaLnBrk="0" fontAlgn="base" hangingPunct="0">
              <a:spcBef>
                <a:spcPct val="0"/>
              </a:spcBef>
              <a:spcAft>
                <a:spcPct val="0"/>
              </a:spcAft>
              <a:defRPr sz="4200">
                <a:solidFill>
                  <a:schemeClr val="tx2"/>
                </a:solidFill>
                <a:latin typeface="Garamond" charset="0"/>
                <a:ea typeface="ＭＳ Ｐゴシック" charset="0"/>
                <a:cs typeface="ＭＳ Ｐゴシック"/>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a:lstStyle>
          <a:p>
            <a:pPr algn="ctr">
              <a:defRPr/>
            </a:pPr>
            <a:r>
              <a:rPr lang="is-IS" sz="3800" dirty="0" smtClean="0">
                <a:solidFill>
                  <a:srgbClr val="000099"/>
                </a:solidFill>
                <a:effectLst>
                  <a:outerShdw blurRad="38100" dist="38100" dir="2700000" algn="tl">
                    <a:srgbClr val="C0C0C0"/>
                  </a:outerShdw>
                </a:effectLst>
                <a:latin typeface="Arial" charset="0"/>
              </a:rPr>
              <a:t>Project Management </a:t>
            </a:r>
            <a:r>
              <a:rPr lang="is-IS" sz="3800" b="0" dirty="0" smtClean="0">
                <a:solidFill>
                  <a:srgbClr val="000099"/>
                </a:solidFill>
                <a:effectLst>
                  <a:outerShdw blurRad="38100" dist="38100" dir="2700000" algn="tl">
                    <a:srgbClr val="C0C0C0"/>
                  </a:outerShdw>
                </a:effectLst>
                <a:latin typeface="Arial" charset="0"/>
              </a:rPr>
              <a:t>Group</a:t>
            </a:r>
            <a:r>
              <a:rPr lang="is-IS" sz="3800" dirty="0" smtClean="0">
                <a:solidFill>
                  <a:srgbClr val="000099"/>
                </a:solidFill>
                <a:effectLst>
                  <a:outerShdw blurRad="38100" dist="38100" dir="2700000" algn="tl">
                    <a:srgbClr val="C0C0C0"/>
                  </a:outerShdw>
                </a:effectLst>
                <a:latin typeface="Arial" charset="0"/>
              </a:rPr>
              <a:t> issues</a:t>
            </a:r>
            <a:r>
              <a:rPr lang="is-IS" sz="3800" dirty="0" smtClean="0">
                <a:solidFill>
                  <a:srgbClr val="000099"/>
                </a:solidFill>
                <a:latin typeface="Arial" charset="0"/>
              </a:rPr>
              <a:t> </a:t>
            </a:r>
            <a:endParaRPr lang="is-IS" sz="3800" dirty="0">
              <a:solidFill>
                <a:srgbClr val="000099"/>
              </a:solidFill>
              <a:latin typeface="Arial" charset="0"/>
            </a:endParaRPr>
          </a:p>
          <a:p>
            <a:pPr algn="ctr">
              <a:defRPr/>
            </a:pPr>
            <a:r>
              <a:rPr lang="en-GB" sz="3200" dirty="0">
                <a:solidFill>
                  <a:srgbClr val="000099"/>
                </a:solidFill>
              </a:rPr>
              <a:t>- “today” - </a:t>
            </a:r>
          </a:p>
        </p:txBody>
      </p:sp>
      <p:sp>
        <p:nvSpPr>
          <p:cNvPr id="36" name="Text Box 49"/>
          <p:cNvSpPr txBox="1">
            <a:spLocks noChangeArrowheads="1"/>
          </p:cNvSpPr>
          <p:nvPr/>
        </p:nvSpPr>
        <p:spPr bwMode="auto">
          <a:xfrm>
            <a:off x="4067944" y="5589240"/>
            <a:ext cx="1152128" cy="584775"/>
          </a:xfrm>
          <a:prstGeom prst="rect">
            <a:avLst/>
          </a:prstGeom>
          <a:noFill/>
          <a:ln w="9525">
            <a:noFill/>
            <a:miter lim="800000"/>
            <a:headEnd/>
            <a:tailEnd/>
          </a:ln>
        </p:spPr>
        <p:txBody>
          <a:bodyPr wrap="square">
            <a:spAutoFit/>
          </a:bodyPr>
          <a:lstStyle/>
          <a:p>
            <a:pPr>
              <a:spcBef>
                <a:spcPct val="50000"/>
              </a:spcBef>
            </a:pPr>
            <a:r>
              <a:rPr lang="en-GB" dirty="0" smtClean="0">
                <a:solidFill>
                  <a:srgbClr val="FF0000"/>
                </a:solidFill>
                <a:ea typeface="ＭＳ Ｐゴシック" pitchFamily="34" charset="-128"/>
                <a:cs typeface="+mn-cs"/>
              </a:rPr>
              <a:t>Yet to be established</a:t>
            </a:r>
            <a:endParaRPr lang="en-GB" dirty="0">
              <a:solidFill>
                <a:srgbClr val="FF0000"/>
              </a:solidFill>
              <a:ea typeface="ＭＳ Ｐゴシック" pitchFamily="34" charset="-128"/>
              <a:cs typeface="+mn-cs"/>
            </a:endParaRPr>
          </a:p>
        </p:txBody>
      </p:sp>
    </p:spTree>
    <p:extLst>
      <p:ext uri="{BB962C8B-B14F-4D97-AF65-F5344CB8AC3E}">
        <p14:creationId xmlns="" xmlns:p14="http://schemas.microsoft.com/office/powerpoint/2010/main" val="4287131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7"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F4164733-2A5F-4211-8934-E38C05A5F575}" type="slidenum">
              <a:rPr lang="sv-SE" sz="1200" b="0">
                <a:solidFill>
                  <a:schemeClr val="tx1"/>
                </a:solidFill>
              </a:rPr>
              <a:pPr algn="r"/>
              <a:t>8</a:t>
            </a:fld>
            <a:endParaRPr lang="sv-SE" sz="1200" b="0">
              <a:solidFill>
                <a:schemeClr val="tx1"/>
              </a:solidFill>
            </a:endParaRPr>
          </a:p>
        </p:txBody>
      </p:sp>
      <p:sp>
        <p:nvSpPr>
          <p:cNvPr id="2150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9"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872C1BAC-E812-4C45-9863-179565EDA314}" type="slidenum">
              <a:rPr lang="sv-SE" sz="1200" b="0">
                <a:solidFill>
                  <a:schemeClr val="tx1"/>
                </a:solidFill>
              </a:rPr>
              <a:pPr algn="r"/>
              <a:t>8</a:t>
            </a:fld>
            <a:endParaRPr lang="sv-SE" sz="1200" b="0">
              <a:solidFill>
                <a:schemeClr val="tx1"/>
              </a:solidFill>
            </a:endParaRPr>
          </a:p>
        </p:txBody>
      </p:sp>
      <p:sp>
        <p:nvSpPr>
          <p:cNvPr id="21510"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1"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48AA5412-8F68-44C3-82C5-C7B77904D9ED}" type="slidenum">
              <a:rPr lang="sv-SE" sz="1200" b="0">
                <a:solidFill>
                  <a:schemeClr val="tx1"/>
                </a:solidFill>
              </a:rPr>
              <a:pPr algn="r"/>
              <a:t>8</a:t>
            </a:fld>
            <a:endParaRPr lang="sv-SE" sz="1200" b="0">
              <a:solidFill>
                <a:schemeClr val="tx1"/>
              </a:solidFill>
            </a:endParaRPr>
          </a:p>
        </p:txBody>
      </p:sp>
      <p:sp>
        <p:nvSpPr>
          <p:cNvPr id="21512"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3"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7943395-5D93-4AA5-A9C1-DE3EC85CBE92}" type="slidenum">
              <a:rPr lang="sv-SE" sz="1200" b="0">
                <a:solidFill>
                  <a:schemeClr val="tx1"/>
                </a:solidFill>
              </a:rPr>
              <a:pPr algn="r"/>
              <a:t>8</a:t>
            </a:fld>
            <a:endParaRPr lang="sv-SE" sz="1200" b="0">
              <a:solidFill>
                <a:schemeClr val="tx1"/>
              </a:solidFill>
            </a:endParaRPr>
          </a:p>
        </p:txBody>
      </p:sp>
      <p:sp>
        <p:nvSpPr>
          <p:cNvPr id="21514"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5"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6A168B0-D1B6-4317-8C05-EB114E7E32BE}" type="slidenum">
              <a:rPr lang="sv-SE" sz="1200" b="0">
                <a:solidFill>
                  <a:schemeClr val="tx1"/>
                </a:solidFill>
              </a:rPr>
              <a:pPr algn="r"/>
              <a:t>8</a:t>
            </a:fld>
            <a:endParaRPr lang="sv-SE" sz="1200" b="0">
              <a:solidFill>
                <a:schemeClr val="tx1"/>
              </a:solidFill>
            </a:endParaRPr>
          </a:p>
        </p:txBody>
      </p:sp>
      <p:sp>
        <p:nvSpPr>
          <p:cNvPr id="2" name="Title 1"/>
          <p:cNvSpPr>
            <a:spLocks noGrp="1"/>
          </p:cNvSpPr>
          <p:nvPr>
            <p:ph type="title" idx="4294967295"/>
          </p:nvPr>
        </p:nvSpPr>
        <p:spPr>
          <a:xfrm>
            <a:off x="1979613" y="0"/>
            <a:ext cx="7164387" cy="1139825"/>
          </a:xfrm>
        </p:spPr>
        <p:txBody>
          <a:bodyPr/>
          <a:lstStyle/>
          <a:p>
            <a:pPr>
              <a:defRPr/>
            </a:pPr>
            <a:r>
              <a:rPr lang="is-IS" sz="3800" b="1" dirty="0" smtClean="0">
                <a:solidFill>
                  <a:srgbClr val="000099"/>
                </a:solidFill>
                <a:effectLst>
                  <a:outerShdw blurRad="38100" dist="38100" dir="2700000" algn="tl">
                    <a:srgbClr val="C0C0C0"/>
                  </a:outerShdw>
                </a:effectLst>
                <a:latin typeface="Arial" charset="0"/>
              </a:rPr>
              <a:t>Project Organisation</a:t>
            </a:r>
          </a:p>
        </p:txBody>
      </p:sp>
      <p:sp>
        <p:nvSpPr>
          <p:cNvPr id="5" name="Footer Placeholder 4"/>
          <p:cNvSpPr txBox="1">
            <a:spLocks noGrp="1"/>
          </p:cNvSpPr>
          <p:nvPr/>
        </p:nvSpPr>
        <p:spPr bwMode="auto">
          <a:xfrm>
            <a:off x="2484438" y="4508500"/>
            <a:ext cx="3803650" cy="546100"/>
          </a:xfrm>
          <a:prstGeom prst="rect">
            <a:avLst/>
          </a:prstGeom>
          <a:noFill/>
          <a:effectLst>
            <a:outerShdw blurRad="50800" dist="38100" dir="5400000" algn="t" rotWithShape="0">
              <a:prstClr val="black">
                <a:alpha val="40000"/>
              </a:prstClr>
            </a:outerShdw>
          </a:effectLst>
          <a:extLst>
            <a:ext uri="{FAA26D3D-D897-4be2-8F04-BA451C77F1D7}"/>
          </a:extLst>
        </p:spPr>
        <p:txBody>
          <a:bodyPr anchor="b"/>
          <a:lstStyle/>
          <a:p>
            <a:pPr algn="ctr">
              <a:defRPr/>
            </a:pPr>
            <a:r>
              <a:rPr lang="sv-SE">
                <a:solidFill>
                  <a:srgbClr val="000099"/>
                </a:solidFill>
              </a:rPr>
              <a:t>www.arctic-sdi.org</a:t>
            </a:r>
          </a:p>
        </p:txBody>
      </p:sp>
      <p:sp>
        <p:nvSpPr>
          <p:cNvPr id="2151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24F2CB5-202D-45BC-A071-2DDC57D69D0B}" type="slidenum">
              <a:rPr lang="sv-SE" sz="1200" b="0">
                <a:solidFill>
                  <a:schemeClr val="tx1"/>
                </a:solidFill>
              </a:rPr>
              <a:pPr algn="r"/>
              <a:t>8</a:t>
            </a:fld>
            <a:endParaRPr lang="sv-SE" sz="1200" b="0">
              <a:solidFill>
                <a:schemeClr val="tx1"/>
              </a:solidFill>
            </a:endParaRPr>
          </a:p>
        </p:txBody>
      </p:sp>
      <p:cxnSp>
        <p:nvCxnSpPr>
          <p:cNvPr id="21519" name="AutoShape 28"/>
          <p:cNvCxnSpPr>
            <a:cxnSpLocks noChangeShapeType="1"/>
          </p:cNvCxnSpPr>
          <p:nvPr/>
        </p:nvCxnSpPr>
        <p:spPr bwMode="auto">
          <a:xfrm>
            <a:off x="4435475" y="3714750"/>
            <a:ext cx="895350" cy="1588"/>
          </a:xfrm>
          <a:prstGeom prst="straightConnector1">
            <a:avLst/>
          </a:prstGeom>
          <a:noFill/>
          <a:ln w="19050">
            <a:solidFill>
              <a:srgbClr val="000000"/>
            </a:solidFill>
            <a:round/>
            <a:headEnd/>
            <a:tailEnd/>
          </a:ln>
        </p:spPr>
      </p:cxnSp>
      <p:sp>
        <p:nvSpPr>
          <p:cNvPr id="21520" name="Up Arrow 27"/>
          <p:cNvSpPr>
            <a:spLocks noChangeArrowheads="1"/>
          </p:cNvSpPr>
          <p:nvPr/>
        </p:nvSpPr>
        <p:spPr bwMode="auto">
          <a:xfrm>
            <a:off x="4724400" y="1762125"/>
            <a:ext cx="627063" cy="857250"/>
          </a:xfrm>
          <a:prstGeom prst="upArrow">
            <a:avLst>
              <a:gd name="adj1" fmla="val 50000"/>
              <a:gd name="adj2" fmla="val 50000"/>
            </a:avLst>
          </a:prstGeom>
          <a:noFill/>
          <a:ln w="9525">
            <a:noFill/>
            <a:miter lim="800000"/>
            <a:headEnd/>
            <a:tailEnd/>
          </a:ln>
        </p:spPr>
        <p:txBody>
          <a:bodyPr anchor="b"/>
          <a:lstStyle/>
          <a:p>
            <a:pPr algn="ctr"/>
            <a:endParaRPr lang="is-IS"/>
          </a:p>
        </p:txBody>
      </p:sp>
      <p:sp>
        <p:nvSpPr>
          <p:cNvPr id="21521" name="Rectangle 11"/>
          <p:cNvSpPr>
            <a:spLocks noChangeArrowheads="1"/>
          </p:cNvSpPr>
          <p:nvPr/>
        </p:nvSpPr>
        <p:spPr bwMode="auto">
          <a:xfrm>
            <a:off x="1095375" y="1006475"/>
            <a:ext cx="6524625" cy="5111750"/>
          </a:xfrm>
          <a:prstGeom prst="rect">
            <a:avLst/>
          </a:prstGeom>
          <a:gradFill rotWithShape="1">
            <a:gsLst>
              <a:gs pos="0">
                <a:srgbClr val="959595"/>
              </a:gs>
              <a:gs pos="50000">
                <a:srgbClr val="D6D6D6"/>
              </a:gs>
              <a:gs pos="100000">
                <a:srgbClr val="FFFFFF"/>
              </a:gs>
            </a:gsLst>
            <a:lin ang="2700000" scaled="1"/>
          </a:gradFill>
          <a:ln w="9525">
            <a:noFill/>
            <a:miter lim="800000"/>
            <a:headEnd/>
            <a:tailEnd/>
          </a:ln>
        </p:spPr>
        <p:txBody>
          <a:bodyPr/>
          <a:lstStyle/>
          <a:p>
            <a:pPr algn="ctr"/>
            <a:endParaRPr lang="en-US"/>
          </a:p>
        </p:txBody>
      </p:sp>
      <p:sp>
        <p:nvSpPr>
          <p:cNvPr id="30" name="AutoShape 26"/>
          <p:cNvSpPr>
            <a:spLocks noChangeArrowheads="1"/>
          </p:cNvSpPr>
          <p:nvPr/>
        </p:nvSpPr>
        <p:spPr bwMode="auto">
          <a:xfrm>
            <a:off x="3838576" y="4835525"/>
            <a:ext cx="1503362" cy="862012"/>
          </a:xfrm>
          <a:prstGeom prst="flowChartAlternateProcess">
            <a:avLst/>
          </a:prstGeom>
          <a:solidFill>
            <a:schemeClr val="accent3">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AWG</a:t>
            </a:r>
          </a:p>
          <a:p>
            <a:pPr algn="ctr">
              <a:defRPr/>
            </a:pPr>
            <a:r>
              <a:rPr lang="en-US" sz="1000" dirty="0">
                <a:solidFill>
                  <a:schemeClr val="bg1">
                    <a:lumMod val="65000"/>
                  </a:schemeClr>
                </a:solidFill>
                <a:latin typeface="Arial" charset="0"/>
                <a:ea typeface="ÇlÇr ñæí©"/>
                <a:cs typeface="ÇlÇr ñæí©"/>
              </a:rPr>
              <a:t>Administrative</a:t>
            </a:r>
          </a:p>
          <a:p>
            <a:pPr algn="ctr">
              <a:defRPr/>
            </a:pPr>
            <a:r>
              <a:rPr lang="en-US" sz="1000" dirty="0">
                <a:solidFill>
                  <a:schemeClr val="bg1">
                    <a:lumMod val="65000"/>
                  </a:schemeClr>
                </a:solidFill>
                <a:latin typeface="Arial" charset="0"/>
                <a:ea typeface="ÇlÇr ñæí©"/>
                <a:cs typeface="ÇlÇr ñæí©"/>
              </a:rPr>
              <a:t>Working Group</a:t>
            </a:r>
          </a:p>
          <a:p>
            <a:pPr algn="ctr">
              <a:defRPr/>
            </a:pPr>
            <a:r>
              <a:rPr lang="en-US" sz="900" b="0" dirty="0">
                <a:solidFill>
                  <a:schemeClr val="bg1">
                    <a:lumMod val="65000"/>
                  </a:schemeClr>
                </a:solidFill>
                <a:latin typeface="Arial" charset="0"/>
                <a:ea typeface="ÇlÇr ñæí©"/>
                <a:cs typeface="ÇlÇr ñæí©"/>
              </a:rPr>
              <a:t>(Data Access Terms</a:t>
            </a:r>
            <a:r>
              <a:rPr lang="en-US" sz="900" b="0" dirty="0">
                <a:solidFill>
                  <a:srgbClr val="000000"/>
                </a:solidFill>
                <a:latin typeface="Arial" charset="0"/>
                <a:ea typeface="ÇlÇr ñæí©"/>
                <a:cs typeface="ÇlÇr ñæí©"/>
              </a:rPr>
              <a:t>)</a:t>
            </a:r>
            <a:endParaRPr lang="en-GB" sz="900" b="0" dirty="0">
              <a:solidFill>
                <a:srgbClr val="000000"/>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32" name="AutoShape 12"/>
          <p:cNvSpPr>
            <a:spLocks noChangeArrowheads="1"/>
          </p:cNvSpPr>
          <p:nvPr/>
        </p:nvSpPr>
        <p:spPr bwMode="auto">
          <a:xfrm>
            <a:off x="5825354" y="1871272"/>
            <a:ext cx="1637094" cy="1020797"/>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GB" sz="1200" dirty="0">
                <a:solidFill>
                  <a:schemeClr val="bg1">
                    <a:lumMod val="65000"/>
                  </a:schemeClr>
                </a:solidFill>
                <a:latin typeface="Arial" charset="0"/>
                <a:ea typeface="ÇlÇr ñæí©"/>
                <a:cs typeface="ÇlÇr ñæí©"/>
              </a:rPr>
              <a:t>Advisory Group</a:t>
            </a:r>
          </a:p>
          <a:p>
            <a:pPr algn="ctr">
              <a:defRPr/>
            </a:pPr>
            <a:r>
              <a:rPr lang="en-GB" sz="900" b="0" dirty="0">
                <a:solidFill>
                  <a:schemeClr val="bg1">
                    <a:lumMod val="65000"/>
                  </a:schemeClr>
                </a:solidFill>
                <a:latin typeface="Arial" charset="0"/>
                <a:ea typeface="ÇlÇr ñæí©"/>
                <a:cs typeface="ÇlÇr ñæí©"/>
              </a:rPr>
              <a:t>(acknowledged professionals)</a:t>
            </a:r>
          </a:p>
          <a:p>
            <a:pPr>
              <a:defRPr/>
            </a:pPr>
            <a:endParaRPr lang="en-US" sz="1000" dirty="0">
              <a:solidFill>
                <a:schemeClr val="bg1">
                  <a:lumMod val="65000"/>
                </a:schemeClr>
              </a:solidFill>
              <a:latin typeface="Arial" charset="0"/>
              <a:ea typeface="ＭＳ Ｐゴシック"/>
              <a:cs typeface="ＭＳ Ｐゴシック"/>
            </a:endParaRPr>
          </a:p>
          <a:p>
            <a:pPr>
              <a:defRPr/>
            </a:pPr>
            <a:r>
              <a:rPr lang="en-US" sz="1000" dirty="0">
                <a:solidFill>
                  <a:schemeClr val="bg1">
                    <a:lumMod val="65000"/>
                  </a:schemeClr>
                </a:solidFill>
                <a:latin typeface="Arial" charset="0"/>
                <a:ea typeface="ＭＳ Ｐゴシック"/>
                <a:cs typeface="ＭＳ Ｐゴシック"/>
              </a:rPr>
              <a:t>Support &amp; Marketing</a:t>
            </a:r>
          </a:p>
        </p:txBody>
      </p:sp>
      <p:sp>
        <p:nvSpPr>
          <p:cNvPr id="35" name="AutoShape 27"/>
          <p:cNvSpPr>
            <a:spLocks noChangeArrowheads="1"/>
          </p:cNvSpPr>
          <p:nvPr/>
        </p:nvSpPr>
        <p:spPr bwMode="auto">
          <a:xfrm>
            <a:off x="1535112" y="4834701"/>
            <a:ext cx="1500188" cy="881649"/>
          </a:xfrm>
          <a:prstGeom prst="flowChartAlternateProcess">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TWG</a:t>
            </a:r>
          </a:p>
          <a:p>
            <a:pPr algn="ctr">
              <a:defRPr/>
            </a:pPr>
            <a:endParaRPr lang="en-US" sz="1400" dirty="0">
              <a:solidFill>
                <a:schemeClr val="bg1">
                  <a:lumMod val="65000"/>
                </a:schemeClr>
              </a:solidFill>
              <a:latin typeface="Arial" charset="0"/>
              <a:ea typeface="ÇlÇr ñæí©"/>
              <a:cs typeface="ÇlÇr ñæí©"/>
            </a:endParaRPr>
          </a:p>
          <a:p>
            <a:pPr algn="ctr">
              <a:defRPr/>
            </a:pPr>
            <a:r>
              <a:rPr lang="en-US" sz="1000" dirty="0">
                <a:solidFill>
                  <a:schemeClr val="bg1">
                    <a:lumMod val="65000"/>
                  </a:schemeClr>
                </a:solidFill>
                <a:latin typeface="Arial" charset="0"/>
                <a:ea typeface="ÇlÇr ñæí©"/>
                <a:cs typeface="ÇlÇr ñæí©"/>
              </a:rPr>
              <a:t>Technical</a:t>
            </a:r>
          </a:p>
          <a:p>
            <a:pPr algn="ctr">
              <a:defRPr/>
            </a:pPr>
            <a:r>
              <a:rPr lang="en-US" sz="1000" dirty="0">
                <a:solidFill>
                  <a:schemeClr val="bg1">
                    <a:lumMod val="65000"/>
                  </a:schemeClr>
                </a:solidFill>
                <a:latin typeface="Arial" charset="0"/>
                <a:ea typeface="ÇlÇr ñæí©"/>
                <a:cs typeface="ÇlÇr ñæí©"/>
              </a:rPr>
              <a:t>Working Group</a:t>
            </a:r>
          </a:p>
          <a:p>
            <a:pPr algn="ctr">
              <a:defRPr/>
            </a:pPr>
            <a:endParaRPr lang="en-GB" sz="1200" dirty="0">
              <a:solidFill>
                <a:srgbClr val="000000"/>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21531" name="Line 20"/>
          <p:cNvSpPr>
            <a:spLocks noChangeShapeType="1"/>
          </p:cNvSpPr>
          <p:nvPr/>
        </p:nvSpPr>
        <p:spPr bwMode="auto">
          <a:xfrm>
            <a:off x="1476375" y="4221163"/>
            <a:ext cx="6007100" cy="0"/>
          </a:xfrm>
          <a:prstGeom prst="line">
            <a:avLst/>
          </a:prstGeom>
          <a:noFill/>
          <a:ln w="9525">
            <a:solidFill>
              <a:srgbClr val="C00000"/>
            </a:solidFill>
            <a:prstDash val="dash"/>
            <a:round/>
            <a:headEnd/>
            <a:tailEnd/>
          </a:ln>
        </p:spPr>
        <p:txBody>
          <a:bodyPr/>
          <a:lstStyle/>
          <a:p>
            <a:endParaRPr lang="nb-NO"/>
          </a:p>
        </p:txBody>
      </p:sp>
      <p:cxnSp>
        <p:nvCxnSpPr>
          <p:cNvPr id="21532" name="AutoShape 16"/>
          <p:cNvCxnSpPr>
            <a:cxnSpLocks noChangeShapeType="1"/>
          </p:cNvCxnSpPr>
          <p:nvPr/>
        </p:nvCxnSpPr>
        <p:spPr bwMode="auto">
          <a:xfrm>
            <a:off x="4030663" y="3070225"/>
            <a:ext cx="1841500" cy="560388"/>
          </a:xfrm>
          <a:prstGeom prst="bentConnector3">
            <a:avLst>
              <a:gd name="adj1" fmla="val 49912"/>
            </a:avLst>
          </a:prstGeom>
          <a:noFill/>
          <a:ln w="19050">
            <a:solidFill>
              <a:srgbClr val="000000"/>
            </a:solidFill>
            <a:miter lim="800000"/>
            <a:headEnd/>
            <a:tailEnd/>
          </a:ln>
          <a:effectLst>
            <a:outerShdw dist="38100" dir="2700000" algn="tl" rotWithShape="0">
              <a:srgbClr val="000000">
                <a:alpha val="39998"/>
              </a:srgbClr>
            </a:outerShdw>
          </a:effectLst>
        </p:spPr>
      </p:cxnSp>
      <p:cxnSp>
        <p:nvCxnSpPr>
          <p:cNvPr id="21533" name="AutoShape 24"/>
          <p:cNvCxnSpPr>
            <a:cxnSpLocks noChangeShapeType="1"/>
          </p:cNvCxnSpPr>
          <p:nvPr/>
        </p:nvCxnSpPr>
        <p:spPr bwMode="auto">
          <a:xfrm flipV="1">
            <a:off x="4067175" y="2373313"/>
            <a:ext cx="1762125" cy="701675"/>
          </a:xfrm>
          <a:prstGeom prst="bentConnector3">
            <a:avLst>
              <a:gd name="adj1" fmla="val 49912"/>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21534" name="AutoShape 17"/>
          <p:cNvCxnSpPr>
            <a:cxnSpLocks noChangeShapeType="1"/>
          </p:cNvCxnSpPr>
          <p:nvPr/>
        </p:nvCxnSpPr>
        <p:spPr bwMode="auto">
          <a:xfrm flipH="1">
            <a:off x="3348038" y="2133600"/>
            <a:ext cx="6350" cy="511175"/>
          </a:xfrm>
          <a:prstGeom prst="straightConnector1">
            <a:avLst/>
          </a:prstGeom>
          <a:noFill/>
          <a:ln w="19050">
            <a:solidFill>
              <a:srgbClr val="000000"/>
            </a:solidFill>
            <a:round/>
            <a:headEnd/>
            <a:tailEnd/>
          </a:ln>
          <a:effectLst>
            <a:outerShdw dist="38100" dir="2700000" algn="tl" rotWithShape="0">
              <a:srgbClr val="000000">
                <a:alpha val="39998"/>
              </a:srgbClr>
            </a:outerShdw>
          </a:effectLst>
        </p:spPr>
      </p:cxnSp>
      <p:sp>
        <p:nvSpPr>
          <p:cNvPr id="38" name="Text Box 13"/>
          <p:cNvSpPr txBox="1">
            <a:spLocks noChangeArrowheads="1"/>
          </p:cNvSpPr>
          <p:nvPr/>
        </p:nvSpPr>
        <p:spPr bwMode="auto">
          <a:xfrm>
            <a:off x="1216025" y="1109663"/>
            <a:ext cx="1401763" cy="682625"/>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Decision making bodies</a:t>
            </a:r>
            <a:endParaRPr lang="en-US" b="0" dirty="0">
              <a:effectLst>
                <a:outerShdw blurRad="38100" dist="38100" dir="2700000" algn="tl">
                  <a:srgbClr val="000000">
                    <a:alpha val="43137"/>
                  </a:srgbClr>
                </a:outerShdw>
              </a:effectLst>
            </a:endParaRPr>
          </a:p>
        </p:txBody>
      </p:sp>
      <p:sp>
        <p:nvSpPr>
          <p:cNvPr id="39" name="Text Box 23"/>
          <p:cNvSpPr txBox="1">
            <a:spLocks noChangeArrowheads="1"/>
          </p:cNvSpPr>
          <p:nvPr/>
        </p:nvSpPr>
        <p:spPr bwMode="auto">
          <a:xfrm>
            <a:off x="1116013" y="4365625"/>
            <a:ext cx="1223962" cy="477838"/>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Executive bodies</a:t>
            </a:r>
            <a:endParaRPr lang="en-US" b="0" dirty="0">
              <a:effectLst>
                <a:outerShdw blurRad="38100" dist="38100" dir="2700000" algn="tl">
                  <a:srgbClr val="000000">
                    <a:alpha val="43137"/>
                  </a:srgbClr>
                </a:outerShdw>
              </a:effectLst>
            </a:endParaRPr>
          </a:p>
        </p:txBody>
      </p:sp>
      <p:sp>
        <p:nvSpPr>
          <p:cNvPr id="21537" name="Line 14"/>
          <p:cNvSpPr>
            <a:spLocks noChangeShapeType="1"/>
          </p:cNvSpPr>
          <p:nvPr/>
        </p:nvSpPr>
        <p:spPr bwMode="auto">
          <a:xfrm>
            <a:off x="5435600" y="1125538"/>
            <a:ext cx="0" cy="3887787"/>
          </a:xfrm>
          <a:prstGeom prst="line">
            <a:avLst/>
          </a:prstGeom>
          <a:noFill/>
          <a:ln w="9525">
            <a:solidFill>
              <a:srgbClr val="C00000"/>
            </a:solidFill>
            <a:prstDash val="dash"/>
            <a:round/>
            <a:headEnd/>
            <a:tailEnd/>
          </a:ln>
        </p:spPr>
        <p:txBody>
          <a:bodyPr/>
          <a:lstStyle/>
          <a:p>
            <a:endParaRPr lang="nb-NO"/>
          </a:p>
        </p:txBody>
      </p:sp>
      <p:cxnSp>
        <p:nvCxnSpPr>
          <p:cNvPr id="21538" name="AutoShape 25"/>
          <p:cNvCxnSpPr>
            <a:cxnSpLocks noChangeShapeType="1"/>
          </p:cNvCxnSpPr>
          <p:nvPr/>
        </p:nvCxnSpPr>
        <p:spPr bwMode="auto">
          <a:xfrm flipV="1">
            <a:off x="2297113" y="4437063"/>
            <a:ext cx="1203325" cy="360362"/>
          </a:xfrm>
          <a:prstGeom prst="bentConnector3">
            <a:avLst>
              <a:gd name="adj1" fmla="val 921"/>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121" name="Straight Connector 120"/>
          <p:cNvCxnSpPr/>
          <p:nvPr/>
        </p:nvCxnSpPr>
        <p:spPr bwMode="auto">
          <a:xfrm rot="16200000" flipH="1">
            <a:off x="2988469" y="4075907"/>
            <a:ext cx="719137" cy="0"/>
          </a:xfrm>
          <a:prstGeom prst="line">
            <a:avLst/>
          </a:prstGeom>
          <a:noFill/>
          <a:ln w="19050">
            <a:solidFill>
              <a:schemeClr val="tx1"/>
            </a:solidFill>
          </a:ln>
          <a:effectLst>
            <a:outerShdw blurRad="50800" dist="38100" dir="5400000" algn="t" rotWithShape="0">
              <a:prstClr val="black">
                <a:alpha val="40000"/>
              </a:prstClr>
            </a:outerShdw>
          </a:effectLst>
          <a:extLst/>
        </p:spPr>
      </p:cxnSp>
      <p:cxnSp>
        <p:nvCxnSpPr>
          <p:cNvPr id="21540" name="Shape 133"/>
          <p:cNvCxnSpPr>
            <a:cxnSpLocks noChangeShapeType="1"/>
          </p:cNvCxnSpPr>
          <p:nvPr/>
        </p:nvCxnSpPr>
        <p:spPr bwMode="auto">
          <a:xfrm>
            <a:off x="3492500" y="4437063"/>
            <a:ext cx="1095375" cy="360362"/>
          </a:xfrm>
          <a:prstGeom prst="bentConnector2">
            <a:avLst/>
          </a:prstGeom>
          <a:noFill/>
          <a:ln w="19050">
            <a:solidFill>
              <a:schemeClr val="tx1"/>
            </a:solidFill>
            <a:miter lim="800000"/>
            <a:headEnd/>
            <a:tailEnd/>
          </a:ln>
          <a:effectLst>
            <a:outerShdw dist="38100" dir="5400000" algn="t" rotWithShape="0">
              <a:srgbClr val="000000">
                <a:alpha val="39998"/>
              </a:srgbClr>
            </a:outerShdw>
          </a:effectLst>
        </p:spPr>
      </p:cxnSp>
      <p:sp>
        <p:nvSpPr>
          <p:cNvPr id="21541" name="Text Box 49"/>
          <p:cNvSpPr txBox="1">
            <a:spLocks noChangeArrowheads="1"/>
          </p:cNvSpPr>
          <p:nvPr/>
        </p:nvSpPr>
        <p:spPr bwMode="auto">
          <a:xfrm>
            <a:off x="5651500" y="4652963"/>
            <a:ext cx="3240088" cy="1200329"/>
          </a:xfrm>
          <a:prstGeom prst="rect">
            <a:avLst/>
          </a:prstGeom>
          <a:solidFill>
            <a:schemeClr val="bg1"/>
          </a:solidFill>
          <a:ln w="9525">
            <a:noFill/>
            <a:miter lim="800000"/>
            <a:headEnd/>
            <a:tailEnd/>
          </a:ln>
        </p:spPr>
        <p:txBody>
          <a:bodyPr>
            <a:spAutoFit/>
          </a:bodyPr>
          <a:lstStyle/>
          <a:p>
            <a:pPr>
              <a:spcBef>
                <a:spcPct val="50000"/>
              </a:spcBef>
            </a:pPr>
            <a:r>
              <a:rPr lang="en-GB" dirty="0">
                <a:solidFill>
                  <a:schemeClr val="tx1"/>
                </a:solidFill>
              </a:rPr>
              <a:t>The Arctic SDI is a user driven project – input from </a:t>
            </a:r>
            <a:r>
              <a:rPr lang="en-GB" b="1" dirty="0">
                <a:solidFill>
                  <a:schemeClr val="tx1"/>
                </a:solidFill>
              </a:rPr>
              <a:t>AC Working Groups</a:t>
            </a:r>
            <a:r>
              <a:rPr lang="en-GB" dirty="0">
                <a:solidFill>
                  <a:schemeClr val="tx1"/>
                </a:solidFill>
              </a:rPr>
              <a:t>, IPY and other User Groups is of most importance</a:t>
            </a:r>
          </a:p>
        </p:txBody>
      </p:sp>
      <p:sp>
        <p:nvSpPr>
          <p:cNvPr id="31" name="AutoShape 18"/>
          <p:cNvSpPr>
            <a:spLocks noChangeArrowheads="1"/>
          </p:cNvSpPr>
          <p:nvPr/>
        </p:nvSpPr>
        <p:spPr bwMode="auto">
          <a:xfrm>
            <a:off x="2617787" y="2456602"/>
            <a:ext cx="1500189" cy="1188365"/>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Steering Committee</a:t>
            </a:r>
          </a:p>
          <a:p>
            <a:pPr algn="ctr">
              <a:defRPr/>
            </a:pPr>
            <a:r>
              <a:rPr lang="en-US" sz="1400" b="1" dirty="0" err="1">
                <a:solidFill>
                  <a:schemeClr val="bg1">
                    <a:lumMod val="65000"/>
                  </a:schemeClr>
                </a:solidFill>
                <a:latin typeface="Arial" charset="0"/>
                <a:ea typeface="ＭＳ Ｐゴシック"/>
                <a:cs typeface="ＭＳ Ｐゴシック"/>
              </a:rPr>
              <a:t>Inkl</a:t>
            </a:r>
            <a:r>
              <a:rPr lang="en-US" sz="1400" b="1" dirty="0">
                <a:solidFill>
                  <a:schemeClr val="bg1">
                    <a:lumMod val="65000"/>
                  </a:schemeClr>
                </a:solidFill>
                <a:latin typeface="Arial" charset="0"/>
                <a:ea typeface="ＭＳ Ｐゴシック"/>
                <a:cs typeface="ＭＳ Ｐゴシック"/>
              </a:rPr>
              <a:t>. PMG</a:t>
            </a:r>
          </a:p>
          <a:p>
            <a:pPr algn="ctr">
              <a:defRPr/>
            </a:pPr>
            <a:endParaRPr lang="en-US" sz="900" b="0" dirty="0">
              <a:solidFill>
                <a:schemeClr val="bg1">
                  <a:lumMod val="65000"/>
                </a:schemeClr>
              </a:solidFill>
              <a:latin typeface="Arial" charset="0"/>
              <a:ea typeface="ÇlÇr ñæí©"/>
              <a:cs typeface="ÇlÇr ñæí©"/>
            </a:endParaRPr>
          </a:p>
          <a:p>
            <a:pPr algn="ctr">
              <a:defRPr/>
            </a:pPr>
            <a:r>
              <a:rPr lang="en-US" sz="900" b="0" dirty="0">
                <a:solidFill>
                  <a:schemeClr val="bg1">
                    <a:lumMod val="65000"/>
                  </a:schemeClr>
                </a:solidFill>
                <a:latin typeface="Arial" charset="0"/>
                <a:ea typeface="ÇlÇr ñæí©"/>
                <a:cs typeface="ÇlÇr ñæí©"/>
              </a:rPr>
              <a:t>(NMA’s ASDI Coordinators)</a:t>
            </a:r>
          </a:p>
        </p:txBody>
      </p:sp>
      <p:sp>
        <p:nvSpPr>
          <p:cNvPr id="34" name="AutoShape 22"/>
          <p:cNvSpPr>
            <a:spLocks noChangeArrowheads="1"/>
          </p:cNvSpPr>
          <p:nvPr/>
        </p:nvSpPr>
        <p:spPr bwMode="auto">
          <a:xfrm>
            <a:off x="5863627" y="3094852"/>
            <a:ext cx="1594801" cy="1031513"/>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200" b="1" dirty="0">
                <a:solidFill>
                  <a:schemeClr val="tx1"/>
                </a:solidFill>
                <a:latin typeface="Arial" charset="0"/>
                <a:ea typeface="ÇlÇr ñæí©"/>
                <a:cs typeface="ÇlÇr ñæí©"/>
              </a:rPr>
              <a:t>Reference group:</a:t>
            </a:r>
          </a:p>
          <a:p>
            <a:pPr algn="ctr">
              <a:defRPr/>
            </a:pPr>
            <a:r>
              <a:rPr lang="en-US" sz="1200" b="1" dirty="0">
                <a:solidFill>
                  <a:schemeClr val="tx1"/>
                </a:solidFill>
                <a:latin typeface="Arial" charset="0"/>
                <a:ea typeface="ÇlÇr ñæí©"/>
                <a:cs typeface="ÇlÇr ñæí©"/>
              </a:rPr>
              <a:t>Arctic council Liaison</a:t>
            </a:r>
          </a:p>
          <a:p>
            <a:pPr algn="ctr">
              <a:defRPr/>
            </a:pPr>
            <a:r>
              <a:rPr lang="en-US" sz="900" b="1" dirty="0">
                <a:solidFill>
                  <a:schemeClr val="tx1"/>
                </a:solidFill>
                <a:latin typeface="Arial" charset="0"/>
                <a:ea typeface="ÇlÇr ñæí©"/>
                <a:cs typeface="ÇlÇr ñæí©"/>
              </a:rPr>
              <a:t>CAFF WG</a:t>
            </a:r>
            <a:endParaRPr lang="en-GB" sz="900" b="1" dirty="0">
              <a:solidFill>
                <a:schemeClr val="tx1"/>
              </a:solidFill>
              <a:latin typeface="Arial" charset="0"/>
              <a:ea typeface="ÇlÇr ñæí©"/>
              <a:cs typeface="ÇlÇr ñæí©"/>
            </a:endParaRPr>
          </a:p>
          <a:p>
            <a:pPr algn="ctr">
              <a:defRPr/>
            </a:pPr>
            <a:endParaRPr lang="en-GB" sz="900" b="0" dirty="0">
              <a:solidFill>
                <a:srgbClr val="0000FF"/>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33" name="AutoShape 15"/>
          <p:cNvSpPr>
            <a:spLocks noChangeArrowheads="1"/>
          </p:cNvSpPr>
          <p:nvPr/>
        </p:nvSpPr>
        <p:spPr bwMode="auto">
          <a:xfrm>
            <a:off x="2619375" y="1021559"/>
            <a:ext cx="1501776" cy="1157810"/>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The Board </a:t>
            </a:r>
          </a:p>
          <a:p>
            <a:pPr algn="ctr">
              <a:defRPr/>
            </a:pPr>
            <a:r>
              <a:rPr lang="en-US" sz="1400" b="0" dirty="0">
                <a:solidFill>
                  <a:schemeClr val="bg1">
                    <a:lumMod val="65000"/>
                  </a:schemeClr>
                </a:solidFill>
                <a:latin typeface="Arial" charset="0"/>
                <a:ea typeface="ＭＳ Ｐゴシック"/>
                <a:cs typeface="ＭＳ Ｐゴシック"/>
              </a:rPr>
              <a:t>Project Owners</a:t>
            </a:r>
            <a:endParaRPr lang="en-US" sz="900" b="0" dirty="0">
              <a:solidFill>
                <a:schemeClr val="bg1">
                  <a:lumMod val="65000"/>
                </a:schemeClr>
              </a:solidFill>
              <a:latin typeface="Arial" charset="0"/>
              <a:ea typeface="ÇlÇr ñæí©"/>
              <a:cs typeface="ÇlÇr ñæí©"/>
            </a:endParaRPr>
          </a:p>
          <a:p>
            <a:pPr algn="ctr">
              <a:defRPr/>
            </a:pPr>
            <a:r>
              <a:rPr lang="en-US" sz="900" b="0" dirty="0">
                <a:solidFill>
                  <a:schemeClr val="bg1">
                    <a:lumMod val="65000"/>
                  </a:schemeClr>
                </a:solidFill>
                <a:latin typeface="Arial" charset="0"/>
                <a:ea typeface="ÇlÇr ñæí©"/>
                <a:cs typeface="ÇlÇr ñæí©"/>
              </a:rPr>
              <a:t>(NMA</a:t>
            </a:r>
            <a:r>
              <a:rPr lang="en-US" altLang="en-US" sz="900" b="0" dirty="0">
                <a:solidFill>
                  <a:schemeClr val="bg1">
                    <a:lumMod val="65000"/>
                  </a:schemeClr>
                </a:solidFill>
                <a:latin typeface="Arial" charset="0"/>
                <a:ea typeface="ÇlÇr ñæí©"/>
                <a:cs typeface="ÇlÇr ñæí©"/>
              </a:rPr>
              <a:t>’</a:t>
            </a:r>
            <a:r>
              <a:rPr lang="en-US" sz="900" b="0" dirty="0">
                <a:solidFill>
                  <a:schemeClr val="bg1">
                    <a:lumMod val="65000"/>
                  </a:schemeClr>
                </a:solidFill>
                <a:latin typeface="Arial" charset="0"/>
                <a:ea typeface="ÇlÇr ñæí©"/>
                <a:cs typeface="ÇlÇr ñæí©"/>
              </a:rPr>
              <a:t>s DG or corresponding managerial level)</a:t>
            </a:r>
          </a:p>
          <a:p>
            <a:pPr algn="ctr">
              <a:defRPr/>
            </a:pPr>
            <a:endParaRPr lang="en-US" sz="1400" b="0" dirty="0">
              <a:solidFill>
                <a:schemeClr val="tx1"/>
              </a:solidFill>
              <a:latin typeface="Arial" charset="0"/>
              <a:ea typeface="ＭＳ Ｐゴシック"/>
              <a:cs typeface="ＭＳ Ｐゴシック"/>
            </a:endParaRPr>
          </a:p>
        </p:txBody>
      </p:sp>
      <p:sp>
        <p:nvSpPr>
          <p:cNvPr id="36" name="Text Box 49"/>
          <p:cNvSpPr txBox="1">
            <a:spLocks noChangeArrowheads="1"/>
          </p:cNvSpPr>
          <p:nvPr/>
        </p:nvSpPr>
        <p:spPr bwMode="auto">
          <a:xfrm>
            <a:off x="2123728" y="1052736"/>
            <a:ext cx="3240088" cy="5078313"/>
          </a:xfrm>
          <a:prstGeom prst="rect">
            <a:avLst/>
          </a:prstGeom>
          <a:solidFill>
            <a:schemeClr val="bg1"/>
          </a:solidFill>
          <a:ln w="9525">
            <a:noFill/>
            <a:miter lim="800000"/>
            <a:headEnd/>
            <a:tailEnd/>
          </a:ln>
        </p:spPr>
        <p:txBody>
          <a:bodyPr>
            <a:spAutoFit/>
          </a:bodyPr>
          <a:lstStyle/>
          <a:p>
            <a:r>
              <a:rPr lang="en-GB" dirty="0"/>
              <a:t>The Arctic Council and its Working Groups, represented by CAFF, are participating in the Arctic SDI project work as Reference Group, representing the user community and thus </a:t>
            </a:r>
            <a:r>
              <a:rPr lang="en-GB" b="1" dirty="0"/>
              <a:t>exercising influence on the project and its results. </a:t>
            </a:r>
            <a:endParaRPr lang="nb-NO" b="1" dirty="0"/>
          </a:p>
          <a:p>
            <a:r>
              <a:rPr lang="en-GB" dirty="0"/>
              <a:t> </a:t>
            </a:r>
            <a:endParaRPr lang="nb-NO" dirty="0"/>
          </a:p>
          <a:p>
            <a:r>
              <a:rPr lang="en-GB" dirty="0"/>
              <a:t>Tom Barry is pointed out as Contact person for the Reference Group, and will be </a:t>
            </a:r>
            <a:r>
              <a:rPr lang="en-GB" b="1" dirty="0"/>
              <a:t>assigned to the Steering Committee Meetings. </a:t>
            </a:r>
            <a:endParaRPr lang="nb-NO" b="1" dirty="0"/>
          </a:p>
          <a:p>
            <a:r>
              <a:rPr lang="en-GB" dirty="0"/>
              <a:t> </a:t>
            </a:r>
            <a:endParaRPr lang="nb-NO" dirty="0"/>
          </a:p>
          <a:p>
            <a:r>
              <a:rPr lang="en-GB" dirty="0"/>
              <a:t>The Reference Group </a:t>
            </a:r>
            <a:r>
              <a:rPr lang="en-GB" b="1" dirty="0"/>
              <a:t>might adopt more representatives </a:t>
            </a:r>
            <a:r>
              <a:rPr lang="en-GB" dirty="0"/>
              <a:t>of user groups when needed. </a:t>
            </a: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i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7"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F4164733-2A5F-4211-8934-E38C05A5F575}" type="slidenum">
              <a:rPr lang="sv-SE" sz="1200" b="0">
                <a:solidFill>
                  <a:schemeClr val="tx1"/>
                </a:solidFill>
              </a:rPr>
              <a:pPr algn="r"/>
              <a:t>9</a:t>
            </a:fld>
            <a:endParaRPr lang="sv-SE" sz="1200" b="0">
              <a:solidFill>
                <a:schemeClr val="tx1"/>
              </a:solidFill>
            </a:endParaRPr>
          </a:p>
        </p:txBody>
      </p:sp>
      <p:sp>
        <p:nvSpPr>
          <p:cNvPr id="21508"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09"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872C1BAC-E812-4C45-9863-179565EDA314}" type="slidenum">
              <a:rPr lang="sv-SE" sz="1200" b="0">
                <a:solidFill>
                  <a:schemeClr val="tx1"/>
                </a:solidFill>
              </a:rPr>
              <a:pPr algn="r"/>
              <a:t>9</a:t>
            </a:fld>
            <a:endParaRPr lang="sv-SE" sz="1200" b="0">
              <a:solidFill>
                <a:schemeClr val="tx1"/>
              </a:solidFill>
            </a:endParaRPr>
          </a:p>
        </p:txBody>
      </p:sp>
      <p:sp>
        <p:nvSpPr>
          <p:cNvPr id="21510"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1"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48AA5412-8F68-44C3-82C5-C7B77904D9ED}" type="slidenum">
              <a:rPr lang="sv-SE" sz="1200" b="0">
                <a:solidFill>
                  <a:schemeClr val="tx1"/>
                </a:solidFill>
              </a:rPr>
              <a:pPr algn="r"/>
              <a:t>9</a:t>
            </a:fld>
            <a:endParaRPr lang="sv-SE" sz="1200" b="0">
              <a:solidFill>
                <a:schemeClr val="tx1"/>
              </a:solidFill>
            </a:endParaRPr>
          </a:p>
        </p:txBody>
      </p:sp>
      <p:sp>
        <p:nvSpPr>
          <p:cNvPr id="21512"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3"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7943395-5D93-4AA5-A9C1-DE3EC85CBE92}" type="slidenum">
              <a:rPr lang="sv-SE" sz="1200" b="0">
                <a:solidFill>
                  <a:schemeClr val="tx1"/>
                </a:solidFill>
              </a:rPr>
              <a:pPr algn="r"/>
              <a:t>9</a:t>
            </a:fld>
            <a:endParaRPr lang="sv-SE" sz="1200" b="0">
              <a:solidFill>
                <a:schemeClr val="tx1"/>
              </a:solidFill>
            </a:endParaRPr>
          </a:p>
        </p:txBody>
      </p:sp>
      <p:sp>
        <p:nvSpPr>
          <p:cNvPr id="21514" name="Rectangle 6"/>
          <p:cNvSpPr txBox="1">
            <a:spLocks noGrp="1" noChangeArrowheads="1"/>
          </p:cNvSpPr>
          <p:nvPr/>
        </p:nvSpPr>
        <p:spPr bwMode="auto">
          <a:xfrm>
            <a:off x="3124200" y="6248400"/>
            <a:ext cx="2895600" cy="457200"/>
          </a:xfrm>
          <a:prstGeom prst="rect">
            <a:avLst/>
          </a:prstGeom>
          <a:noFill/>
          <a:ln w="9525">
            <a:noFill/>
            <a:miter lim="800000"/>
            <a:headEnd/>
            <a:tailEnd/>
          </a:ln>
        </p:spPr>
        <p:txBody>
          <a:bodyPr anchor="b"/>
          <a:lstStyle/>
          <a:p>
            <a:pPr algn="ctr"/>
            <a:r>
              <a:rPr lang="sv-SE">
                <a:solidFill>
                  <a:srgbClr val="000099"/>
                </a:solidFill>
              </a:rPr>
              <a:t>www.arctic-sdi.org</a:t>
            </a:r>
          </a:p>
        </p:txBody>
      </p:sp>
      <p:sp>
        <p:nvSpPr>
          <p:cNvPr id="21515" name="Rectangle 7"/>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56A168B0-D1B6-4317-8C05-EB114E7E32BE}" type="slidenum">
              <a:rPr lang="sv-SE" sz="1200" b="0">
                <a:solidFill>
                  <a:schemeClr val="tx1"/>
                </a:solidFill>
              </a:rPr>
              <a:pPr algn="r"/>
              <a:t>9</a:t>
            </a:fld>
            <a:endParaRPr lang="sv-SE" sz="1200" b="0">
              <a:solidFill>
                <a:schemeClr val="tx1"/>
              </a:solidFill>
            </a:endParaRPr>
          </a:p>
        </p:txBody>
      </p:sp>
      <p:sp>
        <p:nvSpPr>
          <p:cNvPr id="2" name="Title 1"/>
          <p:cNvSpPr>
            <a:spLocks noGrp="1"/>
          </p:cNvSpPr>
          <p:nvPr>
            <p:ph type="title" idx="4294967295"/>
          </p:nvPr>
        </p:nvSpPr>
        <p:spPr>
          <a:xfrm>
            <a:off x="1979613" y="0"/>
            <a:ext cx="7164387" cy="1139825"/>
          </a:xfrm>
        </p:spPr>
        <p:txBody>
          <a:bodyPr/>
          <a:lstStyle/>
          <a:p>
            <a:pPr>
              <a:defRPr/>
            </a:pPr>
            <a:r>
              <a:rPr lang="is-IS" sz="3800" b="1" dirty="0" smtClean="0">
                <a:solidFill>
                  <a:srgbClr val="000099"/>
                </a:solidFill>
                <a:effectLst>
                  <a:outerShdw blurRad="38100" dist="38100" dir="2700000" algn="tl">
                    <a:srgbClr val="C0C0C0"/>
                  </a:outerShdw>
                </a:effectLst>
                <a:latin typeface="Arial" charset="0"/>
              </a:rPr>
              <a:t>Project Organisation</a:t>
            </a:r>
          </a:p>
        </p:txBody>
      </p:sp>
      <p:sp>
        <p:nvSpPr>
          <p:cNvPr id="5" name="Footer Placeholder 4"/>
          <p:cNvSpPr txBox="1">
            <a:spLocks noGrp="1"/>
          </p:cNvSpPr>
          <p:nvPr/>
        </p:nvSpPr>
        <p:spPr bwMode="auto">
          <a:xfrm>
            <a:off x="2484438" y="4508500"/>
            <a:ext cx="3803650" cy="546100"/>
          </a:xfrm>
          <a:prstGeom prst="rect">
            <a:avLst/>
          </a:prstGeom>
          <a:noFill/>
          <a:effectLst>
            <a:outerShdw blurRad="50800" dist="38100" dir="5400000" algn="t" rotWithShape="0">
              <a:prstClr val="black">
                <a:alpha val="40000"/>
              </a:prstClr>
            </a:outerShdw>
          </a:effectLst>
          <a:extLst>
            <a:ext uri="{FAA26D3D-D897-4be2-8F04-BA451C77F1D7}"/>
          </a:extLst>
        </p:spPr>
        <p:txBody>
          <a:bodyPr anchor="b"/>
          <a:lstStyle/>
          <a:p>
            <a:pPr algn="ctr">
              <a:defRPr/>
            </a:pPr>
            <a:r>
              <a:rPr lang="sv-SE">
                <a:solidFill>
                  <a:srgbClr val="000099"/>
                </a:solidFill>
              </a:rPr>
              <a:t>www.arctic-sdi.org</a:t>
            </a:r>
          </a:p>
        </p:txBody>
      </p:sp>
      <p:sp>
        <p:nvSpPr>
          <p:cNvPr id="2151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24F2CB5-202D-45BC-A071-2DDC57D69D0B}" type="slidenum">
              <a:rPr lang="sv-SE" sz="1200" b="0">
                <a:solidFill>
                  <a:schemeClr val="tx1"/>
                </a:solidFill>
              </a:rPr>
              <a:pPr algn="r"/>
              <a:t>9</a:t>
            </a:fld>
            <a:endParaRPr lang="sv-SE" sz="1200" b="0">
              <a:solidFill>
                <a:schemeClr val="tx1"/>
              </a:solidFill>
            </a:endParaRPr>
          </a:p>
        </p:txBody>
      </p:sp>
      <p:cxnSp>
        <p:nvCxnSpPr>
          <p:cNvPr id="21519" name="AutoShape 28"/>
          <p:cNvCxnSpPr>
            <a:cxnSpLocks noChangeShapeType="1"/>
          </p:cNvCxnSpPr>
          <p:nvPr/>
        </p:nvCxnSpPr>
        <p:spPr bwMode="auto">
          <a:xfrm>
            <a:off x="4435475" y="3714750"/>
            <a:ext cx="895350" cy="1588"/>
          </a:xfrm>
          <a:prstGeom prst="straightConnector1">
            <a:avLst/>
          </a:prstGeom>
          <a:noFill/>
          <a:ln w="19050">
            <a:solidFill>
              <a:srgbClr val="000000"/>
            </a:solidFill>
            <a:round/>
            <a:headEnd/>
            <a:tailEnd/>
          </a:ln>
        </p:spPr>
      </p:cxnSp>
      <p:sp>
        <p:nvSpPr>
          <p:cNvPr id="21520" name="Up Arrow 27"/>
          <p:cNvSpPr>
            <a:spLocks noChangeArrowheads="1"/>
          </p:cNvSpPr>
          <p:nvPr/>
        </p:nvSpPr>
        <p:spPr bwMode="auto">
          <a:xfrm>
            <a:off x="4724400" y="1762125"/>
            <a:ext cx="627063" cy="857250"/>
          </a:xfrm>
          <a:prstGeom prst="upArrow">
            <a:avLst>
              <a:gd name="adj1" fmla="val 50000"/>
              <a:gd name="adj2" fmla="val 50000"/>
            </a:avLst>
          </a:prstGeom>
          <a:noFill/>
          <a:ln w="9525">
            <a:noFill/>
            <a:miter lim="800000"/>
            <a:headEnd/>
            <a:tailEnd/>
          </a:ln>
        </p:spPr>
        <p:txBody>
          <a:bodyPr anchor="b"/>
          <a:lstStyle/>
          <a:p>
            <a:pPr algn="ctr"/>
            <a:endParaRPr lang="is-IS"/>
          </a:p>
        </p:txBody>
      </p:sp>
      <p:sp>
        <p:nvSpPr>
          <p:cNvPr id="21521" name="Rectangle 11"/>
          <p:cNvSpPr>
            <a:spLocks noChangeArrowheads="1"/>
          </p:cNvSpPr>
          <p:nvPr/>
        </p:nvSpPr>
        <p:spPr bwMode="auto">
          <a:xfrm>
            <a:off x="1095375" y="1006475"/>
            <a:ext cx="6524625" cy="5111750"/>
          </a:xfrm>
          <a:prstGeom prst="rect">
            <a:avLst/>
          </a:prstGeom>
          <a:gradFill rotWithShape="1">
            <a:gsLst>
              <a:gs pos="0">
                <a:srgbClr val="959595"/>
              </a:gs>
              <a:gs pos="50000">
                <a:srgbClr val="D6D6D6"/>
              </a:gs>
              <a:gs pos="100000">
                <a:srgbClr val="FFFFFF"/>
              </a:gs>
            </a:gsLst>
            <a:lin ang="2700000" scaled="1"/>
          </a:gradFill>
          <a:ln w="9525">
            <a:noFill/>
            <a:miter lim="800000"/>
            <a:headEnd/>
            <a:tailEnd/>
          </a:ln>
        </p:spPr>
        <p:txBody>
          <a:bodyPr/>
          <a:lstStyle/>
          <a:p>
            <a:pPr algn="ctr"/>
            <a:endParaRPr lang="en-US"/>
          </a:p>
        </p:txBody>
      </p:sp>
      <p:sp>
        <p:nvSpPr>
          <p:cNvPr id="30" name="AutoShape 26"/>
          <p:cNvSpPr>
            <a:spLocks noChangeArrowheads="1"/>
          </p:cNvSpPr>
          <p:nvPr/>
        </p:nvSpPr>
        <p:spPr bwMode="auto">
          <a:xfrm>
            <a:off x="3838576" y="4835525"/>
            <a:ext cx="1503362" cy="862012"/>
          </a:xfrm>
          <a:prstGeom prst="flowChartAlternateProcess">
            <a:avLst/>
          </a:prstGeom>
          <a:solidFill>
            <a:schemeClr val="accent3">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AWG</a:t>
            </a:r>
          </a:p>
          <a:p>
            <a:pPr algn="ctr">
              <a:defRPr/>
            </a:pPr>
            <a:r>
              <a:rPr lang="en-US" sz="1000" dirty="0">
                <a:solidFill>
                  <a:schemeClr val="bg1">
                    <a:lumMod val="65000"/>
                  </a:schemeClr>
                </a:solidFill>
                <a:latin typeface="Arial" charset="0"/>
                <a:ea typeface="ÇlÇr ñæí©"/>
                <a:cs typeface="ÇlÇr ñæí©"/>
              </a:rPr>
              <a:t>Administrative</a:t>
            </a:r>
          </a:p>
          <a:p>
            <a:pPr algn="ctr">
              <a:defRPr/>
            </a:pPr>
            <a:r>
              <a:rPr lang="en-US" sz="1000" dirty="0">
                <a:solidFill>
                  <a:schemeClr val="bg1">
                    <a:lumMod val="65000"/>
                  </a:schemeClr>
                </a:solidFill>
                <a:latin typeface="Arial" charset="0"/>
                <a:ea typeface="ÇlÇr ñæí©"/>
                <a:cs typeface="ÇlÇr ñæí©"/>
              </a:rPr>
              <a:t>Working Group</a:t>
            </a:r>
          </a:p>
          <a:p>
            <a:pPr algn="ctr">
              <a:defRPr/>
            </a:pPr>
            <a:r>
              <a:rPr lang="en-US" sz="900" b="0" dirty="0">
                <a:solidFill>
                  <a:schemeClr val="bg1">
                    <a:lumMod val="65000"/>
                  </a:schemeClr>
                </a:solidFill>
                <a:latin typeface="Arial" charset="0"/>
                <a:ea typeface="ÇlÇr ñæí©"/>
                <a:cs typeface="ÇlÇr ñæí©"/>
              </a:rPr>
              <a:t>(Data Access Terms</a:t>
            </a:r>
            <a:r>
              <a:rPr lang="en-US" sz="900" b="0" dirty="0">
                <a:solidFill>
                  <a:srgbClr val="000000"/>
                </a:solidFill>
                <a:latin typeface="Arial" charset="0"/>
                <a:ea typeface="ÇlÇr ñæí©"/>
                <a:cs typeface="ÇlÇr ñæí©"/>
              </a:rPr>
              <a:t>)</a:t>
            </a:r>
            <a:endParaRPr lang="en-GB" sz="900" b="0" dirty="0">
              <a:solidFill>
                <a:srgbClr val="000000"/>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32" name="AutoShape 12"/>
          <p:cNvSpPr>
            <a:spLocks noChangeArrowheads="1"/>
          </p:cNvSpPr>
          <p:nvPr/>
        </p:nvSpPr>
        <p:spPr bwMode="auto">
          <a:xfrm>
            <a:off x="5825354" y="1871272"/>
            <a:ext cx="1637094" cy="1020797"/>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GB" sz="1200" dirty="0">
                <a:solidFill>
                  <a:schemeClr val="bg1">
                    <a:lumMod val="65000"/>
                  </a:schemeClr>
                </a:solidFill>
                <a:latin typeface="Arial" charset="0"/>
                <a:ea typeface="ÇlÇr ñæí©"/>
                <a:cs typeface="ÇlÇr ñæí©"/>
              </a:rPr>
              <a:t>Advisory Group</a:t>
            </a:r>
          </a:p>
          <a:p>
            <a:pPr algn="ctr">
              <a:defRPr/>
            </a:pPr>
            <a:r>
              <a:rPr lang="en-GB" sz="900" b="0" dirty="0">
                <a:solidFill>
                  <a:schemeClr val="bg1">
                    <a:lumMod val="65000"/>
                  </a:schemeClr>
                </a:solidFill>
                <a:latin typeface="Arial" charset="0"/>
                <a:ea typeface="ÇlÇr ñæí©"/>
                <a:cs typeface="ÇlÇr ñæí©"/>
              </a:rPr>
              <a:t>(acknowledged professionals)</a:t>
            </a:r>
          </a:p>
          <a:p>
            <a:pPr>
              <a:defRPr/>
            </a:pPr>
            <a:endParaRPr lang="en-US" sz="1000" dirty="0">
              <a:solidFill>
                <a:schemeClr val="bg1">
                  <a:lumMod val="65000"/>
                </a:schemeClr>
              </a:solidFill>
              <a:latin typeface="Arial" charset="0"/>
              <a:ea typeface="ＭＳ Ｐゴシック"/>
              <a:cs typeface="ＭＳ Ｐゴシック"/>
            </a:endParaRPr>
          </a:p>
          <a:p>
            <a:pPr>
              <a:defRPr/>
            </a:pPr>
            <a:r>
              <a:rPr lang="en-US" sz="1000" dirty="0">
                <a:solidFill>
                  <a:schemeClr val="bg1">
                    <a:lumMod val="65000"/>
                  </a:schemeClr>
                </a:solidFill>
                <a:latin typeface="Arial" charset="0"/>
                <a:ea typeface="ＭＳ Ｐゴシック"/>
                <a:cs typeface="ＭＳ Ｐゴシック"/>
              </a:rPr>
              <a:t>Support &amp; Marketing</a:t>
            </a:r>
          </a:p>
        </p:txBody>
      </p:sp>
      <p:sp>
        <p:nvSpPr>
          <p:cNvPr id="35" name="AutoShape 27"/>
          <p:cNvSpPr>
            <a:spLocks noChangeArrowheads="1"/>
          </p:cNvSpPr>
          <p:nvPr/>
        </p:nvSpPr>
        <p:spPr bwMode="auto">
          <a:xfrm>
            <a:off x="1535112" y="4834701"/>
            <a:ext cx="1500188" cy="881649"/>
          </a:xfrm>
          <a:prstGeom prst="flowChartAlternateProcess">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TWG</a:t>
            </a:r>
          </a:p>
          <a:p>
            <a:pPr algn="ctr">
              <a:defRPr/>
            </a:pPr>
            <a:endParaRPr lang="en-US" sz="1400" dirty="0">
              <a:solidFill>
                <a:schemeClr val="bg1">
                  <a:lumMod val="65000"/>
                </a:schemeClr>
              </a:solidFill>
              <a:latin typeface="Arial" charset="0"/>
              <a:ea typeface="ÇlÇr ñæí©"/>
              <a:cs typeface="ÇlÇr ñæí©"/>
            </a:endParaRPr>
          </a:p>
          <a:p>
            <a:pPr algn="ctr">
              <a:defRPr/>
            </a:pPr>
            <a:r>
              <a:rPr lang="en-US" sz="1000" dirty="0">
                <a:solidFill>
                  <a:schemeClr val="bg1">
                    <a:lumMod val="65000"/>
                  </a:schemeClr>
                </a:solidFill>
                <a:latin typeface="Arial" charset="0"/>
                <a:ea typeface="ÇlÇr ñæí©"/>
                <a:cs typeface="ÇlÇr ñæí©"/>
              </a:rPr>
              <a:t>Technical</a:t>
            </a:r>
          </a:p>
          <a:p>
            <a:pPr algn="ctr">
              <a:defRPr/>
            </a:pPr>
            <a:r>
              <a:rPr lang="en-US" sz="1000" dirty="0">
                <a:solidFill>
                  <a:schemeClr val="bg1">
                    <a:lumMod val="65000"/>
                  </a:schemeClr>
                </a:solidFill>
                <a:latin typeface="Arial" charset="0"/>
                <a:ea typeface="ÇlÇr ñæí©"/>
                <a:cs typeface="ÇlÇr ñæí©"/>
              </a:rPr>
              <a:t>Working Group</a:t>
            </a:r>
          </a:p>
          <a:p>
            <a:pPr algn="ctr">
              <a:defRPr/>
            </a:pPr>
            <a:endParaRPr lang="en-GB" sz="1200" dirty="0">
              <a:solidFill>
                <a:srgbClr val="000000"/>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21531" name="Line 20"/>
          <p:cNvSpPr>
            <a:spLocks noChangeShapeType="1"/>
          </p:cNvSpPr>
          <p:nvPr/>
        </p:nvSpPr>
        <p:spPr bwMode="auto">
          <a:xfrm>
            <a:off x="1476375" y="4221163"/>
            <a:ext cx="6007100" cy="0"/>
          </a:xfrm>
          <a:prstGeom prst="line">
            <a:avLst/>
          </a:prstGeom>
          <a:noFill/>
          <a:ln w="9525">
            <a:solidFill>
              <a:srgbClr val="C00000"/>
            </a:solidFill>
            <a:prstDash val="dash"/>
            <a:round/>
            <a:headEnd/>
            <a:tailEnd/>
          </a:ln>
        </p:spPr>
        <p:txBody>
          <a:bodyPr/>
          <a:lstStyle/>
          <a:p>
            <a:endParaRPr lang="nb-NO"/>
          </a:p>
        </p:txBody>
      </p:sp>
      <p:cxnSp>
        <p:nvCxnSpPr>
          <p:cNvPr id="21532" name="AutoShape 16"/>
          <p:cNvCxnSpPr>
            <a:cxnSpLocks noChangeShapeType="1"/>
          </p:cNvCxnSpPr>
          <p:nvPr/>
        </p:nvCxnSpPr>
        <p:spPr bwMode="auto">
          <a:xfrm>
            <a:off x="4030663" y="3070225"/>
            <a:ext cx="1841500" cy="560388"/>
          </a:xfrm>
          <a:prstGeom prst="bentConnector3">
            <a:avLst>
              <a:gd name="adj1" fmla="val 49912"/>
            </a:avLst>
          </a:prstGeom>
          <a:noFill/>
          <a:ln w="19050">
            <a:solidFill>
              <a:srgbClr val="000000"/>
            </a:solidFill>
            <a:miter lim="800000"/>
            <a:headEnd/>
            <a:tailEnd/>
          </a:ln>
          <a:effectLst>
            <a:outerShdw dist="38100" dir="2700000" algn="tl" rotWithShape="0">
              <a:srgbClr val="000000">
                <a:alpha val="39998"/>
              </a:srgbClr>
            </a:outerShdw>
          </a:effectLst>
        </p:spPr>
      </p:cxnSp>
      <p:cxnSp>
        <p:nvCxnSpPr>
          <p:cNvPr id="21533" name="AutoShape 24"/>
          <p:cNvCxnSpPr>
            <a:cxnSpLocks noChangeShapeType="1"/>
          </p:cNvCxnSpPr>
          <p:nvPr/>
        </p:nvCxnSpPr>
        <p:spPr bwMode="auto">
          <a:xfrm flipV="1">
            <a:off x="4067175" y="2373313"/>
            <a:ext cx="1762125" cy="701675"/>
          </a:xfrm>
          <a:prstGeom prst="bentConnector3">
            <a:avLst>
              <a:gd name="adj1" fmla="val 49912"/>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21534" name="AutoShape 17"/>
          <p:cNvCxnSpPr>
            <a:cxnSpLocks noChangeShapeType="1"/>
          </p:cNvCxnSpPr>
          <p:nvPr/>
        </p:nvCxnSpPr>
        <p:spPr bwMode="auto">
          <a:xfrm flipH="1">
            <a:off x="3348038" y="2133600"/>
            <a:ext cx="6350" cy="511175"/>
          </a:xfrm>
          <a:prstGeom prst="straightConnector1">
            <a:avLst/>
          </a:prstGeom>
          <a:noFill/>
          <a:ln w="19050">
            <a:solidFill>
              <a:srgbClr val="000000"/>
            </a:solidFill>
            <a:round/>
            <a:headEnd/>
            <a:tailEnd/>
          </a:ln>
          <a:effectLst>
            <a:outerShdw dist="38100" dir="2700000" algn="tl" rotWithShape="0">
              <a:srgbClr val="000000">
                <a:alpha val="39998"/>
              </a:srgbClr>
            </a:outerShdw>
          </a:effectLst>
        </p:spPr>
      </p:cxnSp>
      <p:sp>
        <p:nvSpPr>
          <p:cNvPr id="38" name="Text Box 13"/>
          <p:cNvSpPr txBox="1">
            <a:spLocks noChangeArrowheads="1"/>
          </p:cNvSpPr>
          <p:nvPr/>
        </p:nvSpPr>
        <p:spPr bwMode="auto">
          <a:xfrm>
            <a:off x="1216025" y="1109663"/>
            <a:ext cx="1401763" cy="682625"/>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Decision making bodies</a:t>
            </a:r>
            <a:endParaRPr lang="en-US" b="0" dirty="0">
              <a:effectLst>
                <a:outerShdw blurRad="38100" dist="38100" dir="2700000" algn="tl">
                  <a:srgbClr val="000000">
                    <a:alpha val="43137"/>
                  </a:srgbClr>
                </a:outerShdw>
              </a:effectLst>
            </a:endParaRPr>
          </a:p>
        </p:txBody>
      </p:sp>
      <p:sp>
        <p:nvSpPr>
          <p:cNvPr id="39" name="Text Box 23"/>
          <p:cNvSpPr txBox="1">
            <a:spLocks noChangeArrowheads="1"/>
          </p:cNvSpPr>
          <p:nvPr/>
        </p:nvSpPr>
        <p:spPr bwMode="auto">
          <a:xfrm>
            <a:off x="1116013" y="4365625"/>
            <a:ext cx="1223962" cy="477838"/>
          </a:xfrm>
          <a:prstGeom prst="rect">
            <a:avLst/>
          </a:prstGeom>
          <a:noFill/>
          <a:ln>
            <a:noFill/>
          </a:ln>
          <a:extLst/>
        </p:spPr>
        <p:txBody>
          <a:bodyPr lIns="63617" tIns="31808" rIns="63617" bIns="31808"/>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defRPr/>
            </a:pPr>
            <a:r>
              <a:rPr lang="en-GB" sz="1200" b="0" dirty="0">
                <a:solidFill>
                  <a:srgbClr val="000000"/>
                </a:solidFill>
                <a:effectLst>
                  <a:outerShdw blurRad="38100" dist="38100" dir="2700000" algn="tl">
                    <a:srgbClr val="000000">
                      <a:alpha val="43137"/>
                    </a:srgbClr>
                  </a:outerShdw>
                </a:effectLst>
                <a:ea typeface="ÇlÇr ñæí©" charset="0"/>
              </a:rPr>
              <a:t>Executive bodies</a:t>
            </a:r>
            <a:endParaRPr lang="en-US" b="0" dirty="0">
              <a:effectLst>
                <a:outerShdw blurRad="38100" dist="38100" dir="2700000" algn="tl">
                  <a:srgbClr val="000000">
                    <a:alpha val="43137"/>
                  </a:srgbClr>
                </a:outerShdw>
              </a:effectLst>
            </a:endParaRPr>
          </a:p>
        </p:txBody>
      </p:sp>
      <p:sp>
        <p:nvSpPr>
          <p:cNvPr id="21537" name="Line 14"/>
          <p:cNvSpPr>
            <a:spLocks noChangeShapeType="1"/>
          </p:cNvSpPr>
          <p:nvPr/>
        </p:nvSpPr>
        <p:spPr bwMode="auto">
          <a:xfrm>
            <a:off x="5435600" y="1125538"/>
            <a:ext cx="0" cy="3887787"/>
          </a:xfrm>
          <a:prstGeom prst="line">
            <a:avLst/>
          </a:prstGeom>
          <a:noFill/>
          <a:ln w="9525">
            <a:solidFill>
              <a:srgbClr val="C00000"/>
            </a:solidFill>
            <a:prstDash val="dash"/>
            <a:round/>
            <a:headEnd/>
            <a:tailEnd/>
          </a:ln>
        </p:spPr>
        <p:txBody>
          <a:bodyPr/>
          <a:lstStyle/>
          <a:p>
            <a:endParaRPr lang="nb-NO"/>
          </a:p>
        </p:txBody>
      </p:sp>
      <p:cxnSp>
        <p:nvCxnSpPr>
          <p:cNvPr id="21538" name="AutoShape 25"/>
          <p:cNvCxnSpPr>
            <a:cxnSpLocks noChangeShapeType="1"/>
          </p:cNvCxnSpPr>
          <p:nvPr/>
        </p:nvCxnSpPr>
        <p:spPr bwMode="auto">
          <a:xfrm flipV="1">
            <a:off x="2297113" y="4437063"/>
            <a:ext cx="1203325" cy="360362"/>
          </a:xfrm>
          <a:prstGeom prst="bentConnector3">
            <a:avLst>
              <a:gd name="adj1" fmla="val 921"/>
            </a:avLst>
          </a:prstGeom>
          <a:noFill/>
          <a:ln w="19050">
            <a:solidFill>
              <a:srgbClr val="000000"/>
            </a:solidFill>
            <a:miter lim="800000"/>
            <a:headEnd/>
            <a:tailEnd/>
          </a:ln>
          <a:effectLst>
            <a:outerShdw dist="38100" dir="5400000" algn="t" rotWithShape="0">
              <a:srgbClr val="000000">
                <a:alpha val="39998"/>
              </a:srgbClr>
            </a:outerShdw>
          </a:effectLst>
        </p:spPr>
      </p:cxnSp>
      <p:cxnSp>
        <p:nvCxnSpPr>
          <p:cNvPr id="121" name="Straight Connector 120"/>
          <p:cNvCxnSpPr/>
          <p:nvPr/>
        </p:nvCxnSpPr>
        <p:spPr bwMode="auto">
          <a:xfrm rot="16200000" flipH="1">
            <a:off x="2988469" y="4075907"/>
            <a:ext cx="719137" cy="0"/>
          </a:xfrm>
          <a:prstGeom prst="line">
            <a:avLst/>
          </a:prstGeom>
          <a:noFill/>
          <a:ln w="19050">
            <a:solidFill>
              <a:schemeClr val="tx1"/>
            </a:solidFill>
          </a:ln>
          <a:effectLst>
            <a:outerShdw blurRad="50800" dist="38100" dir="5400000" algn="t" rotWithShape="0">
              <a:prstClr val="black">
                <a:alpha val="40000"/>
              </a:prstClr>
            </a:outerShdw>
          </a:effectLst>
          <a:extLst/>
        </p:spPr>
      </p:cxnSp>
      <p:cxnSp>
        <p:nvCxnSpPr>
          <p:cNvPr id="21540" name="Shape 133"/>
          <p:cNvCxnSpPr>
            <a:cxnSpLocks noChangeShapeType="1"/>
          </p:cNvCxnSpPr>
          <p:nvPr/>
        </p:nvCxnSpPr>
        <p:spPr bwMode="auto">
          <a:xfrm>
            <a:off x="3492500" y="4437063"/>
            <a:ext cx="1095375" cy="360362"/>
          </a:xfrm>
          <a:prstGeom prst="bentConnector2">
            <a:avLst/>
          </a:prstGeom>
          <a:noFill/>
          <a:ln w="19050">
            <a:solidFill>
              <a:schemeClr val="tx1"/>
            </a:solidFill>
            <a:miter lim="800000"/>
            <a:headEnd/>
            <a:tailEnd/>
          </a:ln>
          <a:effectLst>
            <a:outerShdw dist="38100" dir="5400000" algn="t" rotWithShape="0">
              <a:srgbClr val="000000">
                <a:alpha val="39998"/>
              </a:srgbClr>
            </a:outerShdw>
          </a:effectLst>
        </p:spPr>
      </p:cxnSp>
      <p:sp>
        <p:nvSpPr>
          <p:cNvPr id="21541" name="Text Box 49"/>
          <p:cNvSpPr txBox="1">
            <a:spLocks noChangeArrowheads="1"/>
          </p:cNvSpPr>
          <p:nvPr/>
        </p:nvSpPr>
        <p:spPr bwMode="auto">
          <a:xfrm>
            <a:off x="5651500" y="4652963"/>
            <a:ext cx="3240088" cy="1200329"/>
          </a:xfrm>
          <a:prstGeom prst="rect">
            <a:avLst/>
          </a:prstGeom>
          <a:solidFill>
            <a:schemeClr val="bg1"/>
          </a:solidFill>
          <a:ln w="9525">
            <a:noFill/>
            <a:miter lim="800000"/>
            <a:headEnd/>
            <a:tailEnd/>
          </a:ln>
        </p:spPr>
        <p:txBody>
          <a:bodyPr>
            <a:spAutoFit/>
          </a:bodyPr>
          <a:lstStyle/>
          <a:p>
            <a:pPr>
              <a:spcBef>
                <a:spcPct val="50000"/>
              </a:spcBef>
            </a:pPr>
            <a:r>
              <a:rPr lang="en-GB" dirty="0">
                <a:solidFill>
                  <a:schemeClr val="tx1"/>
                </a:solidFill>
              </a:rPr>
              <a:t>The Arctic SDI is a user driven project – input from </a:t>
            </a:r>
            <a:r>
              <a:rPr lang="en-GB" b="1" dirty="0">
                <a:solidFill>
                  <a:schemeClr val="tx1"/>
                </a:solidFill>
              </a:rPr>
              <a:t>AC Working Groups</a:t>
            </a:r>
            <a:r>
              <a:rPr lang="en-GB" dirty="0">
                <a:solidFill>
                  <a:schemeClr val="tx1"/>
                </a:solidFill>
              </a:rPr>
              <a:t>, IPY and other User Groups is of most importance</a:t>
            </a:r>
          </a:p>
        </p:txBody>
      </p:sp>
      <p:sp>
        <p:nvSpPr>
          <p:cNvPr id="31" name="AutoShape 18"/>
          <p:cNvSpPr>
            <a:spLocks noChangeArrowheads="1"/>
          </p:cNvSpPr>
          <p:nvPr/>
        </p:nvSpPr>
        <p:spPr bwMode="auto">
          <a:xfrm>
            <a:off x="2617787" y="2456602"/>
            <a:ext cx="1500189" cy="1188365"/>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Steering Committee</a:t>
            </a:r>
          </a:p>
          <a:p>
            <a:pPr algn="ctr">
              <a:defRPr/>
            </a:pPr>
            <a:r>
              <a:rPr lang="en-US" sz="1400" b="1" dirty="0" err="1">
                <a:solidFill>
                  <a:schemeClr val="bg1">
                    <a:lumMod val="65000"/>
                  </a:schemeClr>
                </a:solidFill>
                <a:latin typeface="Arial" charset="0"/>
                <a:ea typeface="ＭＳ Ｐゴシック"/>
                <a:cs typeface="ＭＳ Ｐゴシック"/>
              </a:rPr>
              <a:t>Inkl</a:t>
            </a:r>
            <a:r>
              <a:rPr lang="en-US" sz="1400" b="1" dirty="0">
                <a:solidFill>
                  <a:schemeClr val="bg1">
                    <a:lumMod val="65000"/>
                  </a:schemeClr>
                </a:solidFill>
                <a:latin typeface="Arial" charset="0"/>
                <a:ea typeface="ＭＳ Ｐゴシック"/>
                <a:cs typeface="ＭＳ Ｐゴシック"/>
              </a:rPr>
              <a:t>. PMG</a:t>
            </a:r>
          </a:p>
          <a:p>
            <a:pPr algn="ctr">
              <a:defRPr/>
            </a:pPr>
            <a:endParaRPr lang="en-US" sz="900" b="0" dirty="0">
              <a:solidFill>
                <a:schemeClr val="bg1">
                  <a:lumMod val="65000"/>
                </a:schemeClr>
              </a:solidFill>
              <a:latin typeface="Arial" charset="0"/>
              <a:ea typeface="ÇlÇr ñæí©"/>
              <a:cs typeface="ÇlÇr ñæí©"/>
            </a:endParaRPr>
          </a:p>
          <a:p>
            <a:pPr algn="ctr">
              <a:defRPr/>
            </a:pPr>
            <a:r>
              <a:rPr lang="en-US" sz="900" b="0" dirty="0">
                <a:solidFill>
                  <a:schemeClr val="bg1">
                    <a:lumMod val="65000"/>
                  </a:schemeClr>
                </a:solidFill>
                <a:latin typeface="Arial" charset="0"/>
                <a:ea typeface="ÇlÇr ñæí©"/>
                <a:cs typeface="ÇlÇr ñæí©"/>
              </a:rPr>
              <a:t>(NMA’s ASDI Coordinators)</a:t>
            </a:r>
          </a:p>
        </p:txBody>
      </p:sp>
      <p:sp>
        <p:nvSpPr>
          <p:cNvPr id="34" name="AutoShape 22"/>
          <p:cNvSpPr>
            <a:spLocks noChangeArrowheads="1"/>
          </p:cNvSpPr>
          <p:nvPr/>
        </p:nvSpPr>
        <p:spPr bwMode="auto">
          <a:xfrm>
            <a:off x="5863627" y="3094852"/>
            <a:ext cx="2452789" cy="1774308"/>
          </a:xfrm>
          <a:prstGeom prst="flowChartAlternateProcess">
            <a:avLst/>
          </a:prstGeom>
          <a:solidFill>
            <a:srgbClr val="CC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200" b="1" dirty="0">
                <a:solidFill>
                  <a:schemeClr val="tx1"/>
                </a:solidFill>
                <a:latin typeface="Arial" charset="0"/>
                <a:ea typeface="ÇlÇr ñæí©"/>
                <a:cs typeface="ÇlÇr ñæí©"/>
              </a:rPr>
              <a:t>Reference group:</a:t>
            </a:r>
          </a:p>
          <a:p>
            <a:pPr algn="ctr">
              <a:defRPr/>
            </a:pPr>
            <a:r>
              <a:rPr lang="en-US" sz="1200" b="1" strike="sngStrike" dirty="0">
                <a:solidFill>
                  <a:schemeClr val="tx1"/>
                </a:solidFill>
                <a:latin typeface="Arial" charset="0"/>
                <a:ea typeface="ÇlÇr ñæí©"/>
                <a:cs typeface="ÇlÇr ñæí©"/>
              </a:rPr>
              <a:t>Arctic council Liaison</a:t>
            </a:r>
          </a:p>
          <a:p>
            <a:pPr algn="ctr">
              <a:defRPr/>
            </a:pPr>
            <a:r>
              <a:rPr lang="en-US" sz="900" b="1" dirty="0">
                <a:solidFill>
                  <a:schemeClr val="tx1"/>
                </a:solidFill>
                <a:latin typeface="Arial" charset="0"/>
                <a:ea typeface="ÇlÇr ñæí©"/>
                <a:cs typeface="ÇlÇr ñæí©"/>
              </a:rPr>
              <a:t>CAFF </a:t>
            </a:r>
            <a:endParaRPr lang="en-US" sz="900" dirty="0" smtClean="0">
              <a:solidFill>
                <a:schemeClr val="tx1"/>
              </a:solidFill>
              <a:latin typeface="Arial" charset="0"/>
              <a:ea typeface="ÇlÇr ñæí©"/>
              <a:cs typeface="ÇlÇr ñæí©"/>
            </a:endParaRPr>
          </a:p>
          <a:p>
            <a:pPr algn="ctr">
              <a:defRPr/>
            </a:pPr>
            <a:r>
              <a:rPr lang="en-US" sz="900" b="1" dirty="0" smtClean="0">
                <a:solidFill>
                  <a:schemeClr val="tx1"/>
                </a:solidFill>
                <a:latin typeface="Arial" charset="0"/>
                <a:ea typeface="ÇlÇr ñæí©"/>
                <a:cs typeface="ÇlÇr ñæí©"/>
              </a:rPr>
              <a:t>EPPR - ERMA</a:t>
            </a:r>
          </a:p>
          <a:p>
            <a:pPr algn="ctr">
              <a:defRPr/>
            </a:pPr>
            <a:r>
              <a:rPr lang="en-US" sz="900" dirty="0" smtClean="0">
                <a:solidFill>
                  <a:schemeClr val="tx1"/>
                </a:solidFill>
                <a:latin typeface="Arial" charset="0"/>
                <a:ea typeface="ÇlÇr ñæí©"/>
                <a:cs typeface="ÇlÇr ñæí©"/>
              </a:rPr>
              <a:t>AMAP</a:t>
            </a:r>
          </a:p>
          <a:p>
            <a:pPr algn="ctr">
              <a:defRPr/>
            </a:pPr>
            <a:r>
              <a:rPr lang="en-US" sz="900" b="1" dirty="0" smtClean="0">
                <a:solidFill>
                  <a:schemeClr val="tx1"/>
                </a:solidFill>
                <a:latin typeface="Arial" charset="0"/>
                <a:ea typeface="ÇlÇr ñæí©"/>
                <a:cs typeface="ÇlÇr ñæí©"/>
              </a:rPr>
              <a:t>PAME</a:t>
            </a:r>
          </a:p>
          <a:p>
            <a:pPr algn="ctr">
              <a:defRPr/>
            </a:pPr>
            <a:r>
              <a:rPr lang="en-US" sz="900" dirty="0" smtClean="0">
                <a:solidFill>
                  <a:schemeClr val="tx1"/>
                </a:solidFill>
                <a:latin typeface="Arial" charset="0"/>
                <a:ea typeface="ÇlÇr ñæí©"/>
                <a:cs typeface="ÇlÇr ñæí©"/>
              </a:rPr>
              <a:t>SDWG – AMATII</a:t>
            </a:r>
          </a:p>
          <a:p>
            <a:pPr algn="ctr">
              <a:defRPr/>
            </a:pPr>
            <a:r>
              <a:rPr lang="en-US" sz="900" b="1" dirty="0" smtClean="0">
                <a:solidFill>
                  <a:schemeClr val="tx1"/>
                </a:solidFill>
                <a:latin typeface="Arial" charset="0"/>
                <a:ea typeface="ÇlÇr ñæí©"/>
                <a:cs typeface="ÇlÇr ñæí©"/>
              </a:rPr>
              <a:t>INTERACT</a:t>
            </a:r>
          </a:p>
          <a:p>
            <a:pPr algn="ctr">
              <a:defRPr/>
            </a:pPr>
            <a:r>
              <a:rPr lang="en-US" sz="900" dirty="0" smtClean="0">
                <a:solidFill>
                  <a:schemeClr val="tx1"/>
                </a:solidFill>
                <a:latin typeface="Arial" charset="0"/>
                <a:ea typeface="ÇlÇr ñæí©"/>
                <a:cs typeface="ÇlÇr ñæí©"/>
              </a:rPr>
              <a:t>EEA?</a:t>
            </a:r>
          </a:p>
          <a:p>
            <a:pPr algn="ctr">
              <a:defRPr/>
            </a:pPr>
            <a:r>
              <a:rPr lang="en-US" sz="900" b="1" dirty="0" smtClean="0">
                <a:solidFill>
                  <a:schemeClr val="tx1"/>
                </a:solidFill>
                <a:latin typeface="Arial" charset="0"/>
                <a:ea typeface="ÇlÇr ñæí©"/>
                <a:cs typeface="ÇlÇr ñæí©"/>
              </a:rPr>
              <a:t>Others?</a:t>
            </a:r>
            <a:endParaRPr lang="en-GB" sz="900" b="1" dirty="0">
              <a:solidFill>
                <a:schemeClr val="tx1"/>
              </a:solidFill>
              <a:latin typeface="Arial" charset="0"/>
              <a:ea typeface="ÇlÇr ñæí©"/>
              <a:cs typeface="ÇlÇr ñæí©"/>
            </a:endParaRPr>
          </a:p>
          <a:p>
            <a:pPr algn="ctr">
              <a:defRPr/>
            </a:pPr>
            <a:endParaRPr lang="en-GB" sz="900" b="0" dirty="0">
              <a:solidFill>
                <a:srgbClr val="0000FF"/>
              </a:solidFill>
              <a:latin typeface="Arial" charset="0"/>
              <a:ea typeface="ÇlÇr ñæí©"/>
              <a:cs typeface="ÇlÇr ñæí©"/>
            </a:endParaRPr>
          </a:p>
          <a:p>
            <a:pPr>
              <a:defRPr/>
            </a:pPr>
            <a:endParaRPr lang="en-US" sz="2400" b="0" dirty="0">
              <a:solidFill>
                <a:schemeClr val="tx1"/>
              </a:solidFill>
              <a:latin typeface="Arial" charset="0"/>
              <a:ea typeface="ＭＳ Ｐゴシック"/>
              <a:cs typeface="ＭＳ Ｐゴシック"/>
            </a:endParaRPr>
          </a:p>
        </p:txBody>
      </p:sp>
      <p:sp>
        <p:nvSpPr>
          <p:cNvPr id="33" name="AutoShape 15"/>
          <p:cNvSpPr>
            <a:spLocks noChangeArrowheads="1"/>
          </p:cNvSpPr>
          <p:nvPr/>
        </p:nvSpPr>
        <p:spPr bwMode="auto">
          <a:xfrm>
            <a:off x="2619375" y="1021559"/>
            <a:ext cx="1501776" cy="1157810"/>
          </a:xfrm>
          <a:prstGeom prst="flowChartAlternateProcess">
            <a:avLst/>
          </a:prstGeom>
          <a:solidFill>
            <a:srgbClr val="99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400" dirty="0">
                <a:solidFill>
                  <a:schemeClr val="bg1">
                    <a:lumMod val="65000"/>
                  </a:schemeClr>
                </a:solidFill>
                <a:latin typeface="Arial" charset="0"/>
                <a:ea typeface="ÇlÇr ñæí©"/>
                <a:cs typeface="ÇlÇr ñæí©"/>
              </a:rPr>
              <a:t>The Board </a:t>
            </a:r>
          </a:p>
          <a:p>
            <a:pPr algn="ctr">
              <a:defRPr/>
            </a:pPr>
            <a:r>
              <a:rPr lang="en-US" sz="1400" b="0" dirty="0">
                <a:solidFill>
                  <a:schemeClr val="bg1">
                    <a:lumMod val="65000"/>
                  </a:schemeClr>
                </a:solidFill>
                <a:latin typeface="Arial" charset="0"/>
                <a:ea typeface="ＭＳ Ｐゴシック"/>
                <a:cs typeface="ＭＳ Ｐゴシック"/>
              </a:rPr>
              <a:t>Project Owners</a:t>
            </a:r>
            <a:endParaRPr lang="en-US" sz="900" b="0" dirty="0">
              <a:solidFill>
                <a:schemeClr val="bg1">
                  <a:lumMod val="65000"/>
                </a:schemeClr>
              </a:solidFill>
              <a:latin typeface="Arial" charset="0"/>
              <a:ea typeface="ÇlÇr ñæí©"/>
              <a:cs typeface="ÇlÇr ñæí©"/>
            </a:endParaRPr>
          </a:p>
          <a:p>
            <a:pPr algn="ctr">
              <a:defRPr/>
            </a:pPr>
            <a:r>
              <a:rPr lang="en-US" sz="900" b="0" dirty="0">
                <a:solidFill>
                  <a:schemeClr val="bg1">
                    <a:lumMod val="65000"/>
                  </a:schemeClr>
                </a:solidFill>
                <a:latin typeface="Arial" charset="0"/>
                <a:ea typeface="ÇlÇr ñæí©"/>
                <a:cs typeface="ÇlÇr ñæí©"/>
              </a:rPr>
              <a:t>(NMA</a:t>
            </a:r>
            <a:r>
              <a:rPr lang="en-US" altLang="en-US" sz="900" b="0" dirty="0">
                <a:solidFill>
                  <a:schemeClr val="bg1">
                    <a:lumMod val="65000"/>
                  </a:schemeClr>
                </a:solidFill>
                <a:latin typeface="Arial" charset="0"/>
                <a:ea typeface="ÇlÇr ñæí©"/>
                <a:cs typeface="ÇlÇr ñæí©"/>
              </a:rPr>
              <a:t>’</a:t>
            </a:r>
            <a:r>
              <a:rPr lang="en-US" sz="900" b="0" dirty="0">
                <a:solidFill>
                  <a:schemeClr val="bg1">
                    <a:lumMod val="65000"/>
                  </a:schemeClr>
                </a:solidFill>
                <a:latin typeface="Arial" charset="0"/>
                <a:ea typeface="ÇlÇr ñæí©"/>
                <a:cs typeface="ÇlÇr ñæí©"/>
              </a:rPr>
              <a:t>s DG or corresponding managerial level)</a:t>
            </a:r>
          </a:p>
          <a:p>
            <a:pPr algn="ctr">
              <a:defRPr/>
            </a:pPr>
            <a:endParaRPr lang="en-US" sz="1400" b="0" dirty="0">
              <a:solidFill>
                <a:schemeClr val="tx1"/>
              </a:solidFill>
              <a:latin typeface="Arial" charset="0"/>
              <a:ea typeface="ＭＳ Ｐゴシック"/>
              <a:cs typeface="ＭＳ Ｐゴシック"/>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npassad formgivning">
  <a:themeElements>
    <a:clrScheme name="1_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npassad formgivning">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lnDef>
  </a:objectDefaults>
  <a:extraClrSchemeLst>
    <a:extraClrScheme>
      <a:clrScheme name="1_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npassad 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npassad 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npassad 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npassad 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npassad 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npassad 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npassad 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npassad 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npassad 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npassad 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npassad 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sv-SE"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sv-SE"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sv-SE"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sv-SE"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sv-SE"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sv-SE"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Anpassad formgivning">
  <a:themeElements>
    <a:clrScheme name="1_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npassad 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sv-SE"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kumimoji="0" lang="sv-SE"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npassad 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npassad 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npassad 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npassad 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npassad 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npassad 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npassad 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npassad 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npassad 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npassad 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npassad 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Kant">
  <a:themeElements>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Kant">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600" b="1" i="0" u="none" strike="noStrike" cap="none" normalizeH="0" baseline="0">
            <a:ln>
              <a:noFill/>
            </a:ln>
            <a:solidFill>
              <a:schemeClr val="accent1"/>
            </a:solidFill>
            <a:effectLst/>
            <a:latin typeface="Garamond" charset="0"/>
            <a:ea typeface="ＭＳ Ｐゴシック" charset="0"/>
          </a:defRPr>
        </a:defPPr>
      </a:lstStyle>
    </a:lnDef>
  </a:objectDefaults>
  <a:extraClrSchemeLst>
    <a:extraClrScheme>
      <a:clrScheme name="1_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8072</TotalTime>
  <Words>1300</Words>
  <Application>Microsoft Office PowerPoint</Application>
  <PresentationFormat>Skjermfremvisning (4:3)</PresentationFormat>
  <Paragraphs>369</Paragraphs>
  <Slides>11</Slides>
  <Notes>10</Notes>
  <HiddenSlides>0</HiddenSlides>
  <MMClips>0</MMClips>
  <ScaleCrop>false</ScaleCrop>
  <HeadingPairs>
    <vt:vector size="4" baseType="variant">
      <vt:variant>
        <vt:lpstr>Tema</vt:lpstr>
      </vt:variant>
      <vt:variant>
        <vt:i4>10</vt:i4>
      </vt:variant>
      <vt:variant>
        <vt:lpstr>Lysbildetitler</vt:lpstr>
      </vt:variant>
      <vt:variant>
        <vt:i4>11</vt:i4>
      </vt:variant>
    </vt:vector>
  </HeadingPairs>
  <TitlesOfParts>
    <vt:vector size="21" baseType="lpstr">
      <vt:lpstr>1_Kant</vt:lpstr>
      <vt:lpstr>1_Anpassad formgivning</vt:lpstr>
      <vt:lpstr>2_Kant</vt:lpstr>
      <vt:lpstr>3_Kant</vt:lpstr>
      <vt:lpstr>4_Kant</vt:lpstr>
      <vt:lpstr>5_Kant</vt:lpstr>
      <vt:lpstr>6_Kant</vt:lpstr>
      <vt:lpstr>2_Anpassad formgivning</vt:lpstr>
      <vt:lpstr>7_Kant</vt:lpstr>
      <vt:lpstr>8_Kant</vt:lpstr>
      <vt:lpstr>Lysbilde 1</vt:lpstr>
      <vt:lpstr>Lysbilde 2</vt:lpstr>
      <vt:lpstr>Lysbilde 3</vt:lpstr>
      <vt:lpstr>Lysbilde 4</vt:lpstr>
      <vt:lpstr>Existing Project Organisation</vt:lpstr>
      <vt:lpstr>Proposed Project Organisation</vt:lpstr>
      <vt:lpstr>Lysbilde 7</vt:lpstr>
      <vt:lpstr>Project Organisation</vt:lpstr>
      <vt:lpstr>Project Organisation</vt:lpstr>
      <vt:lpstr>Project Organisation</vt:lpstr>
      <vt:lpstr> __  _______  ____</vt:lpstr>
    </vt:vector>
  </TitlesOfParts>
  <Company>Metria Kiruna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bildrubrik</dc:title>
  <dc:creator>Owe Palmér</dc:creator>
  <cp:lastModifiedBy>Martin Skaedsmo</cp:lastModifiedBy>
  <cp:revision>592</cp:revision>
  <cp:lastPrinted>2013-02-05T15:02:48Z</cp:lastPrinted>
  <dcterms:created xsi:type="dcterms:W3CDTF">2003-03-13T08:20:52Z</dcterms:created>
  <dcterms:modified xsi:type="dcterms:W3CDTF">2013-03-18T13:46:04Z</dcterms:modified>
</cp:coreProperties>
</file>