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6595" r:id="rId2"/>
  </p:sldMasterIdLst>
  <p:notesMasterIdLst>
    <p:notesMasterId r:id="rId16"/>
  </p:notesMasterIdLst>
  <p:handoutMasterIdLst>
    <p:handoutMasterId r:id="rId17"/>
  </p:handoutMasterIdLst>
  <p:sldIdLst>
    <p:sldId id="424" r:id="rId3"/>
    <p:sldId id="425" r:id="rId4"/>
    <p:sldId id="426" r:id="rId5"/>
    <p:sldId id="427" r:id="rId6"/>
    <p:sldId id="428" r:id="rId7"/>
    <p:sldId id="429" r:id="rId8"/>
    <p:sldId id="430" r:id="rId9"/>
    <p:sldId id="435" r:id="rId10"/>
    <p:sldId id="433" r:id="rId11"/>
    <p:sldId id="436" r:id="rId12"/>
    <p:sldId id="438" r:id="rId13"/>
    <p:sldId id="437" r:id="rId14"/>
    <p:sldId id="421"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0" userDrawn="1">
          <p15:clr>
            <a:srgbClr val="A4A3A4"/>
          </p15:clr>
        </p15:guide>
        <p15:guide id="2" orient="horz" pos="3888" userDrawn="1">
          <p15:clr>
            <a:srgbClr val="A4A3A4"/>
          </p15:clr>
        </p15:guide>
        <p15:guide id="3" pos="576" userDrawn="1">
          <p15:clr>
            <a:srgbClr val="A4A3A4"/>
          </p15:clr>
        </p15:guide>
        <p15:guide id="4" pos="71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6C4"/>
    <a:srgbClr val="8000FF"/>
    <a:srgbClr val="8E499B"/>
    <a:srgbClr val="4B2D91"/>
    <a:srgbClr val="643CBE"/>
    <a:srgbClr val="5F5FF5"/>
    <a:srgbClr val="C8C8FF"/>
    <a:srgbClr val="918CFF"/>
    <a:srgbClr val="148ADE"/>
    <a:srgbClr val="FAB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24" autoAdjust="0"/>
    <p:restoredTop sz="98111" autoAdjust="0"/>
  </p:normalViewPr>
  <p:slideViewPr>
    <p:cSldViewPr snapToGrid="0" showGuides="1">
      <p:cViewPr varScale="1">
        <p:scale>
          <a:sx n="43" d="100"/>
          <a:sy n="43" d="100"/>
        </p:scale>
        <p:origin x="-906" y="-102"/>
      </p:cViewPr>
      <p:guideLst>
        <p:guide orient="horz" pos="430"/>
        <p:guide orient="horz" pos="3888"/>
        <p:guide pos="576"/>
        <p:guide pos="71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B300A06-19B7-4A3F-9A71-73D58B07C18A}" type="datetimeFigureOut">
              <a:rPr lang="en-US" smtClean="0"/>
              <a:t>11/2/2015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2D8E879-728C-483F-852D-F35FA797E88E}" type="slidenum">
              <a:rPr lang="en-US" smtClean="0"/>
              <a:t>‹nr.›</a:t>
            </a:fld>
            <a:endParaRPr lang="en-US"/>
          </a:p>
        </p:txBody>
      </p:sp>
    </p:spTree>
    <p:extLst>
      <p:ext uri="{BB962C8B-B14F-4D97-AF65-F5344CB8AC3E}">
        <p14:creationId xmlns:p14="http://schemas.microsoft.com/office/powerpoint/2010/main" val="3589473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5498D241-0AB7-BC44-80E8-F0A20AF46E9E}" type="datetimeFigureOut">
              <a:rPr lang="en-US" smtClean="0"/>
              <a:pPr/>
              <a:t>11/2/2015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3E7143C0-4F23-B545-9533-520B5A87CA1E}" type="slidenum">
              <a:rPr lang="en-US" smtClean="0"/>
              <a:pPr/>
              <a:t>‹nr.›</a:t>
            </a:fld>
            <a:endParaRPr lang="en-US" dirty="0"/>
          </a:p>
        </p:txBody>
      </p:sp>
    </p:spTree>
    <p:extLst>
      <p:ext uri="{BB962C8B-B14F-4D97-AF65-F5344CB8AC3E}">
        <p14:creationId xmlns:p14="http://schemas.microsoft.com/office/powerpoint/2010/main" val="407758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13</a:t>
            </a:fld>
            <a:endParaRPr lang="en-US" dirty="0"/>
          </a:p>
        </p:txBody>
      </p:sp>
    </p:spTree>
    <p:extLst>
      <p:ext uri="{BB962C8B-B14F-4D97-AF65-F5344CB8AC3E}">
        <p14:creationId xmlns:p14="http://schemas.microsoft.com/office/powerpoint/2010/main" val="2544350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bwMode="black">
      <p:bgPr>
        <a:gradFill flip="none" rotWithShape="1">
          <a:gsLst>
            <a:gs pos="0">
              <a:srgbClr val="00B9F2"/>
            </a:gs>
            <a:gs pos="90000">
              <a:srgbClr val="053264"/>
            </a:gs>
            <a:gs pos="30000">
              <a:srgbClr val="007AC2"/>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833121" y="2428193"/>
            <a:ext cx="8525773" cy="914400"/>
          </a:xfrm>
        </p:spPr>
        <p:txBody>
          <a:bodyPr rIns="0" anchor="b">
            <a:noAutofit/>
          </a:bodyPr>
          <a:lstStyle>
            <a:lvl1pPr algn="ctr">
              <a:defRPr sz="3400" baseline="0">
                <a:solidFill>
                  <a:schemeClr val="tx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bwMode="white">
          <a:xfrm>
            <a:off x="1828800" y="3465218"/>
            <a:ext cx="8534401" cy="914400"/>
          </a:xfrm>
          <a:noFill/>
        </p:spPr>
        <p:txBody>
          <a:bodyPr>
            <a:noAutofit/>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pic>
        <p:nvPicPr>
          <p:cNvPr id="7" name="Picture 6" descr="esri-10GlobeLogo_No-r_sRGBRe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4327" y="365138"/>
            <a:ext cx="2168737" cy="967642"/>
          </a:xfrm>
          <a:prstGeom prst="rect">
            <a:avLst/>
          </a:prstGeom>
        </p:spPr>
      </p:pic>
      <p:sp>
        <p:nvSpPr>
          <p:cNvPr id="8" name="Rectangle 7"/>
          <p:cNvSpPr/>
          <p:nvPr/>
        </p:nvSpPr>
        <p:spPr bwMode="ltGray">
          <a:xfrm>
            <a:off x="-1199408" y="5567276"/>
            <a:ext cx="13391409" cy="1290751"/>
          </a:xfrm>
          <a:custGeom>
            <a:avLst/>
            <a:gdLst/>
            <a:ahLst/>
            <a:cxnLst/>
            <a:rect l="l" t="t" r="r" b="b"/>
            <a:pathLst>
              <a:path w="10043557" h="1290751">
                <a:moveTo>
                  <a:pt x="8132411" y="0"/>
                </a:moveTo>
                <a:cubicBezTo>
                  <a:pt x="8583764" y="0"/>
                  <a:pt x="9032446" y="11434"/>
                  <a:pt x="9478183" y="34029"/>
                </a:cubicBezTo>
                <a:lnTo>
                  <a:pt x="10043557" y="69857"/>
                </a:lnTo>
                <a:lnTo>
                  <a:pt x="10043557" y="1290751"/>
                </a:lnTo>
                <a:lnTo>
                  <a:pt x="0" y="1290751"/>
                </a:lnTo>
                <a:lnTo>
                  <a:pt x="125788" y="1248403"/>
                </a:lnTo>
                <a:cubicBezTo>
                  <a:pt x="2649168" y="437759"/>
                  <a:pt x="5339667" y="0"/>
                  <a:pt x="8132411" y="0"/>
                </a:cubicBezTo>
                <a:close/>
              </a:path>
            </a:pathLst>
          </a:custGeom>
          <a:solidFill>
            <a:schemeClr val="bg2">
              <a:lumMod val="60000"/>
              <a:lumOff val="40000"/>
              <a:alpha val="2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9" name="Rectangle 3"/>
          <p:cNvSpPr/>
          <p:nvPr/>
        </p:nvSpPr>
        <p:spPr bwMode="invGray">
          <a:xfrm flipH="1">
            <a:off x="4650976" y="4204224"/>
            <a:ext cx="7541039" cy="2653803"/>
          </a:xfrm>
          <a:custGeom>
            <a:avLst/>
            <a:gdLst/>
            <a:ahLst/>
            <a:cxnLst/>
            <a:rect l="l" t="t" r="r" b="b"/>
            <a:pathLst>
              <a:path w="5655779" h="2653803">
                <a:moveTo>
                  <a:pt x="0" y="0"/>
                </a:moveTo>
                <a:lnTo>
                  <a:pt x="0" y="2653803"/>
                </a:lnTo>
                <a:lnTo>
                  <a:pt x="5655779" y="2653803"/>
                </a:lnTo>
                <a:lnTo>
                  <a:pt x="5368634" y="2452474"/>
                </a:lnTo>
                <a:cubicBezTo>
                  <a:pt x="3880066" y="1444637"/>
                  <a:pt x="2250051" y="660920"/>
                  <a:pt x="518426" y="144676"/>
                </a:cubicBezTo>
                <a:close/>
              </a:path>
            </a:pathLst>
          </a:custGeom>
          <a:solidFill>
            <a:srgbClr val="053264">
              <a:alpha val="10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mo Title">
    <p:spTree>
      <p:nvGrpSpPr>
        <p:cNvPr id="1" name=""/>
        <p:cNvGrpSpPr/>
        <p:nvPr/>
      </p:nvGrpSpPr>
      <p:grpSpPr>
        <a:xfrm>
          <a:off x="0" y="0"/>
          <a:ext cx="0" cy="0"/>
          <a:chOff x="0" y="0"/>
          <a:chExt cx="0" cy="0"/>
        </a:xfrm>
      </p:grpSpPr>
      <p:sp>
        <p:nvSpPr>
          <p:cNvPr id="11" name="Rectangle 10"/>
          <p:cNvSpPr/>
          <p:nvPr/>
        </p:nvSpPr>
        <p:spPr bwMode="hidden">
          <a:xfrm>
            <a:off x="15" y="0"/>
            <a:ext cx="7315199" cy="6858000"/>
          </a:xfrm>
          <a:prstGeom prst="rect">
            <a:avLst/>
          </a:prstGeom>
          <a:gradFill flip="none" rotWithShape="1">
            <a:gsLst>
              <a:gs pos="0">
                <a:srgbClr val="053264"/>
              </a:gs>
              <a:gs pos="50000">
                <a:srgbClr val="053264">
                  <a:alpha val="0"/>
                </a:srgbClr>
              </a:gs>
            </a:gsLst>
            <a:lin ang="1620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3" name="Text Placeholder 2"/>
          <p:cNvSpPr>
            <a:spLocks noGrp="1"/>
          </p:cNvSpPr>
          <p:nvPr>
            <p:ph type="body" idx="1" hasCustomPrompt="1"/>
          </p:nvPr>
        </p:nvSpPr>
        <p:spPr>
          <a:xfrm>
            <a:off x="1371601" y="3060742"/>
            <a:ext cx="5029200" cy="338554"/>
          </a:xfrm>
          <a:noFill/>
        </p:spPr>
        <p:txBody>
          <a:bodyPr wrap="square" anchor="t">
            <a:spAutoFit/>
          </a:bodyPr>
          <a:lstStyle>
            <a:lvl1pPr marL="0" indent="0" algn="l">
              <a:lnSpc>
                <a:spcPct val="100000"/>
              </a:lnSpc>
              <a:spcBef>
                <a:spcPts val="0"/>
              </a:spcBef>
              <a:spcAft>
                <a:spcPts val="0"/>
              </a:spcAft>
              <a:buNone/>
              <a:defRPr sz="2200" b="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1371600" y="1750910"/>
            <a:ext cx="5029200" cy="1169551"/>
          </a:xfrm>
        </p:spPr>
        <p:txBody>
          <a:bodyPr wrap="square"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smtClean="0"/>
              <a:t>Click to </a:t>
            </a:r>
            <a:r>
              <a:rPr kumimoji="0" lang="en-US" dirty="0"/>
              <a:t>Edit </a:t>
            </a:r>
            <a:br>
              <a:rPr kumimoji="0" lang="en-US" dirty="0"/>
            </a:br>
            <a:r>
              <a:rPr kumimoji="0" lang="en-US" dirty="0" smtClean="0"/>
              <a:t>Demo </a:t>
            </a:r>
            <a:r>
              <a:rPr kumimoji="0" lang="en-US" dirty="0"/>
              <a:t>Title</a:t>
            </a:r>
            <a:endParaRPr lang="en-US" dirty="0"/>
          </a:p>
        </p:txBody>
      </p:sp>
      <p:sp>
        <p:nvSpPr>
          <p:cNvPr id="10" name="Picture Placeholder 8"/>
          <p:cNvSpPr>
            <a:spLocks noGrp="1"/>
          </p:cNvSpPr>
          <p:nvPr>
            <p:ph type="pic" sz="quarter" idx="12" hasCustomPrompt="1"/>
          </p:nvPr>
        </p:nvSpPr>
        <p:spPr>
          <a:xfrm>
            <a:off x="7315200" y="0"/>
            <a:ext cx="4876800" cy="6858000"/>
          </a:xfrm>
          <a:prstGeom prst="rect">
            <a:avLst/>
          </a:prstGeom>
          <a:solidFill>
            <a:srgbClr val="FFFFFF"/>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Click icon to insert Picture</a:t>
            </a:r>
            <a:endParaRPr kumimoji="0" lang="en-US" sz="2000" b="0" i="0" u="none" strike="noStrike" kern="0" cap="none" spc="0" normalizeH="0" baseline="0" noProof="0" dirty="0">
              <a:ln>
                <a:noFill/>
              </a:ln>
              <a:solidFill>
                <a:sysClr val="windowText" lastClr="000000"/>
              </a:solidFill>
              <a:effectLst/>
              <a:uLnTx/>
              <a:uFillTx/>
            </a:endParaRPr>
          </a:p>
        </p:txBody>
      </p:sp>
      <p:sp>
        <p:nvSpPr>
          <p:cNvPr id="7" name="Text Placeholder 6"/>
          <p:cNvSpPr>
            <a:spLocks noGrp="1"/>
          </p:cNvSpPr>
          <p:nvPr>
            <p:ph type="body" sz="quarter" idx="13" hasCustomPrompt="1"/>
          </p:nvPr>
        </p:nvSpPr>
        <p:spPr bwMode="ltGray">
          <a:xfrm>
            <a:off x="-48069" y="457227"/>
            <a:ext cx="2157984" cy="455883"/>
          </a:xfrm>
          <a:solidFill>
            <a:schemeClr val="bg2"/>
          </a:solidFill>
          <a:ln w="12700">
            <a:solidFill>
              <a:srgbClr val="B9E0F7">
                <a:alpha val="50000"/>
              </a:srgbClr>
            </a:solidFill>
            <a:round/>
            <a:headEnd/>
            <a:tailEnd/>
          </a:ln>
        </p:spPr>
        <p:txBody>
          <a:bodyPr wrap="square" lIns="0" tIns="45720" rIns="182880" bIns="45720" anchor="ctr">
            <a:noAutofit/>
          </a:bodyPr>
          <a:lstStyle>
            <a:lvl1pPr marL="0" indent="0" algn="r">
              <a:lnSpc>
                <a:spcPct val="100000"/>
              </a:lnSpc>
              <a:spcBef>
                <a:spcPts val="0"/>
              </a:spcBef>
              <a:spcAft>
                <a:spcPts val="0"/>
              </a:spcAft>
              <a:buFontTx/>
              <a:buNone/>
              <a:tabLst/>
              <a:defRPr lang="en-US" sz="2000" b="0" smtClean="0">
                <a:solidFill>
                  <a:schemeClr val="accent4">
                    <a:lumMod val="20000"/>
                    <a:lumOff val="80000"/>
                  </a:schemeClr>
                </a:solidFill>
                <a:cs typeface="+mn-cs"/>
              </a:defRPr>
            </a:lvl1pPr>
            <a:lvl2pPr marL="0" indent="3657600" algn="l">
              <a:lnSpc>
                <a:spcPct val="100000"/>
              </a:lnSpc>
              <a:spcBef>
                <a:spcPts val="0"/>
              </a:spcBef>
              <a:spcAft>
                <a:spcPts val="0"/>
              </a:spcAft>
              <a:buFontTx/>
              <a:buNone/>
              <a:defRPr lang="en-US" sz="2000" b="0" smtClean="0">
                <a:solidFill>
                  <a:schemeClr val="tx2">
                    <a:lumMod val="20000"/>
                    <a:lumOff val="80000"/>
                  </a:schemeClr>
                </a:solidFill>
                <a:cs typeface="+mn-cs"/>
              </a:defRPr>
            </a:lvl2pPr>
            <a:lvl3pPr marL="3175" indent="0">
              <a:lnSpc>
                <a:spcPct val="100000"/>
              </a:lnSpc>
              <a:spcBef>
                <a:spcPts val="0"/>
              </a:spcBef>
              <a:spcAft>
                <a:spcPts val="0"/>
              </a:spcAft>
              <a:buFontTx/>
              <a:buNone/>
              <a:defRPr lang="en-US" sz="2000" b="0" smtClean="0">
                <a:solidFill>
                  <a:schemeClr val="tx2">
                    <a:lumMod val="20000"/>
                    <a:lumOff val="80000"/>
                  </a:schemeClr>
                </a:solidFill>
                <a:cs typeface="+mn-cs"/>
              </a:defRPr>
            </a:lvl3pPr>
            <a:lvl4pPr marL="0" indent="3657600" algn="l">
              <a:lnSpc>
                <a:spcPct val="100000"/>
              </a:lnSpc>
              <a:spcBef>
                <a:spcPts val="0"/>
              </a:spcBef>
              <a:spcAft>
                <a:spcPts val="0"/>
              </a:spcAft>
              <a:buFontTx/>
              <a:buNone/>
              <a:defRPr lang="en-US" sz="2000" b="0" smtClean="0">
                <a:solidFill>
                  <a:schemeClr val="tx2">
                    <a:lumMod val="20000"/>
                    <a:lumOff val="80000"/>
                  </a:schemeClr>
                </a:solidFill>
                <a:cs typeface="+mn-cs"/>
              </a:defRPr>
            </a:lvl4pPr>
            <a:lvl5pPr marL="0" indent="3657600" algn="l">
              <a:lnSpc>
                <a:spcPct val="100000"/>
              </a:lnSpc>
              <a:spcBef>
                <a:spcPts val="0"/>
              </a:spcBef>
              <a:spcAft>
                <a:spcPts val="0"/>
              </a:spcAft>
              <a:buFontTx/>
              <a:buNone/>
              <a:defRPr lang="en-US" sz="2000" b="0">
                <a:solidFill>
                  <a:schemeClr val="tx2">
                    <a:lumMod val="20000"/>
                    <a:lumOff val="80000"/>
                  </a:schemeClr>
                </a:solidFill>
                <a:cs typeface="+mn-cs"/>
              </a:defRPr>
            </a:lvl5pPr>
          </a:lstStyle>
          <a:p>
            <a:pPr marL="0" lvl="0" indent="0" eaLnBrk="0" hangingPunct="0"/>
            <a:r>
              <a:rPr lang="en-US" dirty="0" smtClean="0"/>
              <a:t>Text</a:t>
            </a:r>
          </a:p>
        </p:txBody>
      </p:sp>
      <p:sp>
        <p:nvSpPr>
          <p:cNvPr id="8" name="Rectangle 7"/>
          <p:cNvSpPr/>
          <p:nvPr/>
        </p:nvSpPr>
        <p:spPr bwMode="gray">
          <a:xfrm>
            <a:off x="15" y="5567276"/>
            <a:ext cx="7315199" cy="1290751"/>
          </a:xfrm>
          <a:custGeom>
            <a:avLst/>
            <a:gdLst/>
            <a:ahLst/>
            <a:cxnLst/>
            <a:rect l="l" t="t" r="r" b="b"/>
            <a:pathLst>
              <a:path w="5486399" h="1290751">
                <a:moveTo>
                  <a:pt x="3575254" y="0"/>
                </a:moveTo>
                <a:cubicBezTo>
                  <a:pt x="4026607" y="0"/>
                  <a:pt x="4475289" y="11434"/>
                  <a:pt x="4921026" y="34029"/>
                </a:cubicBezTo>
                <a:lnTo>
                  <a:pt x="5486399" y="69857"/>
                </a:lnTo>
                <a:lnTo>
                  <a:pt x="5486399" y="1290751"/>
                </a:lnTo>
                <a:lnTo>
                  <a:pt x="0" y="1290751"/>
                </a:lnTo>
                <a:lnTo>
                  <a:pt x="0" y="242604"/>
                </a:lnTo>
                <a:lnTo>
                  <a:pt x="479973" y="181259"/>
                </a:lnTo>
                <a:cubicBezTo>
                  <a:pt x="1495074" y="61560"/>
                  <a:pt x="2527975" y="0"/>
                  <a:pt x="3575254" y="0"/>
                </a:cubicBezTo>
                <a:close/>
              </a:path>
            </a:pathLst>
          </a:custGeom>
          <a:solidFill>
            <a:schemeClr val="bg2">
              <a:lumMod val="60000"/>
              <a:lumOff val="40000"/>
              <a:alpha val="3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3" name="Rectangle 12"/>
          <p:cNvSpPr/>
          <p:nvPr/>
        </p:nvSpPr>
        <p:spPr bwMode="gray">
          <a:xfrm>
            <a:off x="15" y="4204198"/>
            <a:ext cx="7315199" cy="2653802"/>
          </a:xfrm>
          <a:custGeom>
            <a:avLst/>
            <a:gdLst/>
            <a:ahLst/>
            <a:cxnLst/>
            <a:rect l="l" t="t" r="r" b="b"/>
            <a:pathLst>
              <a:path w="5486399" h="2653802">
                <a:moveTo>
                  <a:pt x="5486399" y="0"/>
                </a:moveTo>
                <a:lnTo>
                  <a:pt x="5486399" y="2653802"/>
                </a:lnTo>
                <a:lnTo>
                  <a:pt x="0" y="2653802"/>
                </a:lnTo>
                <a:lnTo>
                  <a:pt x="0" y="2535044"/>
                </a:lnTo>
                <a:lnTo>
                  <a:pt x="117766" y="2452473"/>
                </a:lnTo>
                <a:cubicBezTo>
                  <a:pt x="1606334" y="1444636"/>
                  <a:pt x="3236349" y="660919"/>
                  <a:pt x="4967974" y="144675"/>
                </a:cubicBezTo>
                <a:close/>
              </a:path>
            </a:pathLst>
          </a:custGeom>
          <a:solidFill>
            <a:srgbClr val="053264">
              <a:alpha val="30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Tree>
    <p:extLst>
      <p:ext uri="{BB962C8B-B14F-4D97-AF65-F5344CB8AC3E}">
        <p14:creationId xmlns:p14="http://schemas.microsoft.com/office/powerpoint/2010/main" val="686439332"/>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_User Screens">
    <p:bg>
      <p:bgPr>
        <a:gradFill flip="none" rotWithShape="1">
          <a:gsLst>
            <a:gs pos="0">
              <a:srgbClr val="19461E"/>
            </a:gs>
            <a:gs pos="100000">
              <a:srgbClr val="19461E"/>
            </a:gs>
            <a:gs pos="40000">
              <a:srgbClr val="288135"/>
            </a:gs>
            <a:gs pos="60000">
              <a:srgbClr val="288135"/>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Click to Edit User Screens Title</a:t>
            </a:r>
            <a:endParaRPr lang="en-US" dirty="0"/>
          </a:p>
        </p:txBody>
      </p:sp>
    </p:spTree>
    <p:extLst>
      <p:ext uri="{BB962C8B-B14F-4D97-AF65-F5344CB8AC3E}">
        <p14:creationId xmlns:p14="http://schemas.microsoft.com/office/powerpoint/2010/main" val="100595533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302" y="1990427"/>
            <a:ext cx="10367433" cy="1477328"/>
          </a:xfrm>
        </p:spPr>
        <p:txBody>
          <a:bodyPr anchor="b"/>
          <a:lstStyle>
            <a:lvl1pPr>
              <a:spcAft>
                <a:spcPts val="0"/>
              </a:spcAft>
              <a:defRPr sz="9600" baseline="0">
                <a:solidFill>
                  <a:schemeClr val="tx1"/>
                </a:solidFill>
              </a:defRPr>
            </a:lvl1pPr>
          </a:lstStyle>
          <a:p>
            <a:r>
              <a:rPr lang="en-US" dirty="0" smtClean="0"/>
              <a:t>BIG Word</a:t>
            </a:r>
            <a:endParaRPr lang="en-US" dirty="0"/>
          </a:p>
        </p:txBody>
      </p:sp>
      <p:sp>
        <p:nvSpPr>
          <p:cNvPr id="4" name="Text Placeholder 3"/>
          <p:cNvSpPr>
            <a:spLocks noGrp="1"/>
          </p:cNvSpPr>
          <p:nvPr>
            <p:ph type="body" sz="quarter" idx="10" hasCustomPrompt="1"/>
          </p:nvPr>
        </p:nvSpPr>
        <p:spPr>
          <a:xfrm>
            <a:off x="912302" y="3467761"/>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smtClean="0"/>
              <a:t>Smaller word</a:t>
            </a:r>
            <a:endParaRPr lang="en-US" dirty="0"/>
          </a:p>
        </p:txBody>
      </p:sp>
    </p:spTree>
    <p:extLst>
      <p:ext uri="{BB962C8B-B14F-4D97-AF65-F5344CB8AC3E}">
        <p14:creationId xmlns:p14="http://schemas.microsoft.com/office/powerpoint/2010/main" val="1198752500"/>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4" y="2625439"/>
            <a:ext cx="7315200" cy="461665"/>
          </a:xfrm>
        </p:spPr>
        <p:txBody>
          <a:bodyPr anchor="b"/>
          <a:lstStyle>
            <a:lvl1pPr>
              <a:spcAft>
                <a:spcPts val="0"/>
              </a:spcAft>
              <a:defRPr sz="3000" b="0" baseline="0">
                <a:solidFill>
                  <a:schemeClr val="tx1"/>
                </a:solidFill>
              </a:defRPr>
            </a:lvl1pPr>
          </a:lstStyle>
          <a:p>
            <a:r>
              <a:rPr lang="en-US" dirty="0" smtClean="0"/>
              <a:t>“Quote”</a:t>
            </a:r>
            <a:endParaRPr lang="en-US" dirty="0"/>
          </a:p>
        </p:txBody>
      </p:sp>
      <p:sp>
        <p:nvSpPr>
          <p:cNvPr id="4" name="Text Placeholder 3"/>
          <p:cNvSpPr>
            <a:spLocks noGrp="1"/>
          </p:cNvSpPr>
          <p:nvPr>
            <p:ph type="body" sz="quarter" idx="10" hasCustomPrompt="1"/>
          </p:nvPr>
        </p:nvSpPr>
        <p:spPr>
          <a:xfrm>
            <a:off x="912284" y="3683197"/>
            <a:ext cx="7315200" cy="400110"/>
          </a:xfrm>
          <a:noFill/>
        </p:spPr>
        <p:txBody>
          <a:bodyPr vert="horz" wrap="square" lIns="0" tIns="0" rIns="0" bIns="0" rtlCol="0" anchor="t">
            <a:spAutoFit/>
          </a:bodyPr>
          <a:lstStyle>
            <a:lvl1pPr marL="0" indent="0" algn="r">
              <a:spcAft>
                <a:spcPts val="0"/>
              </a:spcAft>
              <a:buFontTx/>
              <a:buNone/>
              <a:defRPr lang="en-US" sz="2600" b="0" baseline="0" smtClean="0">
                <a:solidFill>
                  <a:schemeClr val="accent4">
                    <a:lumMod val="40000"/>
                    <a:lumOff val="6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smtClean="0"/>
              <a:t>Name</a:t>
            </a:r>
            <a:endParaRPr lang="en-US" dirty="0"/>
          </a:p>
        </p:txBody>
      </p:sp>
    </p:spTree>
    <p:extLst>
      <p:ext uri="{BB962C8B-B14F-4D97-AF65-F5344CB8AC3E}">
        <p14:creationId xmlns:p14="http://schemas.microsoft.com/office/powerpoint/2010/main" val="1741332608"/>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wh bar">
    <p:spTree>
      <p:nvGrpSpPr>
        <p:cNvPr id="1" name=""/>
        <p:cNvGrpSpPr/>
        <p:nvPr/>
      </p:nvGrpSpPr>
      <p:grpSpPr>
        <a:xfrm>
          <a:off x="0" y="0"/>
          <a:ext cx="0" cy="0"/>
          <a:chOff x="0" y="0"/>
          <a:chExt cx="0" cy="0"/>
        </a:xfrm>
      </p:grpSpPr>
      <p:sp>
        <p:nvSpPr>
          <p:cNvPr id="5" name="Rectangle 4"/>
          <p:cNvSpPr/>
          <p:nvPr/>
        </p:nvSpPr>
        <p:spPr bwMode="white">
          <a:xfrm>
            <a:off x="1" y="5716588"/>
            <a:ext cx="12192000" cy="114141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6" name="Title Placeholder 1"/>
          <p:cNvSpPr>
            <a:spLocks noGrp="1"/>
          </p:cNvSpPr>
          <p:nvPr>
            <p:ph type="title" hasCustomPrompt="1"/>
          </p:nvPr>
        </p:nvSpPr>
        <p:spPr>
          <a:xfrm>
            <a:off x="914412" y="6041067"/>
            <a:ext cx="6091161" cy="457200"/>
          </a:xfrm>
          <a:prstGeom prst="rect">
            <a:avLst/>
          </a:prstGeom>
          <a:noFill/>
          <a:ln>
            <a:noFill/>
          </a:ln>
        </p:spPr>
        <p:txBody>
          <a:bodyPr vert="horz" lIns="0" tIns="0" rIns="0" bIns="0" rtlCol="0" anchor="ctr" anchorCtr="0">
            <a:noAutofit/>
          </a:bodyPr>
          <a:lstStyle>
            <a:lvl1pPr algn="r">
              <a:defRPr sz="2600" b="1" baseline="0">
                <a:solidFill>
                  <a:srgbClr val="404040"/>
                </a:solidFill>
              </a:defRPr>
            </a:lvl1pPr>
          </a:lstStyle>
          <a:p>
            <a:r>
              <a:rPr lang="en-US" dirty="0" smtClean="0"/>
              <a:t>Section Heading</a:t>
            </a:r>
            <a:endParaRPr lang="en-US" dirty="0"/>
          </a:p>
        </p:txBody>
      </p:sp>
      <p:sp>
        <p:nvSpPr>
          <p:cNvPr id="7" name="Text Placeholder 6"/>
          <p:cNvSpPr>
            <a:spLocks noGrp="1"/>
          </p:cNvSpPr>
          <p:nvPr>
            <p:ph type="body" sz="quarter" idx="11" hasCustomPrompt="1"/>
          </p:nvPr>
        </p:nvSpPr>
        <p:spPr>
          <a:xfrm>
            <a:off x="7613591" y="5934015"/>
            <a:ext cx="3962400" cy="671304"/>
          </a:xfrm>
        </p:spPr>
        <p:txBody>
          <a:bodyPr anchor="ctr"/>
          <a:lstStyle>
            <a:lvl1pPr marL="0" indent="0">
              <a:lnSpc>
                <a:spcPct val="100000"/>
              </a:lnSpc>
              <a:spcBef>
                <a:spcPts val="0"/>
              </a:spcBef>
              <a:spcAft>
                <a:spcPts val="0"/>
              </a:spcAft>
              <a:buNone/>
              <a:defRPr sz="1800" b="0" baseline="0">
                <a:solidFill>
                  <a:srgbClr val="7F7F7F"/>
                </a:solidFill>
              </a:defRPr>
            </a:lvl1pPr>
          </a:lstStyle>
          <a:p>
            <a:pPr lvl="0"/>
            <a:r>
              <a:rPr lang="en-US" dirty="0" smtClean="0"/>
              <a:t>Sub Heading/Description Goes Here (2 lines max)</a:t>
            </a:r>
            <a:endParaRPr lang="en-US" dirty="0"/>
          </a:p>
        </p:txBody>
      </p:sp>
      <p:cxnSp>
        <p:nvCxnSpPr>
          <p:cNvPr id="10" name="Straight Connector 9"/>
          <p:cNvCxnSpPr/>
          <p:nvPr/>
        </p:nvCxnSpPr>
        <p:spPr bwMode="auto">
          <a:xfrm>
            <a:off x="7315199" y="6058694"/>
            <a:ext cx="0" cy="457200"/>
          </a:xfrm>
          <a:prstGeom prst="line">
            <a:avLst/>
          </a:prstGeom>
          <a:noFill/>
          <a:ln w="3175" cap="flat" cmpd="sng" algn="ctr">
            <a:solidFill>
              <a:srgbClr val="7F7F7F"/>
            </a:solidFill>
            <a:prstDash val="solid"/>
            <a:round/>
            <a:headEnd type="none" w="med" len="med"/>
            <a:tailEnd type="none" w="med" len="med"/>
          </a:ln>
          <a:effectLst/>
        </p:spPr>
      </p:cxnSp>
    </p:spTree>
    <p:extLst>
      <p:ext uri="{BB962C8B-B14F-4D97-AF65-F5344CB8AC3E}">
        <p14:creationId xmlns:p14="http://schemas.microsoft.com/office/powerpoint/2010/main" val="3803871383"/>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mall subject—wh bar">
    <p:spTree>
      <p:nvGrpSpPr>
        <p:cNvPr id="1" name=""/>
        <p:cNvGrpSpPr/>
        <p:nvPr/>
      </p:nvGrpSpPr>
      <p:grpSpPr>
        <a:xfrm>
          <a:off x="0" y="0"/>
          <a:ext cx="0" cy="0"/>
          <a:chOff x="0" y="0"/>
          <a:chExt cx="0" cy="0"/>
        </a:xfrm>
      </p:grpSpPr>
      <p:sp>
        <p:nvSpPr>
          <p:cNvPr id="5" name="Rectangle 4"/>
          <p:cNvSpPr/>
          <p:nvPr/>
        </p:nvSpPr>
        <p:spPr bwMode="white">
          <a:xfrm>
            <a:off x="1" y="5943600"/>
            <a:ext cx="12192000" cy="91440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6" name="Title Placeholder 1"/>
          <p:cNvSpPr>
            <a:spLocks noGrp="1"/>
          </p:cNvSpPr>
          <p:nvPr>
            <p:ph type="title" hasCustomPrompt="1"/>
          </p:nvPr>
        </p:nvSpPr>
        <p:spPr>
          <a:xfrm>
            <a:off x="914401" y="6186944"/>
            <a:ext cx="10363200" cy="215444"/>
          </a:xfrm>
          <a:prstGeom prst="rect">
            <a:avLst/>
          </a:prstGeom>
          <a:noFill/>
          <a:ln>
            <a:noFill/>
          </a:ln>
        </p:spPr>
        <p:txBody>
          <a:bodyPr vert="horz" lIns="0" tIns="0" rIns="0" bIns="0" rtlCol="0" anchor="b" anchorCtr="0">
            <a:spAutoFit/>
          </a:bodyPr>
          <a:lstStyle>
            <a:lvl1pPr>
              <a:defRPr sz="1400" b="0" baseline="0">
                <a:solidFill>
                  <a:srgbClr val="404040"/>
                </a:solidFill>
              </a:defRPr>
            </a:lvl1pPr>
          </a:lstStyle>
          <a:p>
            <a:r>
              <a:rPr lang="en-US" dirty="0" smtClean="0"/>
              <a:t>Subject | Description (this line of text is the least important item on this slide)</a:t>
            </a:r>
            <a:endParaRPr lang="en-US" dirty="0"/>
          </a:p>
        </p:txBody>
      </p:sp>
    </p:spTree>
    <p:extLst>
      <p:ext uri="{BB962C8B-B14F-4D97-AF65-F5344CB8AC3E}">
        <p14:creationId xmlns:p14="http://schemas.microsoft.com/office/powerpoint/2010/main" val="411613000"/>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mall subjec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914401" y="6186944"/>
            <a:ext cx="10363200" cy="215444"/>
          </a:xfrm>
          <a:prstGeom prst="rect">
            <a:avLst/>
          </a:prstGeom>
          <a:noFill/>
          <a:ln>
            <a:noFill/>
          </a:ln>
        </p:spPr>
        <p:txBody>
          <a:bodyPr vert="horz" lIns="0" tIns="0" rIns="0" bIns="0" rtlCol="0" anchor="b" anchorCtr="0">
            <a:spAutoFit/>
          </a:bodyPr>
          <a:lstStyle>
            <a:lvl1pPr>
              <a:defRPr sz="1400" b="0" baseline="0">
                <a:solidFill>
                  <a:schemeClr val="tx1"/>
                </a:solidFill>
              </a:defRPr>
            </a:lvl1pPr>
          </a:lstStyle>
          <a:p>
            <a:r>
              <a:rPr lang="en-US" dirty="0" smtClean="0"/>
              <a:t>Subject | Description (this line of text is the least important item on this slide)</a:t>
            </a:r>
            <a:endParaRPr lang="en-US" dirty="0"/>
          </a:p>
        </p:txBody>
      </p:sp>
    </p:spTree>
    <p:extLst>
      <p:ext uri="{BB962C8B-B14F-4D97-AF65-F5344CB8AC3E}">
        <p14:creationId xmlns:p14="http://schemas.microsoft.com/office/powerpoint/2010/main" val="2532778265"/>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sri">
    <p:bg bwMode="black">
      <p:bgPr>
        <a:gradFill flip="none" rotWithShape="1">
          <a:gsLst>
            <a:gs pos="0">
              <a:srgbClr val="00B9F2"/>
            </a:gs>
            <a:gs pos="90000">
              <a:srgbClr val="053264"/>
            </a:gs>
            <a:gs pos="30000">
              <a:srgbClr val="007AC2"/>
            </a:gs>
          </a:gsLst>
          <a:lin ang="16200000" scaled="0"/>
          <a:tileRect/>
        </a:gradFill>
        <a:effectLst/>
      </p:bgPr>
    </p:bg>
    <p:spTree>
      <p:nvGrpSpPr>
        <p:cNvPr id="1" name=""/>
        <p:cNvGrpSpPr/>
        <p:nvPr/>
      </p:nvGrpSpPr>
      <p:grpSpPr>
        <a:xfrm>
          <a:off x="0" y="0"/>
          <a:ext cx="0" cy="0"/>
          <a:chOff x="0" y="0"/>
          <a:chExt cx="0" cy="0"/>
        </a:xfrm>
      </p:grpSpPr>
      <p:pic>
        <p:nvPicPr>
          <p:cNvPr id="4" name="Picture 3" descr="esri-10GlobeLogo_TagLockup4Lg_sRGBRe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92812" y="2205648"/>
            <a:ext cx="4206380" cy="2446711"/>
          </a:xfrm>
          <a:prstGeom prst="rect">
            <a:avLst/>
          </a:prstGeom>
        </p:spPr>
      </p:pic>
    </p:spTree>
    <p:extLst>
      <p:ext uri="{BB962C8B-B14F-4D97-AF65-F5344CB8AC3E}">
        <p14:creationId xmlns:p14="http://schemas.microsoft.com/office/powerpoint/2010/main" val="568053983"/>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dirty="0" smtClean="0"/>
              <a:t>Click to Edit Master Title Style</a:t>
            </a:r>
            <a:endParaRPr lang="en-US" dirty="0"/>
          </a:p>
        </p:txBody>
      </p:sp>
      <p:sp>
        <p:nvSpPr>
          <p:cNvPr id="5" name="Content Placeholder 4"/>
          <p:cNvSpPr>
            <a:spLocks noGrp="1"/>
          </p:cNvSpPr>
          <p:nvPr>
            <p:ph sz="quarter" idx="10"/>
          </p:nvPr>
        </p:nvSpPr>
        <p:spPr>
          <a:xfrm>
            <a:off x="1219203" y="1828800"/>
            <a:ext cx="9753600" cy="3429000"/>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8" name="Text Placeholder 7"/>
          <p:cNvSpPr>
            <a:spLocks noGrp="1"/>
          </p:cNvSpPr>
          <p:nvPr>
            <p:ph type="body" sz="quarter" idx="11" hasCustomPrompt="1"/>
          </p:nvPr>
        </p:nvSpPr>
        <p:spPr>
          <a:xfrm>
            <a:off x="914401" y="1097307"/>
            <a:ext cx="10363200" cy="246221"/>
          </a:xfrm>
        </p:spPr>
        <p:txBody>
          <a:bodyPr anchor="t" anchorCtr="0">
            <a:spAutoFit/>
          </a:bodyPr>
          <a:lstStyle>
            <a:lvl1pPr marL="0" indent="0">
              <a:spcBef>
                <a:spcPts val="0"/>
              </a:spcBef>
              <a:spcAft>
                <a:spcPts val="0"/>
              </a:spcAft>
              <a:buNone/>
              <a:defRPr sz="1600">
                <a:solidFill>
                  <a:schemeClr val="accent4">
                    <a:lumMod val="40000"/>
                    <a:lumOff val="6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smtClean="0"/>
              <a:t>Click to Edit Subtitle (optional)</a:t>
            </a:r>
          </a:p>
        </p:txBody>
      </p:sp>
      <p:sp>
        <p:nvSpPr>
          <p:cNvPr id="11" name="Content Placeholder 10"/>
          <p:cNvSpPr>
            <a:spLocks noGrp="1"/>
          </p:cNvSpPr>
          <p:nvPr>
            <p:ph sz="quarter" idx="12"/>
          </p:nvPr>
        </p:nvSpPr>
        <p:spPr>
          <a:xfrm>
            <a:off x="1219201" y="1828804"/>
            <a:ext cx="9753600" cy="3427413"/>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Tagl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1" y="682625"/>
            <a:ext cx="10363200" cy="369332"/>
          </a:xfrm>
          <a:noFill/>
        </p:spPr>
        <p:txBody>
          <a:bodyPr vert="horz" lIns="0" tIns="0" rIns="0" bIns="0" rtlCol="0" anchor="t">
            <a:spAutoFit/>
          </a:bodyPr>
          <a:lstStyle>
            <a:lvl1pPr>
              <a:defRPr lang="en-US" dirty="0"/>
            </a:lvl1pPr>
          </a:lstStyle>
          <a:p>
            <a:pPr marL="0" lvl="0"/>
            <a:r>
              <a:rPr lang="en-US" dirty="0" smtClean="0"/>
              <a:t>Click to Edit Master Title Style</a:t>
            </a:r>
            <a:endParaRPr lang="en-US" dirty="0"/>
          </a:p>
        </p:txBody>
      </p:sp>
      <p:sp>
        <p:nvSpPr>
          <p:cNvPr id="4" name="Content Placeholder 3"/>
          <p:cNvSpPr>
            <a:spLocks noGrp="1"/>
          </p:cNvSpPr>
          <p:nvPr>
            <p:ph sz="half" idx="2"/>
          </p:nvPr>
        </p:nvSpPr>
        <p:spPr>
          <a:xfrm>
            <a:off x="1219201" y="1828800"/>
            <a:ext cx="9753600" cy="3429000"/>
          </a:xfrm>
        </p:spPr>
        <p:txBody>
          <a:bodyPr/>
          <a:lstStyle>
            <a:lvl1pPr>
              <a:lnSpc>
                <a:spcPct val="100000"/>
              </a:lnSpc>
              <a:defRPr sz="2000"/>
            </a:lvl1pPr>
            <a:lvl2pPr>
              <a:lnSpc>
                <a:spcPct val="100000"/>
              </a:lnSpc>
              <a:defRPr sz="1800"/>
            </a:lvl2pPr>
            <a:lvl3pPr>
              <a:lnSpc>
                <a:spcPct val="100000"/>
              </a:lnSpc>
              <a:defRPr sz="1600"/>
            </a:lvl3pPr>
            <a:lvl4pPr>
              <a:defRPr sz="1400"/>
            </a:lvl4pPr>
            <a:lvl5pPr>
              <a:lnSpc>
                <a:spcPts val="1800"/>
              </a:lnSpc>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Text Placeholder 6"/>
          <p:cNvSpPr>
            <a:spLocks noGrp="1"/>
          </p:cNvSpPr>
          <p:nvPr>
            <p:ph type="body" sz="quarter" idx="14" hasCustomPrompt="1"/>
          </p:nvPr>
        </p:nvSpPr>
        <p:spPr>
          <a:xfrm>
            <a:off x="914401" y="6177085"/>
            <a:ext cx="10363200" cy="215444"/>
          </a:xfrm>
        </p:spPr>
        <p:txBody>
          <a:bodyPr anchor="b">
            <a:spAutoFit/>
          </a:bodyPr>
          <a:lstStyle>
            <a:lvl1pPr marL="0" marR="0" indent="0" algn="r" defTabSz="4572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400" b="0" i="1" kern="1200" baseline="0" dirty="0" smtClean="0">
                <a:solidFill>
                  <a:schemeClr val="tx2"/>
                </a:solidFill>
                <a:latin typeface="+mn-lt"/>
                <a:ea typeface="+mn-ea"/>
                <a:cs typeface="Arial"/>
              </a:defRPr>
            </a:lvl1pPr>
          </a:lstStyle>
          <a:p>
            <a:pPr lvl="0"/>
            <a:r>
              <a:rPr lang="en-US" dirty="0" smtClean="0"/>
              <a:t>Click to Edit Tagline (optional)</a:t>
            </a:r>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 Content and Taglline">
    <p:spTree>
      <p:nvGrpSpPr>
        <p:cNvPr id="1" name=""/>
        <p:cNvGrpSpPr/>
        <p:nvPr/>
      </p:nvGrpSpPr>
      <p:grpSpPr>
        <a:xfrm>
          <a:off x="0" y="0"/>
          <a:ext cx="0" cy="0"/>
          <a:chOff x="0" y="0"/>
          <a:chExt cx="0" cy="0"/>
        </a:xfrm>
      </p:grpSpPr>
      <p:sp>
        <p:nvSpPr>
          <p:cNvPr id="7" name="Title 1"/>
          <p:cNvSpPr>
            <a:spLocks noGrp="1"/>
          </p:cNvSpPr>
          <p:nvPr>
            <p:ph type="title"/>
          </p:nvPr>
        </p:nvSpPr>
        <p:spPr>
          <a:xfrm>
            <a:off x="914401" y="682625"/>
            <a:ext cx="10363200" cy="369332"/>
          </a:xfrm>
        </p:spPr>
        <p:txBody>
          <a:bodyPr/>
          <a:lstStyle>
            <a:lvl1pPr>
              <a:defRPr/>
            </a:lvl1pPr>
          </a:lstStyle>
          <a:p>
            <a:r>
              <a:rPr lang="en-US" smtClean="0"/>
              <a:t>Click to edit Master title style</a:t>
            </a:r>
            <a:endParaRPr lang="en-US" dirty="0"/>
          </a:p>
        </p:txBody>
      </p:sp>
      <p:sp>
        <p:nvSpPr>
          <p:cNvPr id="9" name="Content Placeholder 21"/>
          <p:cNvSpPr>
            <a:spLocks noGrp="1"/>
          </p:cNvSpPr>
          <p:nvPr>
            <p:ph sz="quarter" idx="18"/>
          </p:nvPr>
        </p:nvSpPr>
        <p:spPr>
          <a:xfrm>
            <a:off x="1219201" y="1828800"/>
            <a:ext cx="9753600" cy="3429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TextBox 3"/>
          <p:cNvSpPr txBox="1"/>
          <p:nvPr userDrawn="1"/>
        </p:nvSpPr>
        <p:spPr>
          <a:xfrm>
            <a:off x="11776408" y="1514615"/>
            <a:ext cx="1219201"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10" name="Text Placeholder 9"/>
          <p:cNvSpPr>
            <a:spLocks noGrp="1"/>
          </p:cNvSpPr>
          <p:nvPr>
            <p:ph type="body" sz="quarter" idx="16" hasCustomPrompt="1"/>
          </p:nvPr>
        </p:nvSpPr>
        <p:spPr>
          <a:xfrm>
            <a:off x="914401" y="1097307"/>
            <a:ext cx="10363200" cy="246221"/>
          </a:xfrm>
        </p:spPr>
        <p:txBody>
          <a:bodyPr vert="horz" lIns="0" tIns="0" rIns="0" bIns="0" rtlCol="0" anchor="t">
            <a:spAutoFit/>
          </a:bodyPr>
          <a:lstStyle>
            <a:lvl1pPr marL="0" indent="0" algn="l" defTabSz="457200" rtl="0" eaLnBrk="1" latinLnBrk="0" hangingPunct="1">
              <a:lnSpc>
                <a:spcPct val="100000"/>
              </a:lnSpc>
              <a:spcBef>
                <a:spcPct val="0"/>
              </a:spcBef>
              <a:spcAft>
                <a:spcPts val="0"/>
              </a:spcAft>
              <a:buNone/>
              <a:defRPr lang="en-US" sz="1600" b="1" kern="1200" dirty="0" smtClean="0">
                <a:solidFill>
                  <a:srgbClr val="94E6FF"/>
                </a:solidFill>
                <a:latin typeface="+mj-lt"/>
                <a:ea typeface="+mj-ea"/>
                <a:cs typeface="Arial"/>
              </a:defRPr>
            </a:lvl1pPr>
            <a:lvl2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2pPr>
            <a:lvl3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3pPr>
            <a:lvl4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4pPr>
            <a:lvl5pPr algn="l" defTabSz="457200" rtl="0" eaLnBrk="1" latinLnBrk="0" hangingPunct="1">
              <a:lnSpc>
                <a:spcPct val="100000"/>
              </a:lnSpc>
              <a:spcBef>
                <a:spcPct val="0"/>
              </a:spcBef>
              <a:buNone/>
              <a:defRPr lang="en-US" sz="2400" b="1" kern="1200" dirty="0" smtClean="0">
                <a:solidFill>
                  <a:schemeClr val="tx1"/>
                </a:solidFill>
                <a:latin typeface="+mj-lt"/>
                <a:ea typeface="+mj-ea"/>
                <a:cs typeface="Arial"/>
              </a:defRPr>
            </a:lvl5pPr>
          </a:lstStyle>
          <a:p>
            <a:pPr lvl="0"/>
            <a:r>
              <a:rPr lang="en-US" dirty="0" smtClean="0"/>
              <a:t>Click to Edit Subtitle (optional)</a:t>
            </a:r>
            <a:endParaRPr lang="en-US" dirty="0"/>
          </a:p>
        </p:txBody>
      </p:sp>
      <p:sp>
        <p:nvSpPr>
          <p:cNvPr id="6" name="TextBox 5"/>
          <p:cNvSpPr txBox="1"/>
          <p:nvPr userDrawn="1"/>
        </p:nvSpPr>
        <p:spPr>
          <a:xfrm>
            <a:off x="1273965" y="6349730"/>
            <a:ext cx="1219201"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
        <p:nvSpPr>
          <p:cNvPr id="12" name="Text Placeholder 25"/>
          <p:cNvSpPr>
            <a:spLocks noGrp="1"/>
          </p:cNvSpPr>
          <p:nvPr>
            <p:ph type="body" sz="quarter" idx="20" hasCustomPrompt="1"/>
          </p:nvPr>
        </p:nvSpPr>
        <p:spPr>
          <a:xfrm>
            <a:off x="914401" y="6185356"/>
            <a:ext cx="10363200" cy="215444"/>
          </a:xfrm>
        </p:spPr>
        <p:txBody>
          <a:bodyPr anchor="b">
            <a:spAutoFit/>
          </a:bodyPr>
          <a:lstStyle>
            <a:lvl1pPr marL="0" indent="0" algn="r">
              <a:spcBef>
                <a:spcPts val="0"/>
              </a:spcBef>
              <a:spcAft>
                <a:spcPts val="0"/>
              </a:spcAft>
              <a:buNone/>
              <a:defRPr sz="1400" b="0" i="1" baseline="0">
                <a:solidFill>
                  <a:schemeClr val="tx2"/>
                </a:solidFill>
              </a:defRPr>
            </a:lvl1pPr>
            <a:lvl2pPr marL="0" indent="0" algn="r">
              <a:buNone/>
              <a:defRPr sz="1600"/>
            </a:lvl2pPr>
            <a:lvl3pPr marL="0" indent="0" algn="r">
              <a:buNone/>
              <a:defRPr sz="1600"/>
            </a:lvl3pPr>
            <a:lvl4pPr marL="0" indent="0" algn="r">
              <a:buNone/>
              <a:defRPr sz="1600"/>
            </a:lvl4pPr>
            <a:lvl5pPr marL="0" indent="0" algn="r">
              <a:buNone/>
              <a:defRPr sz="1600"/>
            </a:lvl5pPr>
          </a:lstStyle>
          <a:p>
            <a:pPr lvl="0"/>
            <a:r>
              <a:rPr lang="en-US" dirty="0" smtClean="0"/>
              <a:t>Click to Edit Tagline (optional)</a:t>
            </a:r>
          </a:p>
        </p:txBody>
      </p:sp>
    </p:spTree>
    <p:extLst>
      <p:ext uri="{BB962C8B-B14F-4D97-AF65-F5344CB8AC3E}">
        <p14:creationId xmlns:p14="http://schemas.microsoft.com/office/powerpoint/2010/main" val="1865473994"/>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Graphic (center justifi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smtClean="0"/>
              <a:t>Click to Edit Master 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8" name="Rectangle 7"/>
          <p:cNvSpPr/>
          <p:nvPr/>
        </p:nvSpPr>
        <p:spPr bwMode="hidden">
          <a:xfrm>
            <a:off x="15" y="0"/>
            <a:ext cx="7315199" cy="6858000"/>
          </a:xfrm>
          <a:prstGeom prst="rect">
            <a:avLst/>
          </a:prstGeom>
          <a:gradFill flip="none" rotWithShape="1">
            <a:gsLst>
              <a:gs pos="0">
                <a:srgbClr val="053264"/>
              </a:gs>
              <a:gs pos="50000">
                <a:srgbClr val="053264">
                  <a:alpha val="0"/>
                </a:srgbClr>
              </a:gs>
            </a:gsLst>
            <a:lin ang="1620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3" name="Text Placeholder 2"/>
          <p:cNvSpPr>
            <a:spLocks noGrp="1"/>
          </p:cNvSpPr>
          <p:nvPr>
            <p:ph type="body" idx="1" hasCustomPrompt="1"/>
          </p:nvPr>
        </p:nvSpPr>
        <p:spPr>
          <a:xfrm>
            <a:off x="1371601" y="3060742"/>
            <a:ext cx="5029200" cy="338554"/>
          </a:xfrm>
          <a:noFill/>
        </p:spPr>
        <p:txBody>
          <a:bodyPr wrap="square" anchor="t">
            <a:spAutoFit/>
          </a:bodyPr>
          <a:lstStyle>
            <a:lvl1pPr marL="0" indent="0" algn="l">
              <a:lnSpc>
                <a:spcPct val="100000"/>
              </a:lnSpc>
              <a:spcBef>
                <a:spcPts val="0"/>
              </a:spcBef>
              <a:spcAft>
                <a:spcPts val="0"/>
              </a:spcAft>
              <a:buNone/>
              <a:defRPr sz="2200" b="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1371600" y="1750910"/>
            <a:ext cx="5029200" cy="1169551"/>
          </a:xfrm>
        </p:spPr>
        <p:txBody>
          <a:bodyPr wrap="square"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smtClean="0"/>
              <a:t>Click to </a:t>
            </a:r>
            <a:r>
              <a:rPr kumimoji="0" lang="en-US" dirty="0"/>
              <a:t>Edit </a:t>
            </a:r>
            <a:br>
              <a:rPr kumimoji="0" lang="en-US" dirty="0"/>
            </a:br>
            <a:r>
              <a:rPr kumimoji="0" lang="en-US" dirty="0"/>
              <a:t>Section Title</a:t>
            </a:r>
            <a:endParaRPr lang="en-US" dirty="0"/>
          </a:p>
        </p:txBody>
      </p:sp>
      <p:sp>
        <p:nvSpPr>
          <p:cNvPr id="10" name="Picture Placeholder 8"/>
          <p:cNvSpPr>
            <a:spLocks noGrp="1"/>
          </p:cNvSpPr>
          <p:nvPr>
            <p:ph type="pic" sz="quarter" idx="12" hasCustomPrompt="1"/>
          </p:nvPr>
        </p:nvSpPr>
        <p:spPr>
          <a:xfrm>
            <a:off x="7315200" y="0"/>
            <a:ext cx="4876800" cy="6858000"/>
          </a:xfrm>
          <a:prstGeom prst="rect">
            <a:avLst/>
          </a:prstGeom>
          <a:solidFill>
            <a:srgbClr val="FFFFFF"/>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Click icon to insert Picture</a:t>
            </a:r>
            <a:endParaRPr kumimoji="0" lang="en-US" sz="2000" b="0" i="0" u="none" strike="noStrike" kern="0" cap="none" spc="0" normalizeH="0" baseline="0" noProof="0" dirty="0">
              <a:ln>
                <a:noFill/>
              </a:ln>
              <a:solidFill>
                <a:sysClr val="windowText" lastClr="000000"/>
              </a:solidFill>
              <a:effectLst/>
              <a:uLnTx/>
              <a:uFillTx/>
            </a:endParaRPr>
          </a:p>
        </p:txBody>
      </p:sp>
      <p:sp>
        <p:nvSpPr>
          <p:cNvPr id="9" name="Rectangle 7"/>
          <p:cNvSpPr/>
          <p:nvPr/>
        </p:nvSpPr>
        <p:spPr bwMode="ltGray">
          <a:xfrm>
            <a:off x="15" y="5567276"/>
            <a:ext cx="7315199" cy="1290751"/>
          </a:xfrm>
          <a:custGeom>
            <a:avLst/>
            <a:gdLst/>
            <a:ahLst/>
            <a:cxnLst/>
            <a:rect l="l" t="t" r="r" b="b"/>
            <a:pathLst>
              <a:path w="5486399" h="1290751">
                <a:moveTo>
                  <a:pt x="3575254" y="0"/>
                </a:moveTo>
                <a:cubicBezTo>
                  <a:pt x="4026607" y="0"/>
                  <a:pt x="4475289" y="11434"/>
                  <a:pt x="4921026" y="34029"/>
                </a:cubicBezTo>
                <a:lnTo>
                  <a:pt x="5486399" y="69857"/>
                </a:lnTo>
                <a:lnTo>
                  <a:pt x="5486399" y="1290751"/>
                </a:lnTo>
                <a:lnTo>
                  <a:pt x="0" y="1290751"/>
                </a:lnTo>
                <a:lnTo>
                  <a:pt x="0" y="242604"/>
                </a:lnTo>
                <a:lnTo>
                  <a:pt x="479973" y="181259"/>
                </a:lnTo>
                <a:cubicBezTo>
                  <a:pt x="1495074" y="61560"/>
                  <a:pt x="2527975" y="0"/>
                  <a:pt x="3575254" y="0"/>
                </a:cubicBezTo>
                <a:close/>
              </a:path>
            </a:pathLst>
          </a:custGeom>
          <a:solidFill>
            <a:schemeClr val="bg2">
              <a:lumMod val="60000"/>
              <a:lumOff val="40000"/>
              <a:alpha val="3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1" name="Rectangle 12"/>
          <p:cNvSpPr/>
          <p:nvPr/>
        </p:nvSpPr>
        <p:spPr bwMode="ltGray">
          <a:xfrm>
            <a:off x="15" y="4204198"/>
            <a:ext cx="7315199" cy="2653802"/>
          </a:xfrm>
          <a:custGeom>
            <a:avLst/>
            <a:gdLst/>
            <a:ahLst/>
            <a:cxnLst/>
            <a:rect l="l" t="t" r="r" b="b"/>
            <a:pathLst>
              <a:path w="5486399" h="2653802">
                <a:moveTo>
                  <a:pt x="5486399" y="0"/>
                </a:moveTo>
                <a:lnTo>
                  <a:pt x="5486399" y="2653802"/>
                </a:lnTo>
                <a:lnTo>
                  <a:pt x="0" y="2653802"/>
                </a:lnTo>
                <a:lnTo>
                  <a:pt x="0" y="2535044"/>
                </a:lnTo>
                <a:lnTo>
                  <a:pt x="117766" y="2452473"/>
                </a:lnTo>
                <a:cubicBezTo>
                  <a:pt x="1606334" y="1444636"/>
                  <a:pt x="3236349" y="660919"/>
                  <a:pt x="4967974" y="144675"/>
                </a:cubicBezTo>
                <a:close/>
              </a:path>
            </a:pathLst>
          </a:custGeom>
          <a:solidFill>
            <a:srgbClr val="053264">
              <a:alpha val="30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lvl="0"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Tree>
    <p:extLst>
      <p:ext uri="{BB962C8B-B14F-4D97-AF65-F5344CB8AC3E}">
        <p14:creationId xmlns:p14="http://schemas.microsoft.com/office/powerpoint/2010/main" val="4181083228"/>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B9F2"/>
            </a:gs>
            <a:gs pos="90000">
              <a:srgbClr val="053264"/>
            </a:gs>
            <a:gs pos="30000">
              <a:srgbClr val="007AC2"/>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1" y="682625"/>
            <a:ext cx="10363200" cy="369332"/>
          </a:xfrm>
          <a:prstGeom prst="rect">
            <a:avLst/>
          </a:prstGeom>
          <a:noFill/>
        </p:spPr>
        <p:txBody>
          <a:bodyPr vert="horz"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219201" y="1828800"/>
            <a:ext cx="9753600" cy="3429000"/>
          </a:xfrm>
          <a:prstGeom prst="rect">
            <a:avLst/>
          </a:prstGeom>
          <a:noFill/>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dk1" tx1="lt1" bg2="dk2" tx2="lt2" accent1="accent1" accent2="accent2" accent3="accent3" accent4="accent4" accent5="accent5" accent6="accent6" hlink="hlink" folHlink="folHlink"/>
  <p:sldLayoutIdLst>
    <p:sldLayoutId id="2147486596" r:id="rId1"/>
    <p:sldLayoutId id="2147486597" r:id="rId2"/>
    <p:sldLayoutId id="2147486598" r:id="rId3"/>
    <p:sldLayoutId id="2147486599" r:id="rId4"/>
    <p:sldLayoutId id="2147486637" r:id="rId5"/>
    <p:sldLayoutId id="2147486601" r:id="rId6"/>
    <p:sldLayoutId id="2147486602" r:id="rId7"/>
    <p:sldLayoutId id="2147486603" r:id="rId8"/>
    <p:sldLayoutId id="2147486635" r:id="rId9"/>
    <p:sldLayoutId id="2147486636" r:id="rId10"/>
    <p:sldLayoutId id="2147486606" r:id="rId11"/>
    <p:sldLayoutId id="2147486608" r:id="rId12"/>
    <p:sldLayoutId id="2147486609" r:id="rId13"/>
    <p:sldLayoutId id="2147486610" r:id="rId14"/>
    <p:sldLayoutId id="2147486611" r:id="rId15"/>
    <p:sldLayoutId id="2147486612" r:id="rId16"/>
    <p:sldLayoutId id="2147486613" r:id="rId17"/>
  </p:sldLayoutIdLst>
  <p:transition spd="med">
    <p:fade/>
  </p:transition>
  <p:timing>
    <p:tnLst>
      <p:par>
        <p:cTn id="1" dur="indefinite" restart="never" nodeType="tmRoot"/>
      </p:par>
    </p:tnLst>
  </p:timing>
  <p:txStyles>
    <p:titleStyle>
      <a:lvl1pPr algn="l" defTabSz="457200" rtl="0" eaLnBrk="1" latinLnBrk="0" hangingPunct="1">
        <a:lnSpc>
          <a:spcPct val="100000"/>
        </a:lnSpc>
        <a:spcBef>
          <a:spcPct val="0"/>
        </a:spcBef>
        <a:buNone/>
        <a:defRPr sz="2400" b="1" kern="1200">
          <a:solidFill>
            <a:schemeClr val="tx1"/>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1"/>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1"/>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1"/>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climatechange-51531526.us-east-.elb.amazonaws.com/ColumbiaGlacier/index.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climatechange-51531526.us-east-1.elb.amazonaws.com/arcticelev/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nga.maps.arcgis.com/apps/PublicGallery/index.html?appid=dc06e1570de14885bb6c7adbaa5bfec5"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hyperlink" Target="https://www.whitehouse.gov/blog/2015/09/02/using-new-elevation-data-explore-arcti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ory.maps.arcgis.com/apps/MapSeries/?appid=4608165489764f10b75f946e1b7cdc8c" TargetMode="External"/><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ory.maps.arcgis.com/apps/MapSeries/?appid=3ebe32b115954cb8a8474fd0efcdface"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2625"/>
            <a:ext cx="10363200" cy="738664"/>
          </a:xfrm>
        </p:spPr>
        <p:txBody>
          <a:bodyPr/>
          <a:lstStyle/>
          <a:p>
            <a:r>
              <a:rPr lang="en-US" dirty="0" smtClean="0"/>
              <a:t>Esri will be Hosting the Arctic Elevation</a:t>
            </a:r>
            <a:br>
              <a:rPr lang="en-US" dirty="0" smtClean="0"/>
            </a:br>
            <a:r>
              <a:rPr lang="en-US" dirty="0" smtClean="0"/>
              <a:t>As Web Services</a:t>
            </a:r>
            <a:endParaRPr lang="en-US" dirty="0"/>
          </a:p>
        </p:txBody>
      </p:sp>
      <p:sp>
        <p:nvSpPr>
          <p:cNvPr id="3" name="Content Placeholder 2"/>
          <p:cNvSpPr>
            <a:spLocks noGrp="1"/>
          </p:cNvSpPr>
          <p:nvPr>
            <p:ph sz="quarter" idx="18"/>
          </p:nvPr>
        </p:nvSpPr>
        <p:spPr>
          <a:xfrm>
            <a:off x="864097" y="2271409"/>
            <a:ext cx="9753600" cy="3429000"/>
          </a:xfrm>
        </p:spPr>
        <p:txBody>
          <a:bodyPr/>
          <a:lstStyle/>
          <a:p>
            <a:r>
              <a:rPr lang="en-US" dirty="0" smtClean="0"/>
              <a:t>Use </a:t>
            </a:r>
            <a:r>
              <a:rPr lang="en-US" dirty="0"/>
              <a:t>Arctic Elevation </a:t>
            </a:r>
            <a:r>
              <a:rPr lang="en-US" dirty="0" smtClean="0"/>
              <a:t>without </a:t>
            </a:r>
            <a:r>
              <a:rPr lang="en-US" dirty="0"/>
              <a:t>needing to </a:t>
            </a:r>
            <a:r>
              <a:rPr lang="en-US" dirty="0" smtClean="0"/>
              <a:t>download</a:t>
            </a:r>
          </a:p>
          <a:p>
            <a:r>
              <a:rPr lang="en-US" dirty="0" smtClean="0"/>
              <a:t>Open services, not requiring any login or subscription</a:t>
            </a:r>
            <a:endParaRPr lang="en-US" dirty="0"/>
          </a:p>
          <a:p>
            <a:r>
              <a:rPr lang="en-US" dirty="0" smtClean="0"/>
              <a:t>Services can be used for </a:t>
            </a:r>
            <a:r>
              <a:rPr lang="en-US" dirty="0"/>
              <a:t>both visualization and analysis</a:t>
            </a:r>
          </a:p>
          <a:p>
            <a:r>
              <a:rPr lang="en-US" dirty="0" smtClean="0"/>
              <a:t>Elevation </a:t>
            </a:r>
            <a:r>
              <a:rPr lang="en-US" dirty="0"/>
              <a:t>data &gt;60Deg North from multiple sources</a:t>
            </a:r>
          </a:p>
          <a:p>
            <a:r>
              <a:rPr lang="en-US" dirty="0" smtClean="0"/>
              <a:t>Updated </a:t>
            </a:r>
            <a:r>
              <a:rPr lang="en-US" dirty="0"/>
              <a:t>with new data as soon as it becomes available</a:t>
            </a:r>
          </a:p>
          <a:p>
            <a:endParaRPr lang="en-US" dirty="0"/>
          </a:p>
        </p:txBody>
      </p:sp>
      <p:sp>
        <p:nvSpPr>
          <p:cNvPr id="4" name="Text Placeholder 3"/>
          <p:cNvSpPr>
            <a:spLocks noGrp="1"/>
          </p:cNvSpPr>
          <p:nvPr>
            <p:ph type="body" sz="quarter" idx="16"/>
          </p:nvPr>
        </p:nvSpPr>
        <p:spPr>
          <a:xfrm>
            <a:off x="861135" y="1676757"/>
            <a:ext cx="10363200" cy="492443"/>
          </a:xfrm>
        </p:spPr>
        <p:txBody>
          <a:bodyPr/>
          <a:lstStyle/>
          <a:p>
            <a:r>
              <a:rPr lang="en-US" dirty="0"/>
              <a:t>ArcGIS REST, OGC WMS, WCS and KML</a:t>
            </a:r>
          </a:p>
          <a:p>
            <a:endParaRPr lang="en-US" dirty="0"/>
          </a:p>
        </p:txBody>
      </p:sp>
      <p:sp>
        <p:nvSpPr>
          <p:cNvPr id="5" name="Text Placeholder 4"/>
          <p:cNvSpPr>
            <a:spLocks noGrp="1"/>
          </p:cNvSpPr>
          <p:nvPr>
            <p:ph type="body" sz="quarter" idx="20"/>
          </p:nvPr>
        </p:nvSpPr>
        <p:spPr/>
        <p:txBody>
          <a:bodyPr/>
          <a:lstStyle/>
          <a:p>
            <a:endParaRPr lang="en-US"/>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74116" y="4492100"/>
            <a:ext cx="3706552" cy="202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79004" y="479239"/>
            <a:ext cx="2901664" cy="285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11122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2"/>
          <a:stretch>
            <a:fillRect/>
          </a:stretch>
        </p:blipFill>
        <p:spPr>
          <a:xfrm>
            <a:off x="3384645" y="1633704"/>
            <a:ext cx="7910286" cy="4447365"/>
          </a:xfrm>
          <a:prstGeom prst="rect">
            <a:avLst/>
          </a:prstGeom>
        </p:spPr>
      </p:pic>
      <p:sp>
        <p:nvSpPr>
          <p:cNvPr id="4" name="Rectangle 3"/>
          <p:cNvSpPr/>
          <p:nvPr/>
        </p:nvSpPr>
        <p:spPr>
          <a:xfrm>
            <a:off x="569686" y="6257387"/>
            <a:ext cx="9302262" cy="923330"/>
          </a:xfrm>
          <a:prstGeom prst="rect">
            <a:avLst/>
          </a:prstGeom>
        </p:spPr>
        <p:txBody>
          <a:bodyPr wrap="square">
            <a:spAutoFit/>
          </a:bodyPr>
          <a:lstStyle/>
          <a:p>
            <a:r>
              <a:rPr lang="en-US" u="sng" dirty="0">
                <a:hlinkClick r:id="rId3"/>
              </a:rPr>
              <a:t>http://</a:t>
            </a:r>
            <a:r>
              <a:rPr lang="en-US" u="sng" dirty="0" smtClean="0">
                <a:hlinkClick r:id="rId3"/>
              </a:rPr>
              <a:t>climatechange-51531526.us-east-.</a:t>
            </a:r>
            <a:r>
              <a:rPr lang="en-US" u="sng" dirty="0">
                <a:hlinkClick r:id="rId3"/>
              </a:rPr>
              <a:t>elb.amazonaws.com/ColumbiaGlacier/index.html</a:t>
            </a:r>
            <a:endParaRPr lang="en-US" dirty="0"/>
          </a:p>
          <a:p>
            <a:endParaRPr lang="en-US" dirty="0" smtClean="0"/>
          </a:p>
          <a:p>
            <a:endParaRPr lang="en-US" dirty="0"/>
          </a:p>
        </p:txBody>
      </p:sp>
      <p:sp>
        <p:nvSpPr>
          <p:cNvPr id="6" name="Title 1"/>
          <p:cNvSpPr>
            <a:spLocks noGrp="1"/>
          </p:cNvSpPr>
          <p:nvPr>
            <p:ph type="title"/>
          </p:nvPr>
        </p:nvSpPr>
        <p:spPr>
          <a:xfrm>
            <a:off x="468435" y="345216"/>
            <a:ext cx="10826496" cy="369332"/>
          </a:xfrm>
        </p:spPr>
        <p:txBody>
          <a:bodyPr/>
          <a:lstStyle/>
          <a:p>
            <a:r>
              <a:rPr lang="en-US" dirty="0" smtClean="0"/>
              <a:t>    Web Apps and tools make the data engaging and understandable</a:t>
            </a:r>
            <a:endParaRPr lang="en-US" dirty="0"/>
          </a:p>
        </p:txBody>
      </p:sp>
      <p:sp>
        <p:nvSpPr>
          <p:cNvPr id="2" name="Rectangle 1"/>
          <p:cNvSpPr/>
          <p:nvPr/>
        </p:nvSpPr>
        <p:spPr>
          <a:xfrm>
            <a:off x="827462" y="890866"/>
            <a:ext cx="10108442" cy="646331"/>
          </a:xfrm>
          <a:prstGeom prst="rect">
            <a:avLst/>
          </a:prstGeom>
        </p:spPr>
        <p:txBody>
          <a:bodyPr wrap="square">
            <a:spAutoFit/>
          </a:bodyPr>
          <a:lstStyle/>
          <a:p>
            <a:r>
              <a:rPr lang="en-US" dirty="0"/>
              <a:t>This interactive map lets </a:t>
            </a:r>
            <a:r>
              <a:rPr lang="en-US" dirty="0" smtClean="0"/>
              <a:t>you generate profile and </a:t>
            </a:r>
            <a:r>
              <a:rPr lang="en-US" dirty="0"/>
              <a:t>calculate the volume of water that has melted from the glacier by drawing points, lines, or polygons on the map</a:t>
            </a:r>
          </a:p>
        </p:txBody>
      </p:sp>
    </p:spTree>
    <p:extLst>
      <p:ext uri="{BB962C8B-B14F-4D97-AF65-F5344CB8AC3E}">
        <p14:creationId xmlns:p14="http://schemas.microsoft.com/office/powerpoint/2010/main" val="176429584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955" y="268760"/>
            <a:ext cx="10363200" cy="646331"/>
          </a:xfrm>
        </p:spPr>
        <p:txBody>
          <a:bodyPr/>
          <a:lstStyle/>
          <a:p>
            <a:r>
              <a:rPr lang="en-US" dirty="0" smtClean="0"/>
              <a:t>Arctic DEM interactive Explorer app  - </a:t>
            </a:r>
            <a:r>
              <a:rPr lang="en-US" sz="1800" dirty="0" smtClean="0"/>
              <a:t>set your own azimuth and altitude for </a:t>
            </a:r>
            <a:r>
              <a:rPr lang="en-US" sz="1800" dirty="0" err="1" smtClean="0"/>
              <a:t>Hillshade</a:t>
            </a:r>
            <a:r>
              <a:rPr lang="en-US" sz="1800" dirty="0" smtClean="0"/>
              <a:t> render - highlight selected elevation, slope and aspect </a:t>
            </a:r>
            <a:endParaRPr lang="en-US" dirty="0"/>
          </a:p>
        </p:txBody>
      </p:sp>
      <p:sp>
        <p:nvSpPr>
          <p:cNvPr id="4" name="Rectangle 3"/>
          <p:cNvSpPr/>
          <p:nvPr/>
        </p:nvSpPr>
        <p:spPr>
          <a:xfrm>
            <a:off x="1464859" y="6230092"/>
            <a:ext cx="10094793" cy="646331"/>
          </a:xfrm>
          <a:prstGeom prst="rect">
            <a:avLst/>
          </a:prstGeom>
        </p:spPr>
        <p:txBody>
          <a:bodyPr wrap="square">
            <a:spAutoFit/>
          </a:bodyPr>
          <a:lstStyle/>
          <a:p>
            <a:r>
              <a:rPr lang="en-US" dirty="0">
                <a:hlinkClick r:id="rId2"/>
              </a:rPr>
              <a:t>http://</a:t>
            </a:r>
            <a:r>
              <a:rPr lang="en-US" dirty="0" smtClean="0">
                <a:hlinkClick r:id="rId2"/>
              </a:rPr>
              <a:t>climatechange-51531526.us-east-1.elb.amazonaws.com/arcticelev/index.html</a:t>
            </a:r>
            <a:endParaRPr lang="en-US" dirty="0" smtClean="0"/>
          </a:p>
          <a:p>
            <a:endParaRPr lang="en-US" dirty="0"/>
          </a:p>
        </p:txBody>
      </p:sp>
      <p:pic>
        <p:nvPicPr>
          <p:cNvPr id="6" name="Picture 5"/>
          <p:cNvPicPr>
            <a:picLocks noChangeAspect="1"/>
          </p:cNvPicPr>
          <p:nvPr/>
        </p:nvPicPr>
        <p:blipFill>
          <a:blip r:embed="rId3"/>
          <a:stretch>
            <a:fillRect/>
          </a:stretch>
        </p:blipFill>
        <p:spPr>
          <a:xfrm>
            <a:off x="1464859" y="1180430"/>
            <a:ext cx="8753050" cy="4921188"/>
          </a:xfrm>
          <a:prstGeom prst="rect">
            <a:avLst/>
          </a:prstGeom>
        </p:spPr>
      </p:pic>
      <p:sp>
        <p:nvSpPr>
          <p:cNvPr id="7" name="Content Placeholder 6"/>
          <p:cNvSpPr>
            <a:spLocks noGrp="1"/>
          </p:cNvSpPr>
          <p:nvPr>
            <p:ph sz="quarter" idx="10"/>
          </p:nvPr>
        </p:nvSpPr>
        <p:spPr>
          <a:xfrm>
            <a:off x="1464859" y="915091"/>
            <a:ext cx="9753600" cy="3429000"/>
          </a:xfrm>
        </p:spPr>
        <p:txBody>
          <a:bodyPr/>
          <a:lstStyle/>
          <a:p>
            <a:endParaRPr lang="en-US" dirty="0"/>
          </a:p>
        </p:txBody>
      </p:sp>
    </p:spTree>
    <p:extLst>
      <p:ext uri="{BB962C8B-B14F-4D97-AF65-F5344CB8AC3E}">
        <p14:creationId xmlns:p14="http://schemas.microsoft.com/office/powerpoint/2010/main" val="33174955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923" y="337157"/>
            <a:ext cx="10363200" cy="369332"/>
          </a:xfrm>
        </p:spPr>
        <p:txBody>
          <a:bodyPr/>
          <a:lstStyle/>
          <a:p>
            <a:r>
              <a:rPr lang="en-US" dirty="0" smtClean="0"/>
              <a:t>National Geospatial Intelligence </a:t>
            </a:r>
            <a:r>
              <a:rPr lang="en-US" dirty="0"/>
              <a:t>A</a:t>
            </a:r>
            <a:r>
              <a:rPr lang="en-US" dirty="0" smtClean="0"/>
              <a:t>gency (NGA) </a:t>
            </a:r>
            <a:endParaRPr lang="en-US" dirty="0"/>
          </a:p>
        </p:txBody>
      </p:sp>
      <p:pic>
        <p:nvPicPr>
          <p:cNvPr id="5" name="Content Placeholder 4"/>
          <p:cNvPicPr>
            <a:picLocks noGrp="1" noChangeAspect="1"/>
          </p:cNvPicPr>
          <p:nvPr>
            <p:ph sz="quarter" idx="10"/>
          </p:nvPr>
        </p:nvPicPr>
        <p:blipFill>
          <a:blip r:embed="rId2"/>
          <a:stretch>
            <a:fillRect/>
          </a:stretch>
        </p:blipFill>
        <p:spPr>
          <a:xfrm>
            <a:off x="777923" y="976016"/>
            <a:ext cx="7466813" cy="4198033"/>
          </a:xfrm>
          <a:prstGeom prst="rect">
            <a:avLst/>
          </a:prstGeom>
        </p:spPr>
      </p:pic>
      <p:sp>
        <p:nvSpPr>
          <p:cNvPr id="4" name="Rectangle 3"/>
          <p:cNvSpPr/>
          <p:nvPr/>
        </p:nvSpPr>
        <p:spPr>
          <a:xfrm>
            <a:off x="191069" y="5889979"/>
            <a:ext cx="11477767" cy="646331"/>
          </a:xfrm>
          <a:prstGeom prst="rect">
            <a:avLst/>
          </a:prstGeom>
        </p:spPr>
        <p:txBody>
          <a:bodyPr wrap="square">
            <a:spAutoFit/>
          </a:bodyPr>
          <a:lstStyle/>
          <a:p>
            <a:r>
              <a:rPr lang="en-US" dirty="0">
                <a:hlinkClick r:id="rId3"/>
              </a:rPr>
              <a:t>http://</a:t>
            </a:r>
            <a:r>
              <a:rPr lang="en-US" dirty="0" smtClean="0">
                <a:hlinkClick r:id="rId3"/>
              </a:rPr>
              <a:t>nga.maps.arcgis.com/apps/PublicGallery/index.html?appid=dc06e1570de14885bb6c7adbaa5bfec5</a:t>
            </a:r>
            <a:endParaRPr lang="en-US" dirty="0" smtClean="0"/>
          </a:p>
          <a:p>
            <a:endParaRPr lang="en-US" dirty="0"/>
          </a:p>
        </p:txBody>
      </p:sp>
      <p:pic>
        <p:nvPicPr>
          <p:cNvPr id="6" name="Picture 5"/>
          <p:cNvPicPr>
            <a:picLocks noChangeAspect="1"/>
          </p:cNvPicPr>
          <p:nvPr/>
        </p:nvPicPr>
        <p:blipFill rotWithShape="1">
          <a:blip r:embed="rId4"/>
          <a:srcRect l="5298" t="7575" r="32389" b="4179"/>
          <a:stretch/>
        </p:blipFill>
        <p:spPr>
          <a:xfrm>
            <a:off x="6004414" y="2162107"/>
            <a:ext cx="4480644" cy="3567527"/>
          </a:xfrm>
          <a:prstGeom prst="rect">
            <a:avLst/>
          </a:prstGeom>
        </p:spPr>
      </p:pic>
    </p:spTree>
    <p:extLst>
      <p:ext uri="{BB962C8B-B14F-4D97-AF65-F5344CB8AC3E}">
        <p14:creationId xmlns:p14="http://schemas.microsoft.com/office/powerpoint/2010/main" val="297950009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57312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2625"/>
            <a:ext cx="10363200" cy="738664"/>
          </a:xfrm>
        </p:spPr>
        <p:txBody>
          <a:bodyPr/>
          <a:lstStyle/>
          <a:p>
            <a:r>
              <a:rPr lang="en-US" dirty="0"/>
              <a:t>Datasets will consist of data sets provided by:</a:t>
            </a:r>
            <a:br>
              <a:rPr lang="en-US" dirty="0"/>
            </a:br>
            <a:endParaRPr lang="en-US" dirty="0"/>
          </a:p>
        </p:txBody>
      </p:sp>
      <p:sp>
        <p:nvSpPr>
          <p:cNvPr id="3" name="Content Placeholder 2"/>
          <p:cNvSpPr>
            <a:spLocks noGrp="1"/>
          </p:cNvSpPr>
          <p:nvPr>
            <p:ph sz="quarter" idx="18"/>
          </p:nvPr>
        </p:nvSpPr>
        <p:spPr>
          <a:xfrm>
            <a:off x="1219201" y="1535826"/>
            <a:ext cx="9753600" cy="3429000"/>
          </a:xfrm>
        </p:spPr>
        <p:txBody>
          <a:bodyPr/>
          <a:lstStyle/>
          <a:p>
            <a:r>
              <a:rPr lang="en-US" dirty="0"/>
              <a:t>PGC – Created from </a:t>
            </a:r>
            <a:r>
              <a:rPr lang="en-US" dirty="0" smtClean="0"/>
              <a:t>Digital Globe </a:t>
            </a:r>
            <a:r>
              <a:rPr lang="en-US" dirty="0" err="1" smtClean="0"/>
              <a:t>WorldView</a:t>
            </a:r>
            <a:r>
              <a:rPr lang="en-US" dirty="0" smtClean="0"/>
              <a:t> stereo imagery</a:t>
            </a:r>
            <a:endParaRPr lang="en-US" dirty="0"/>
          </a:p>
          <a:p>
            <a:r>
              <a:rPr lang="en-US" dirty="0" smtClean="0"/>
              <a:t>USGS </a:t>
            </a:r>
            <a:r>
              <a:rPr lang="en-US" dirty="0"/>
              <a:t>– Primarily </a:t>
            </a:r>
            <a:r>
              <a:rPr lang="en-US" dirty="0" err="1"/>
              <a:t>IfSAR</a:t>
            </a:r>
            <a:r>
              <a:rPr lang="en-US" dirty="0"/>
              <a:t> + GMTED</a:t>
            </a:r>
          </a:p>
          <a:p>
            <a:r>
              <a:rPr lang="en-US" dirty="0" smtClean="0"/>
              <a:t>Other </a:t>
            </a:r>
            <a:r>
              <a:rPr lang="en-US" dirty="0"/>
              <a:t>state organizations - TBD</a:t>
            </a:r>
          </a:p>
          <a:p>
            <a:endParaRPr lang="en-US" dirty="0"/>
          </a:p>
          <a:p>
            <a:pPr marL="0" indent="0">
              <a:buNone/>
            </a:pPr>
            <a:r>
              <a:rPr lang="en-US" dirty="0"/>
              <a:t>This will be part of Esri’s Community Map program:</a:t>
            </a:r>
          </a:p>
          <a:p>
            <a:pPr marL="0" indent="0">
              <a:buNone/>
            </a:pPr>
            <a:r>
              <a:rPr lang="en-US" dirty="0" smtClean="0"/>
              <a:t>Enables </a:t>
            </a:r>
            <a:r>
              <a:rPr lang="en-US" dirty="0"/>
              <a:t>organizations to contribute datasets for including in products such as World Imagery and World Elevation</a:t>
            </a:r>
          </a:p>
          <a:p>
            <a:endParaRPr lang="en-US" dirty="0"/>
          </a:p>
        </p:txBody>
      </p:sp>
      <p:sp>
        <p:nvSpPr>
          <p:cNvPr id="5" name="Text Placeholder 4"/>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247937785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2625"/>
            <a:ext cx="10363200" cy="738664"/>
          </a:xfrm>
        </p:spPr>
        <p:txBody>
          <a:bodyPr/>
          <a:lstStyle/>
          <a:p>
            <a:r>
              <a:rPr lang="en-US" dirty="0"/>
              <a:t>PGC Data Specifics</a:t>
            </a:r>
            <a:br>
              <a:rPr lang="en-US" dirty="0"/>
            </a:br>
            <a:endParaRPr lang="en-US" dirty="0"/>
          </a:p>
        </p:txBody>
      </p:sp>
      <p:sp>
        <p:nvSpPr>
          <p:cNvPr id="3" name="Content Placeholder 2"/>
          <p:cNvSpPr>
            <a:spLocks noGrp="1"/>
          </p:cNvSpPr>
          <p:nvPr>
            <p:ph sz="quarter" idx="18"/>
          </p:nvPr>
        </p:nvSpPr>
        <p:spPr/>
        <p:txBody>
          <a:bodyPr/>
          <a:lstStyle/>
          <a:p>
            <a:r>
              <a:rPr lang="en-US" dirty="0"/>
              <a:t>Data will remain as collected: Individual strips, clipped to suitable footprints with Metadata</a:t>
            </a:r>
          </a:p>
          <a:p>
            <a:r>
              <a:rPr lang="en-US" dirty="0"/>
              <a:t>Service updated with new data as is made available</a:t>
            </a:r>
          </a:p>
          <a:p>
            <a:r>
              <a:rPr lang="en-US" dirty="0"/>
              <a:t>Transformations may be added for vertical and horizontal refinements.</a:t>
            </a:r>
          </a:p>
          <a:p>
            <a:r>
              <a:rPr lang="en-US" dirty="0"/>
              <a:t>These will be refined over time (based on information provided by PGC)</a:t>
            </a:r>
          </a:p>
          <a:p>
            <a:r>
              <a:rPr lang="en-US" dirty="0"/>
              <a:t>This ensures no unnecessary resampling of the data occurs</a:t>
            </a:r>
          </a:p>
          <a:p>
            <a:r>
              <a:rPr lang="en-US" dirty="0"/>
              <a:t>When dataset are </a:t>
            </a:r>
            <a:r>
              <a:rPr lang="en-US" dirty="0" smtClean="0"/>
              <a:t>complete, merged </a:t>
            </a:r>
            <a:r>
              <a:rPr lang="en-US" dirty="0"/>
              <a:t>tiles may also be created</a:t>
            </a:r>
          </a:p>
          <a:p>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72106684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2625"/>
            <a:ext cx="10363200" cy="738664"/>
          </a:xfrm>
        </p:spPr>
        <p:txBody>
          <a:bodyPr/>
          <a:lstStyle/>
          <a:p>
            <a:r>
              <a:rPr lang="en-US" dirty="0"/>
              <a:t>Data Access</a:t>
            </a:r>
            <a:br>
              <a:rPr lang="en-US" dirty="0"/>
            </a:br>
            <a:endParaRPr lang="en-US" dirty="0"/>
          </a:p>
        </p:txBody>
      </p:sp>
      <p:sp>
        <p:nvSpPr>
          <p:cNvPr id="3" name="Content Placeholder 2"/>
          <p:cNvSpPr>
            <a:spLocks noGrp="1"/>
          </p:cNvSpPr>
          <p:nvPr>
            <p:ph sz="quarter" idx="18"/>
          </p:nvPr>
        </p:nvSpPr>
        <p:spPr>
          <a:xfrm>
            <a:off x="1219201" y="1384900"/>
            <a:ext cx="9753600" cy="3429000"/>
          </a:xfrm>
        </p:spPr>
        <p:txBody>
          <a:bodyPr/>
          <a:lstStyle/>
          <a:p>
            <a:r>
              <a:rPr lang="en-US" dirty="0"/>
              <a:t>OGC </a:t>
            </a:r>
            <a:r>
              <a:rPr lang="en-US" dirty="0" smtClean="0"/>
              <a:t>WCS – Data values</a:t>
            </a:r>
            <a:endParaRPr lang="en-US" dirty="0"/>
          </a:p>
          <a:p>
            <a:r>
              <a:rPr lang="en-US" dirty="0"/>
              <a:t>OGC WMS &amp; KML – </a:t>
            </a:r>
            <a:r>
              <a:rPr lang="en-US" dirty="0" err="1"/>
              <a:t>HillShades</a:t>
            </a:r>
            <a:endParaRPr lang="en-US" dirty="0"/>
          </a:p>
          <a:p>
            <a:r>
              <a:rPr lang="en-US" dirty="0"/>
              <a:t>OGC WFS – Feature service of footprints with Metadata</a:t>
            </a:r>
          </a:p>
          <a:p>
            <a:r>
              <a:rPr lang="en-US" dirty="0"/>
              <a:t>ArcGIS Image Services – Data Values,  Wide range of renderers, User defined transforms and functions, </a:t>
            </a:r>
            <a:r>
              <a:rPr lang="en-US" dirty="0" smtClean="0"/>
              <a:t>Metadata</a:t>
            </a:r>
            <a:endParaRPr lang="en-US" dirty="0"/>
          </a:p>
          <a:p>
            <a:r>
              <a:rPr lang="en-US" dirty="0"/>
              <a:t>Download – Metadata will include links to source for </a:t>
            </a:r>
            <a:r>
              <a:rPr lang="en-US" dirty="0" smtClean="0"/>
              <a:t>downloading</a:t>
            </a:r>
            <a:endParaRPr lang="en-US" dirty="0"/>
          </a:p>
          <a:p>
            <a:r>
              <a:rPr lang="en-US" dirty="0" smtClean="0"/>
              <a:t>Users </a:t>
            </a:r>
            <a:r>
              <a:rPr lang="en-US" dirty="0"/>
              <a:t>will also be able to directly use data on </a:t>
            </a:r>
            <a:r>
              <a:rPr lang="en-US" dirty="0" smtClean="0"/>
              <a:t>S3 with Amazon</a:t>
            </a:r>
          </a:p>
          <a:p>
            <a:r>
              <a:rPr lang="en-US" dirty="0"/>
              <a:t>Esri reserve the right to provide additional services that could be accessible only to ArcGIS Online subscribers.</a:t>
            </a:r>
          </a:p>
          <a:p>
            <a:endParaRPr lang="en-US" dirty="0"/>
          </a:p>
          <a:p>
            <a:endParaRPr lang="en-US" dirty="0"/>
          </a:p>
        </p:txBody>
      </p:sp>
      <p:sp>
        <p:nvSpPr>
          <p:cNvPr id="5" name="Text Placeholder 4"/>
          <p:cNvSpPr>
            <a:spLocks noGrp="1"/>
          </p:cNvSpPr>
          <p:nvPr>
            <p:ph type="body" sz="quarter" idx="20"/>
          </p:nvPr>
        </p:nvSpPr>
        <p:spPr>
          <a:xfrm>
            <a:off x="914401" y="6354038"/>
            <a:ext cx="10363200" cy="215444"/>
          </a:xfrm>
        </p:spPr>
        <p:txBody>
          <a:bodyPr/>
          <a:lstStyle/>
          <a:p>
            <a:endParaRPr lang="en-US"/>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87" y="4912175"/>
            <a:ext cx="2350374" cy="161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0930" y="4893012"/>
            <a:ext cx="2372418" cy="164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60606" y="4893012"/>
            <a:ext cx="2474509" cy="164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42899" y="4893012"/>
            <a:ext cx="2440619" cy="167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42899" y="705319"/>
            <a:ext cx="2734511" cy="188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47965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2625"/>
            <a:ext cx="10363200" cy="738664"/>
          </a:xfrm>
        </p:spPr>
        <p:txBody>
          <a:bodyPr/>
          <a:lstStyle/>
          <a:p>
            <a:r>
              <a:rPr lang="en-US" dirty="0"/>
              <a:t>Technical </a:t>
            </a:r>
            <a:r>
              <a:rPr lang="en-US" dirty="0" smtClean="0"/>
              <a:t>Implementation Details</a:t>
            </a:r>
            <a:r>
              <a:rPr lang="en-US" dirty="0"/>
              <a:t/>
            </a:r>
            <a:br>
              <a:rPr lang="en-US" dirty="0"/>
            </a:br>
            <a:endParaRPr lang="en-US" dirty="0"/>
          </a:p>
        </p:txBody>
      </p:sp>
      <p:sp>
        <p:nvSpPr>
          <p:cNvPr id="3" name="Content Placeholder 2"/>
          <p:cNvSpPr>
            <a:spLocks noGrp="1"/>
          </p:cNvSpPr>
          <p:nvPr>
            <p:ph sz="quarter" idx="18"/>
          </p:nvPr>
        </p:nvSpPr>
        <p:spPr/>
        <p:txBody>
          <a:bodyPr/>
          <a:lstStyle/>
          <a:p>
            <a:r>
              <a:rPr lang="en-US" dirty="0" smtClean="0"/>
              <a:t>Will </a:t>
            </a:r>
            <a:r>
              <a:rPr lang="en-US" dirty="0"/>
              <a:t>be stored on Amazon S3 using MRF format</a:t>
            </a:r>
          </a:p>
          <a:p>
            <a:r>
              <a:rPr lang="en-US" dirty="0" smtClean="0"/>
              <a:t>Compressed </a:t>
            </a:r>
            <a:r>
              <a:rPr lang="en-US" dirty="0"/>
              <a:t>with a LERC tolerance </a:t>
            </a:r>
            <a:r>
              <a:rPr lang="en-US" dirty="0" smtClean="0"/>
              <a:t>(Either </a:t>
            </a:r>
            <a:r>
              <a:rPr lang="en-US" dirty="0"/>
              <a:t>10cm or 1cm)</a:t>
            </a:r>
          </a:p>
          <a:p>
            <a:r>
              <a:rPr lang="en-US" dirty="0" smtClean="0"/>
              <a:t>Data </a:t>
            </a:r>
            <a:r>
              <a:rPr lang="en-US" dirty="0"/>
              <a:t>will remain in its original projection and alignment</a:t>
            </a:r>
          </a:p>
          <a:p>
            <a:r>
              <a:rPr lang="en-US" dirty="0" smtClean="0"/>
              <a:t>Esri </a:t>
            </a:r>
            <a:r>
              <a:rPr lang="en-US" dirty="0"/>
              <a:t>will not change any of the data </a:t>
            </a:r>
            <a:r>
              <a:rPr lang="en-US" dirty="0" smtClean="0"/>
              <a:t>values</a:t>
            </a:r>
          </a:p>
          <a:p>
            <a:r>
              <a:rPr lang="en-US" dirty="0" smtClean="0"/>
              <a:t>Will apply clipping </a:t>
            </a:r>
            <a:r>
              <a:rPr lang="en-US" dirty="0"/>
              <a:t>and </a:t>
            </a:r>
            <a:r>
              <a:rPr lang="en-US" dirty="0" smtClean="0"/>
              <a:t>geometric transforms</a:t>
            </a:r>
            <a:r>
              <a:rPr lang="en-US" dirty="0"/>
              <a:t> </a:t>
            </a:r>
            <a:r>
              <a:rPr lang="en-US" dirty="0" smtClean="0"/>
              <a:t>– As defined by PGC</a:t>
            </a:r>
            <a:endParaRPr lang="en-US" dirty="0"/>
          </a:p>
          <a:p>
            <a:r>
              <a:rPr lang="en-US" dirty="0" smtClean="0"/>
              <a:t>Applications </a:t>
            </a:r>
            <a:r>
              <a:rPr lang="en-US" dirty="0"/>
              <a:t>can request data in any projection</a:t>
            </a:r>
          </a:p>
          <a:p>
            <a:r>
              <a:rPr lang="en-US" dirty="0"/>
              <a:t>Default Projection Alaska Polar Stereographic (WKID 5936)</a:t>
            </a:r>
          </a:p>
          <a:p>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85229628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Arctic Dataset to be Hosted by Esri</a:t>
            </a:r>
            <a:endParaRPr lang="en-US" dirty="0"/>
          </a:p>
        </p:txBody>
      </p:sp>
      <p:sp>
        <p:nvSpPr>
          <p:cNvPr id="3" name="Content Placeholder 2"/>
          <p:cNvSpPr>
            <a:spLocks noGrp="1"/>
          </p:cNvSpPr>
          <p:nvPr>
            <p:ph sz="quarter" idx="18"/>
          </p:nvPr>
        </p:nvSpPr>
        <p:spPr>
          <a:xfrm>
            <a:off x="1219201" y="1367144"/>
            <a:ext cx="9753600" cy="3429000"/>
          </a:xfrm>
        </p:spPr>
        <p:txBody>
          <a:bodyPr/>
          <a:lstStyle/>
          <a:p>
            <a:r>
              <a:rPr lang="en-US" dirty="0" smtClean="0"/>
              <a:t>Arctic </a:t>
            </a:r>
            <a:r>
              <a:rPr lang="en-US" dirty="0" err="1" smtClean="0"/>
              <a:t>Basemap</a:t>
            </a:r>
            <a:endParaRPr lang="en-US" dirty="0" smtClean="0"/>
          </a:p>
          <a:p>
            <a:endParaRPr lang="en-US" dirty="0"/>
          </a:p>
          <a:p>
            <a:endParaRPr lang="en-US" dirty="0" smtClean="0"/>
          </a:p>
          <a:p>
            <a:endParaRPr lang="en-US" dirty="0" smtClean="0"/>
          </a:p>
          <a:p>
            <a:endParaRPr lang="en-US" dirty="0"/>
          </a:p>
          <a:p>
            <a:endParaRPr lang="en-US" sz="1400" dirty="0" smtClean="0"/>
          </a:p>
          <a:p>
            <a:endParaRPr lang="en-US" dirty="0" smtClean="0"/>
          </a:p>
          <a:p>
            <a:r>
              <a:rPr lang="en-US" dirty="0" smtClean="0"/>
              <a:t>Landsat</a:t>
            </a:r>
          </a:p>
          <a:p>
            <a:pPr lvl="1"/>
            <a:r>
              <a:rPr lang="en-US" dirty="0" smtClean="0"/>
              <a:t>Landsat 8</a:t>
            </a:r>
          </a:p>
          <a:p>
            <a:pPr lvl="1"/>
            <a:r>
              <a:rPr lang="en-US" dirty="0" smtClean="0"/>
              <a:t>GLS</a:t>
            </a:r>
          </a:p>
          <a:p>
            <a:endParaRPr lang="en-US" dirty="0"/>
          </a:p>
          <a:p>
            <a:endParaRPr lang="en-US" dirty="0"/>
          </a:p>
        </p:txBody>
      </p:sp>
      <p:sp>
        <p:nvSpPr>
          <p:cNvPr id="4" name="Text Placeholder 3"/>
          <p:cNvSpPr>
            <a:spLocks noGrp="1"/>
          </p:cNvSpPr>
          <p:nvPr>
            <p:ph type="body" sz="quarter" idx="16"/>
          </p:nvPr>
        </p:nvSpPr>
        <p:spPr/>
        <p:txBody>
          <a:bodyPr/>
          <a:lstStyle/>
          <a:p>
            <a:endParaRPr lang="en-US"/>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0166" y="1464613"/>
            <a:ext cx="2447749" cy="2402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3369" y="1464612"/>
            <a:ext cx="3100327" cy="2407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20166" y="4279238"/>
            <a:ext cx="2447749" cy="237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83370" y="4266828"/>
            <a:ext cx="3326142" cy="2391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27713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0"/>
          </p:nvPr>
        </p:nvSpPr>
        <p:spPr/>
        <p:txBody>
          <a:bodyPr/>
          <a:lstStyle/>
          <a:p>
            <a:r>
              <a:rPr lang="en-US" dirty="0" smtClean="0"/>
              <a:t>White House Blog - </a:t>
            </a:r>
            <a:r>
              <a:rPr lang="en-US" dirty="0" smtClean="0">
                <a:hlinkClick r:id="rId2"/>
              </a:rPr>
              <a:t>https</a:t>
            </a:r>
            <a:r>
              <a:rPr lang="en-US" dirty="0">
                <a:hlinkClick r:id="rId2"/>
              </a:rPr>
              <a:t>://</a:t>
            </a:r>
            <a:r>
              <a:rPr lang="en-US" dirty="0" smtClean="0">
                <a:hlinkClick r:id="rId2"/>
              </a:rPr>
              <a:t>www.whitehouse.gov/blog/2015/09/02/using-new-elevation-data-explore-arctic</a:t>
            </a:r>
            <a:endParaRPr lang="en-US" dirty="0" smtClean="0"/>
          </a:p>
          <a:p>
            <a:endParaRPr lang="en-US" dirty="0"/>
          </a:p>
        </p:txBody>
      </p:sp>
    </p:spTree>
    <p:extLst>
      <p:ext uri="{BB962C8B-B14F-4D97-AF65-F5344CB8AC3E}">
        <p14:creationId xmlns:p14="http://schemas.microsoft.com/office/powerpoint/2010/main" val="68590686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8645"/>
            <a:ext cx="10826496" cy="307777"/>
          </a:xfrm>
        </p:spPr>
        <p:txBody>
          <a:bodyPr/>
          <a:lstStyle/>
          <a:p>
            <a:r>
              <a:rPr lang="en-US" sz="2000" dirty="0" err="1" smtClean="0"/>
              <a:t>Storymaps</a:t>
            </a:r>
            <a:r>
              <a:rPr lang="en-US" sz="2000" dirty="0" smtClean="0"/>
              <a:t> showcase the new High Res Elevation Data in an interactive way</a:t>
            </a:r>
            <a:endParaRPr lang="en-US" sz="2000" dirty="0"/>
          </a:p>
        </p:txBody>
      </p:sp>
      <p:pic>
        <p:nvPicPr>
          <p:cNvPr id="6" name="Content Placeholder 5"/>
          <p:cNvPicPr>
            <a:picLocks noGrp="1" noChangeAspect="1"/>
          </p:cNvPicPr>
          <p:nvPr>
            <p:ph sz="quarter" idx="18"/>
          </p:nvPr>
        </p:nvPicPr>
        <p:blipFill rotWithShape="1">
          <a:blip r:embed="rId2"/>
          <a:srcRect l="178" t="8597" r="585" b="6324"/>
          <a:stretch/>
        </p:blipFill>
        <p:spPr>
          <a:xfrm>
            <a:off x="685800" y="2303524"/>
            <a:ext cx="6052457" cy="2917373"/>
          </a:xfrm>
          <a:prstGeom prst="rect">
            <a:avLst/>
          </a:prstGeom>
        </p:spPr>
      </p:pic>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20"/>
          </p:nvPr>
        </p:nvSpPr>
        <p:spPr>
          <a:xfrm>
            <a:off x="482733" y="6469589"/>
            <a:ext cx="10826496" cy="461665"/>
          </a:xfrm>
        </p:spPr>
        <p:txBody>
          <a:bodyPr/>
          <a:lstStyle/>
          <a:p>
            <a:pPr algn="l"/>
            <a:r>
              <a:rPr lang="en-US" sz="1600" dirty="0">
                <a:hlinkClick r:id="rId3"/>
              </a:rPr>
              <a:t>http://story.maps.arcgis.com/apps/MapSeries/?</a:t>
            </a:r>
            <a:r>
              <a:rPr lang="en-US" sz="1600" dirty="0" smtClean="0">
                <a:hlinkClick r:id="rId3"/>
              </a:rPr>
              <a:t>appid=4608165489764f10b75f946e1b7cdc8c</a:t>
            </a:r>
            <a:endParaRPr lang="en-US" sz="1600" dirty="0" smtClean="0"/>
          </a:p>
          <a:p>
            <a:pPr algn="l"/>
            <a:endParaRPr lang="en-US" dirty="0"/>
          </a:p>
        </p:txBody>
      </p:sp>
      <p:pic>
        <p:nvPicPr>
          <p:cNvPr id="7" name="Picture 6"/>
          <p:cNvPicPr>
            <a:picLocks noChangeAspect="1"/>
          </p:cNvPicPr>
          <p:nvPr/>
        </p:nvPicPr>
        <p:blipFill rotWithShape="1">
          <a:blip r:embed="rId4"/>
          <a:srcRect l="480" t="8879" r="733" b="5291"/>
          <a:stretch/>
        </p:blipFill>
        <p:spPr>
          <a:xfrm>
            <a:off x="5613562" y="3218167"/>
            <a:ext cx="6299200" cy="3077029"/>
          </a:xfrm>
          <a:prstGeom prst="rect">
            <a:avLst/>
          </a:prstGeom>
        </p:spPr>
      </p:pic>
      <p:sp>
        <p:nvSpPr>
          <p:cNvPr id="3" name="Rectangle 2"/>
          <p:cNvSpPr/>
          <p:nvPr/>
        </p:nvSpPr>
        <p:spPr>
          <a:xfrm>
            <a:off x="685800" y="827596"/>
            <a:ext cx="10623429" cy="1077218"/>
          </a:xfrm>
          <a:prstGeom prst="rect">
            <a:avLst/>
          </a:prstGeom>
        </p:spPr>
        <p:txBody>
          <a:bodyPr wrap="square">
            <a:spAutoFit/>
          </a:bodyPr>
          <a:lstStyle/>
          <a:p>
            <a:r>
              <a:rPr lang="en-US" sz="1600" dirty="0"/>
              <a:t>The </a:t>
            </a:r>
            <a:r>
              <a:rPr lang="en-US" sz="1600" u="sng" dirty="0">
                <a:hlinkClick r:id="rId3"/>
              </a:rPr>
              <a:t>Alaska Revealed: High Resolution Elevation Data</a:t>
            </a:r>
            <a:r>
              <a:rPr lang="en-US" sz="1600" dirty="0"/>
              <a:t> story map walks you through preliminary high resolution elevation models for the region. You can explore interactive views of Table Top Mountain, </a:t>
            </a:r>
            <a:r>
              <a:rPr lang="en-US" sz="1600" dirty="0" err="1"/>
              <a:t>Itigaknit</a:t>
            </a:r>
            <a:r>
              <a:rPr lang="en-US" sz="1600" dirty="0"/>
              <a:t> Mountain, and more. This story map also lets you swipe to compare current data from the National Elevation Dataset with new data collected for the NGA to better understand the importance of updated digital elevation</a:t>
            </a:r>
          </a:p>
        </p:txBody>
      </p:sp>
    </p:spTree>
    <p:extLst>
      <p:ext uri="{BB962C8B-B14F-4D97-AF65-F5344CB8AC3E}">
        <p14:creationId xmlns:p14="http://schemas.microsoft.com/office/powerpoint/2010/main" val="381411477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82" y="332244"/>
            <a:ext cx="10363200" cy="369332"/>
          </a:xfrm>
        </p:spPr>
        <p:txBody>
          <a:bodyPr/>
          <a:lstStyle/>
          <a:p>
            <a:r>
              <a:rPr lang="en-US" dirty="0" smtClean="0"/>
              <a:t>Columbia Glacier explore the change – story map</a:t>
            </a:r>
            <a:endParaRPr lang="en-US" dirty="0"/>
          </a:p>
        </p:txBody>
      </p:sp>
      <p:sp>
        <p:nvSpPr>
          <p:cNvPr id="3" name="Content Placeholder 2"/>
          <p:cNvSpPr>
            <a:spLocks noGrp="1"/>
          </p:cNvSpPr>
          <p:nvPr>
            <p:ph sz="quarter" idx="10"/>
          </p:nvPr>
        </p:nvSpPr>
        <p:spPr>
          <a:xfrm>
            <a:off x="1041782" y="904165"/>
            <a:ext cx="9753600" cy="3429000"/>
          </a:xfrm>
        </p:spPr>
        <p:txBody>
          <a:bodyPr/>
          <a:lstStyle/>
          <a:p>
            <a:r>
              <a:rPr lang="en-US" b="0" dirty="0"/>
              <a:t>Explore changes to the Columbia glacier from 2009 to 2013 with the </a:t>
            </a:r>
            <a:r>
              <a:rPr lang="en-US" u="sng" dirty="0">
                <a:hlinkClick r:id="rId2"/>
              </a:rPr>
              <a:t>How has the Columbia Glacier Changed?</a:t>
            </a:r>
            <a:r>
              <a:rPr lang="en-US" b="0" dirty="0"/>
              <a:t> app. This interactive S</a:t>
            </a:r>
            <a:r>
              <a:rPr lang="en-US" b="0" dirty="0" smtClean="0"/>
              <a:t>tory Map shows you how to use the application  to calculate </a:t>
            </a:r>
            <a:r>
              <a:rPr lang="en-US" b="0" dirty="0"/>
              <a:t>the volume of water that has melted </a:t>
            </a:r>
            <a:r>
              <a:rPr lang="en-US" b="0" dirty="0" smtClean="0"/>
              <a:t>or generate a profile by interacting with the map. It also includes a </a:t>
            </a:r>
            <a:r>
              <a:rPr lang="en-US" b="0" dirty="0"/>
              <a:t>video tutorial.</a:t>
            </a:r>
            <a:endParaRPr lang="en-US" dirty="0"/>
          </a:p>
        </p:txBody>
      </p:sp>
      <p:pic>
        <p:nvPicPr>
          <p:cNvPr id="4" name="Picture 3"/>
          <p:cNvPicPr>
            <a:picLocks noChangeAspect="1"/>
          </p:cNvPicPr>
          <p:nvPr/>
        </p:nvPicPr>
        <p:blipFill>
          <a:blip r:embed="rId3"/>
          <a:stretch>
            <a:fillRect/>
          </a:stretch>
        </p:blipFill>
        <p:spPr>
          <a:xfrm>
            <a:off x="4600474" y="2224586"/>
            <a:ext cx="6918242" cy="3889612"/>
          </a:xfrm>
          <a:prstGeom prst="rect">
            <a:avLst/>
          </a:prstGeom>
        </p:spPr>
      </p:pic>
      <p:pic>
        <p:nvPicPr>
          <p:cNvPr id="5" name="Picture 4"/>
          <p:cNvPicPr>
            <a:picLocks noChangeAspect="1"/>
          </p:cNvPicPr>
          <p:nvPr/>
        </p:nvPicPr>
        <p:blipFill>
          <a:blip r:embed="rId4"/>
          <a:stretch>
            <a:fillRect/>
          </a:stretch>
        </p:blipFill>
        <p:spPr>
          <a:xfrm>
            <a:off x="318448" y="3385999"/>
            <a:ext cx="5409065" cy="3041114"/>
          </a:xfrm>
          <a:prstGeom prst="rect">
            <a:avLst/>
          </a:prstGeom>
        </p:spPr>
      </p:pic>
      <p:sp>
        <p:nvSpPr>
          <p:cNvPr id="6" name="Text Placeholder 4"/>
          <p:cNvSpPr txBox="1">
            <a:spLocks/>
          </p:cNvSpPr>
          <p:nvPr/>
        </p:nvSpPr>
        <p:spPr>
          <a:xfrm>
            <a:off x="627796" y="6427113"/>
            <a:ext cx="11184750" cy="430887"/>
          </a:xfrm>
          <a:prstGeom prst="rect">
            <a:avLst/>
          </a:prstGeom>
        </p:spPr>
        <p:txBody>
          <a:bodyPr/>
          <a:lst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1"/>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1"/>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1"/>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a:lstStyle>
          <a:p>
            <a:r>
              <a:rPr lang="en-US" dirty="0" smtClean="0">
                <a:hlinkClick r:id="rId2"/>
              </a:rPr>
              <a:t>http://story.maps.arcgis.com/apps/MapSeries/?appid=3ebe32b115954cb8a8474fd0efcdfac</a:t>
            </a:r>
          </a:p>
          <a:p>
            <a:r>
              <a:rPr lang="en-US" dirty="0" smtClean="0">
                <a:hlinkClick r:id="rId2"/>
              </a:rPr>
              <a:t>e</a:t>
            </a:r>
            <a:endParaRPr lang="en-US" dirty="0" smtClean="0"/>
          </a:p>
          <a:p>
            <a:endParaRPr lang="en-US" dirty="0"/>
          </a:p>
        </p:txBody>
      </p:sp>
    </p:spTree>
    <p:extLst>
      <p:ext uri="{BB962C8B-B14F-4D97-AF65-F5344CB8AC3E}">
        <p14:creationId xmlns:p14="http://schemas.microsoft.com/office/powerpoint/2010/main" val="91162161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Esri_Corporate_Template">
  <a:themeElements>
    <a:clrScheme name="Esri Branding Colors 2013_Blue Background">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9F2FF"/>
      </a:hlink>
      <a:folHlink>
        <a:srgbClr val="94E6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E0B39F5-CC2A-4239-A2A4-EA3E682CDAD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Esri_Corporate_Template_16x9.pptx</Template>
  <TotalTime>0</TotalTime>
  <Words>483</Words>
  <Application>Microsoft Office PowerPoint</Application>
  <PresentationFormat>Brugerdefineret</PresentationFormat>
  <Paragraphs>64</Paragraphs>
  <Slides>13</Slides>
  <Notes>1</Notes>
  <HiddenSlides>0</HiddenSlides>
  <MMClips>0</MMClips>
  <ScaleCrop>false</ScaleCrop>
  <HeadingPairs>
    <vt:vector size="4" baseType="variant">
      <vt:variant>
        <vt:lpstr>Tema</vt:lpstr>
      </vt:variant>
      <vt:variant>
        <vt:i4>1</vt:i4>
      </vt:variant>
      <vt:variant>
        <vt:lpstr>Diastitler</vt:lpstr>
      </vt:variant>
      <vt:variant>
        <vt:i4>13</vt:i4>
      </vt:variant>
    </vt:vector>
  </HeadingPairs>
  <TitlesOfParts>
    <vt:vector size="14" baseType="lpstr">
      <vt:lpstr>Esri_Corporate_Template</vt:lpstr>
      <vt:lpstr>Esri will be Hosting the Arctic Elevation As Web Services</vt:lpstr>
      <vt:lpstr>Datasets will consist of data sets provided by: </vt:lpstr>
      <vt:lpstr>PGC Data Specifics </vt:lpstr>
      <vt:lpstr>Data Access </vt:lpstr>
      <vt:lpstr>Technical Implementation Details </vt:lpstr>
      <vt:lpstr>Other Arctic Dataset to be Hosted by Esri</vt:lpstr>
      <vt:lpstr>PowerPoint-præsentation</vt:lpstr>
      <vt:lpstr>Storymaps showcase the new High Res Elevation Data in an interactive way</vt:lpstr>
      <vt:lpstr>Columbia Glacier explore the change – story map</vt:lpstr>
      <vt:lpstr>    Web Apps and tools make the data engaging and understandable</vt:lpstr>
      <vt:lpstr>Arctic DEM interactive Explorer app  - set your own azimuth and altitude for Hillshade render - highlight selected elevation, slope and aspect </vt:lpstr>
      <vt:lpstr>National Geospatial Intelligence Agency (NGA) </vt:lpstr>
      <vt:lpstr>PowerPoint-præsentation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2013-03-05T23:32:50Z</dcterms:created>
  <dcterms:modified xsi:type="dcterms:W3CDTF">2015-11-02T10:27:38Z</dcterms:modified>
</cp:coreProperties>
</file>