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16" r:id="rId2"/>
    <p:sldMasterId id="2147483876" r:id="rId3"/>
    <p:sldMasterId id="2147483888" r:id="rId4"/>
    <p:sldMasterId id="2147483900" r:id="rId5"/>
    <p:sldMasterId id="2147483912" r:id="rId6"/>
    <p:sldMasterId id="2147483924" r:id="rId7"/>
    <p:sldMasterId id="2147483936" r:id="rId8"/>
    <p:sldMasterId id="2147483948" r:id="rId9"/>
    <p:sldMasterId id="2147483960" r:id="rId10"/>
    <p:sldMasterId id="2147483972" r:id="rId11"/>
    <p:sldMasterId id="2147483984" r:id="rId12"/>
    <p:sldMasterId id="2147483996" r:id="rId13"/>
    <p:sldMasterId id="2147484009" r:id="rId14"/>
    <p:sldMasterId id="2147484045" r:id="rId15"/>
    <p:sldMasterId id="2147484069" r:id="rId16"/>
    <p:sldMasterId id="2147484081" r:id="rId17"/>
    <p:sldMasterId id="2147484093" r:id="rId18"/>
    <p:sldMasterId id="2147484105" r:id="rId19"/>
    <p:sldMasterId id="2147484117" r:id="rId20"/>
    <p:sldMasterId id="2147484129" r:id="rId21"/>
    <p:sldMasterId id="2147484141" r:id="rId22"/>
  </p:sldMasterIdLst>
  <p:notesMasterIdLst>
    <p:notesMasterId r:id="rId103"/>
  </p:notesMasterIdLst>
  <p:sldIdLst>
    <p:sldId id="320" r:id="rId23"/>
    <p:sldId id="444" r:id="rId24"/>
    <p:sldId id="350" r:id="rId25"/>
    <p:sldId id="398" r:id="rId26"/>
    <p:sldId id="396" r:id="rId27"/>
    <p:sldId id="413" r:id="rId28"/>
    <p:sldId id="400" r:id="rId29"/>
    <p:sldId id="412" r:id="rId30"/>
    <p:sldId id="414" r:id="rId31"/>
    <p:sldId id="346" r:id="rId32"/>
    <p:sldId id="343" r:id="rId33"/>
    <p:sldId id="345" r:id="rId34"/>
    <p:sldId id="344" r:id="rId35"/>
    <p:sldId id="337" r:id="rId36"/>
    <p:sldId id="380" r:id="rId37"/>
    <p:sldId id="373" r:id="rId38"/>
    <p:sldId id="374" r:id="rId39"/>
    <p:sldId id="415" r:id="rId40"/>
    <p:sldId id="416" r:id="rId41"/>
    <p:sldId id="375" r:id="rId42"/>
    <p:sldId id="376" r:id="rId43"/>
    <p:sldId id="359" r:id="rId44"/>
    <p:sldId id="360" r:id="rId45"/>
    <p:sldId id="361" r:id="rId46"/>
    <p:sldId id="362" r:id="rId47"/>
    <p:sldId id="387" r:id="rId48"/>
    <p:sldId id="325" r:id="rId49"/>
    <p:sldId id="347" r:id="rId50"/>
    <p:sldId id="364" r:id="rId51"/>
    <p:sldId id="377" r:id="rId52"/>
    <p:sldId id="378" r:id="rId53"/>
    <p:sldId id="365" r:id="rId54"/>
    <p:sldId id="402" r:id="rId55"/>
    <p:sldId id="394" r:id="rId56"/>
    <p:sldId id="386" r:id="rId57"/>
    <p:sldId id="392" r:id="rId58"/>
    <p:sldId id="388" r:id="rId59"/>
    <p:sldId id="389" r:id="rId60"/>
    <p:sldId id="352" r:id="rId61"/>
    <p:sldId id="353" r:id="rId62"/>
    <p:sldId id="355" r:id="rId63"/>
    <p:sldId id="356" r:id="rId64"/>
    <p:sldId id="357" r:id="rId65"/>
    <p:sldId id="390" r:id="rId66"/>
    <p:sldId id="391" r:id="rId67"/>
    <p:sldId id="424" r:id="rId68"/>
    <p:sldId id="358" r:id="rId69"/>
    <p:sldId id="383" r:id="rId70"/>
    <p:sldId id="342" r:id="rId71"/>
    <p:sldId id="385" r:id="rId72"/>
    <p:sldId id="369" r:id="rId73"/>
    <p:sldId id="370" r:id="rId74"/>
    <p:sldId id="371" r:id="rId75"/>
    <p:sldId id="372" r:id="rId76"/>
    <p:sldId id="300" r:id="rId77"/>
    <p:sldId id="417" r:id="rId78"/>
    <p:sldId id="442" r:id="rId79"/>
    <p:sldId id="406" r:id="rId80"/>
    <p:sldId id="405" r:id="rId81"/>
    <p:sldId id="425" r:id="rId82"/>
    <p:sldId id="426" r:id="rId83"/>
    <p:sldId id="427" r:id="rId84"/>
    <p:sldId id="428" r:id="rId85"/>
    <p:sldId id="438" r:id="rId86"/>
    <p:sldId id="439" r:id="rId87"/>
    <p:sldId id="440" r:id="rId88"/>
    <p:sldId id="404" r:id="rId89"/>
    <p:sldId id="407" r:id="rId90"/>
    <p:sldId id="408" r:id="rId91"/>
    <p:sldId id="409" r:id="rId92"/>
    <p:sldId id="410" r:id="rId93"/>
    <p:sldId id="411" r:id="rId94"/>
    <p:sldId id="368" r:id="rId95"/>
    <p:sldId id="348" r:id="rId96"/>
    <p:sldId id="419" r:id="rId97"/>
    <p:sldId id="420" r:id="rId98"/>
    <p:sldId id="421" r:id="rId99"/>
    <p:sldId id="422" r:id="rId100"/>
    <p:sldId id="423" r:id="rId101"/>
    <p:sldId id="418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2" autoAdjust="0"/>
    <p:restoredTop sz="89705" autoAdjust="0"/>
  </p:normalViewPr>
  <p:slideViewPr>
    <p:cSldViewPr>
      <p:cViewPr>
        <p:scale>
          <a:sx n="48" d="100"/>
          <a:sy n="48" d="100"/>
        </p:scale>
        <p:origin x="-820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3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slide" Target="slides/slide65.xml"/><Relationship Id="rId102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D441F-B6B1-49AF-A5D8-2A7049A00DAC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9BC6B-8DCD-4CB3-AD42-EE2A4F1D0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6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6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1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Blue Waters supersystem, Need to emphasize the unprecedented scale. Largest Cray, IE, HPSS, Lustre, Network. Hold performance discussion to later slides. Note all storage sizes are usable storage.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13CD9D-2B17-974E-BDEC-37E4D026402A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5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81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655BDA6C-7C82-4B06-87A8-DEEC6BC1EF86}" type="slidenum">
              <a:rPr lang="en-US" altLang="en-US">
                <a:solidFill>
                  <a:srgbClr val="000000"/>
                </a:solidFill>
              </a:rPr>
              <a:pPr/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6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February 18th,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6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8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518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3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08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Blue Waters supersystem, Need to emphasize the unprecedented scale. Largest Cray, IE, HPSS, Lustre, Network. Hold performance discussion to later slides. Note all storage sizes are usable storage.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13CD9D-2B17-974E-BDEC-37E4D026402A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37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985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57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928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1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119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893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8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655BDA6C-7C82-4B06-87A8-DEEC6BC1EF86}" type="slidenum">
              <a:rPr lang="en-US" altLang="en-US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6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February 18th,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7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0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2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83D72-D7F1-44FE-B2C9-4A75211CB3F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February 18th,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Paul Morin, Polar Geospatial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NGA Commercial Imagery Program Support of NSF Polar Science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0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177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3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675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4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19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61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79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43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9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49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14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9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23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518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0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69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27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363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3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33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616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964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856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995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460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94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00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215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52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700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620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848600" cy="990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6400800" cy="914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EFE9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096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990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4335-9629-2144-9200-02566E3C8B8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670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80CB2-79E0-5346-9104-C0A93C05699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773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7DDF-575A-5C4C-8993-F9AB55C45A6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411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874838"/>
            <a:ext cx="4040188" cy="79216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A6BC8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743200"/>
            <a:ext cx="4040188" cy="3382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74838"/>
            <a:ext cx="4041775" cy="79216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A6BC8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43199"/>
            <a:ext cx="4041775" cy="3382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93AD9-9703-FA43-AC9E-0AECD7D9FE0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08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95F95-23ED-104C-B5A7-29302E93917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313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3148-8B13-2C49-9CBB-FEE76901013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8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838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3008313" cy="3992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63ED-FA11-0040-958B-70F45A39408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960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3584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6D605-441D-414D-8BB0-CAD146CEC00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16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2C1A7-3E62-024F-AA08-8C174190A7B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294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2837"/>
            <a:ext cx="61722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14290-F7AE-2A4F-A54C-28D4FF80EA6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714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848600" cy="990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6400800" cy="914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EFE9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096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549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052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112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202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2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428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760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545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60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634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042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191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96705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79650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620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13635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65029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45670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99338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77967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50608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26310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0356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7623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5294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14827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40601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1644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39172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40580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22807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14471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93305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24298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331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12473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798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61962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94035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02617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46152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72000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9807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45392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499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86124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54127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79219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48466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003384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58507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7915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995326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66761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483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28463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1E866A4-1836-4691-BCD7-B02E70470C28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B3EE4AC8-0F8F-4470-95A7-F0EE7A31CC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04668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16C813B-2FBE-40AF-BB36-A8A819CF665B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FF31AED6-A8D3-499A-913F-BB9073486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03314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F27F9F0-0595-4735-9D9C-F62CD3C591EF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FC546425-234A-4E0D-B157-288F5D94F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22408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AD3D941-AFC8-4B22-99AE-730CAEF49C82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DFE9D3D7-3E7B-43A3-AC96-D91582300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48847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3BDF898-4645-4655-9946-86E800FB5FCF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4FD297D4-04FC-418E-99F1-56F0F86A0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4506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CF7CB8D-C84D-4CC7-924E-40D3E20DFE7A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BAA07FFD-08D3-43B4-BB56-152E28937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1769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3E229C8-A677-445C-9DB9-4339D240965E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1509EA50-6C7E-4F70-ABCD-E122ACAB6C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4417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A249E18-55BC-4212-9EF2-C333DFF7FF5B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32CC3169-8807-403A-8C32-917DED864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97640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D73F9A1-DD4D-4B43-94D1-9CB0D9E4E079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7310131B-1DC9-4BEF-A691-44B105D47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2352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66E4876-C759-4B04-AF38-5D5A01E8B113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73347CDC-CA39-43AA-B856-4FF9F2150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13538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CA930DB-D59C-4887-9DAD-EB415124B3C2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C0A03D08-DC00-49B3-968B-1300CEC46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46258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4B8447A-D1E8-45F4-81C3-852EC726ADE4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43DE78D7-73A0-4292-96A4-C363223D6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7904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9DB915E-D96A-48B1-806B-B3C080D1B143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16253C18-DC6D-4574-9C77-F32C28218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251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EA65C9E-62C3-442F-8D8A-BADFCDC58FE9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4A17ACB3-7C43-450D-9375-805215D466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5725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A4C7415-05A2-4B45-B202-70850E7BD670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A6864E75-652F-46C3-BC7B-3C4945199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84436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F88E740-0C59-4745-8F59-0F2920921412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7D476D7D-AFD1-4293-A99E-AD71384C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04625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5A634A4-B997-4F26-AD7E-E2041ABCB23B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D8920464-E7E9-41EB-9EE2-271F88F83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8783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E253CAE-F90D-4535-9D1F-4C4A12B1D57A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920F00E6-0F1F-4A83-A9AC-D11D97A95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71751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137E78A-E7F9-4D89-87C9-8BD9B606467E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EEFA5FD1-7E28-466E-B73E-B024B1264F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9049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DD12841-D0C5-4D7B-9C2D-DC57A5877D22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BFC338F4-CAA8-4D91-AD0A-BE18D5C2B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32538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8B440BF-5FF8-489B-B80A-869CD35B22E5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3EFEB493-6C52-41B2-8CD4-0B8D52F9B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7820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E3AA444-0E06-4421-BE7A-5827F356C0D3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alibri" pitchFamily="34" charset="0"/>
              </a:defRPr>
            </a:lvl1pPr>
          </a:lstStyle>
          <a:p>
            <a:fld id="{C5E50377-D964-49AD-8335-2D8F6EDFA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77894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90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0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72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58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55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36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55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29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85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40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888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4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E9CF-2EEE-4319-935B-D216B4BB18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A0996-BA4D-462F-8254-37B8A08CDB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F069F-421B-4959-914E-5FB8F79531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6657-EA7D-4EFD-907F-7A6FBFC67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3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99060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9812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553200"/>
            <a:ext cx="838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5D2D84E-9AB4-9A47-8F25-A309C16BF394}" type="slidenum">
              <a:rPr lang="en-US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953000" y="6537325"/>
            <a:ext cx="3200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</a:rPr>
              <a:t>Presentation Title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1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2A6BC8"/>
          </a:solidFill>
          <a:latin typeface="Century Gothic"/>
          <a:ea typeface="ＭＳ Ｐゴシック" charset="-128"/>
          <a:cs typeface="Century Gothic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  <a:cs typeface="Century Gothic" pitchFamily="-106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  <a:cs typeface="Century Gothic" pitchFamily="-106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  <a:cs typeface="Century Gothic" pitchFamily="-106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  <a:cs typeface="Century Gothic" pitchFamily="-106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2A6BC8"/>
          </a:solidFill>
          <a:latin typeface="Century Gothic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Arial" charset="0"/>
        <a:buChar char="•"/>
        <a:defRPr sz="2800" kern="1200">
          <a:solidFill>
            <a:srgbClr val="2E454E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Arial" charset="0"/>
        <a:buChar char="•"/>
        <a:defRPr sz="2600" kern="1200">
          <a:solidFill>
            <a:srgbClr val="2E454E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Arial" charset="0"/>
        <a:buChar char="•"/>
        <a:defRPr sz="2400" kern="1200">
          <a:solidFill>
            <a:srgbClr val="2E454E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Arial" charset="0"/>
        <a:buChar char="•"/>
        <a:defRPr sz="2000" kern="1200">
          <a:solidFill>
            <a:srgbClr val="2E454E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Arial" charset="0"/>
        <a:buChar char="•"/>
        <a:defRPr sz="2000" kern="1200">
          <a:solidFill>
            <a:srgbClr val="2E454E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6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8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  <a:rtl val="0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72624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  <a:rtl val="0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448548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  <a:rtl val="0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24966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  <a:rtl val="0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21286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2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0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8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7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3F3F3F">
                    <a:tint val="75000"/>
                  </a:srgbClr>
                </a:solidFill>
                <a:latin typeface="Source Sans Pro Light"/>
                <a:ea typeface="+mn-ea"/>
              </a:defRPr>
            </a:lvl1pPr>
          </a:lstStyle>
          <a:p>
            <a:pPr>
              <a:defRPr/>
            </a:pPr>
            <a:fld id="{6EB6B752-DDB4-4DF4-ACAF-978BF42272D3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3F3F3F">
                    <a:tint val="75000"/>
                  </a:srgbClr>
                </a:solidFill>
                <a:latin typeface="Source Sans Pro Ligh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929292"/>
                </a:solidFill>
                <a:latin typeface="Source Sans Pro Ligh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3E80B-7A34-4BDC-B209-27724A19045B}" type="slidenum">
              <a:rPr lang="en-US" alt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07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3F3F3F">
                    <a:tint val="75000"/>
                  </a:srgbClr>
                </a:solidFill>
                <a:latin typeface="Source Sans Pro Light"/>
                <a:ea typeface="+mn-ea"/>
              </a:defRPr>
            </a:lvl1pPr>
          </a:lstStyle>
          <a:p>
            <a:pPr>
              <a:defRPr/>
            </a:pPr>
            <a:fld id="{813A2FE6-A363-4E12-9974-9B1AD510931A}" type="datetimeFigureOut">
              <a:rPr lang="en-US"/>
              <a:pPr>
                <a:defRPr/>
              </a:pPr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3F3F3F">
                    <a:tint val="75000"/>
                  </a:srgbClr>
                </a:solidFill>
                <a:latin typeface="Source Sans Pro Ligh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929292"/>
                </a:solidFill>
                <a:latin typeface="Source Sans Pro Ligh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C2AF1A-E212-407F-9C9E-8E6546EFC3A2}" type="slidenum">
              <a:rPr lang="en-US" alt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00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5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C4BE0-50F1-47C4-9FCB-31066AEE26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8150C-48EF-43C0-86EA-BC85651698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5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FB52-EFE6-45FA-A441-E93C614C1CF8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2DC-D1E0-45F7-B56D-6DFF70406B7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1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600200"/>
            <a:ext cx="82296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dirty="0" err="1" smtClean="0">
                <a:solidFill>
                  <a:srgbClr val="E36C09"/>
                </a:solidFill>
                <a:latin typeface="Source Sans Pro" pitchFamily="34" charset="0"/>
              </a:rPr>
              <a:t>ArcticDEM</a:t>
            </a:r>
            <a:endParaRPr lang="en-US" sz="4000" dirty="0" smtClean="0">
              <a:solidFill>
                <a:srgbClr val="E36C09"/>
              </a:solidFill>
              <a:latin typeface="Source Sans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4389120"/>
            <a:ext cx="6858000" cy="176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Paul Morin and Mike </a:t>
            </a:r>
            <a:r>
              <a:rPr lang="en-US" sz="2800" dirty="0" err="1" smtClean="0">
                <a:solidFill>
                  <a:srgbClr val="3F3F3F"/>
                </a:solidFill>
                <a:latin typeface="Source Sans Pro Semibold" pitchFamily="34" charset="0"/>
              </a:rPr>
              <a:t>Cloutier</a:t>
            </a:r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r>
              <a:rPr lang="en-US" sz="2400" dirty="0" smtClean="0">
                <a:solidFill>
                  <a:srgbClr val="3F3F3F"/>
                </a:solidFill>
                <a:latin typeface="Source Sans Pro Semibold" pitchFamily="34" charset="0"/>
              </a:rPr>
              <a:t>Pol</a:t>
            </a:r>
            <a:r>
              <a:rPr lang="en-US" sz="2400" dirty="0" smtClean="0">
                <a:solidFill>
                  <a:srgbClr val="3F3F3F"/>
                </a:solidFill>
              </a:rPr>
              <a:t>ar Geospatial Center</a:t>
            </a:r>
          </a:p>
          <a:p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r>
              <a:rPr lang="en-US" sz="2000" dirty="0" smtClean="0">
                <a:solidFill>
                  <a:srgbClr val="FFFFFF">
                    <a:lumMod val="75000"/>
                  </a:srgbClr>
                </a:solidFill>
              </a:rPr>
              <a:t>October 26, 2015</a:t>
            </a:r>
            <a:endParaRPr lang="en-US" sz="2000" dirty="0" smtClean="0">
              <a:solidFill>
                <a:srgbClr val="FFFFFF">
                  <a:lumMod val="75000"/>
                </a:srgbClr>
              </a:solidFill>
              <a:latin typeface="Source Sans Pro Semi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8" y="0"/>
            <a:ext cx="9144000" cy="97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736" y="6020219"/>
            <a:ext cx="681694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294" y="6020219"/>
            <a:ext cx="685800" cy="685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792" y="6086951"/>
            <a:ext cx="828502" cy="5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www.willowgarage.com/sites/default/files/images/logos/logo_Cornel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694" y="6172200"/>
            <a:ext cx="1670894" cy="4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anklogos.com/wp-content/uploads/2014/08/53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760" y="6106826"/>
            <a:ext cx="847898" cy="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ArcticDEM</a:t>
            </a:r>
            <a:r>
              <a:rPr lang="en-US" dirty="0" smtClean="0"/>
              <a:t> Goal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75489" y="1587355"/>
            <a:ext cx="7373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040"/>
              </a:lnSpc>
              <a:spcBef>
                <a:spcPts val="968"/>
              </a:spcBef>
              <a:buFont typeface="Arial" pitchFamily="34" charset="0"/>
              <a:buNone/>
            </a:pPr>
            <a:r>
              <a:rPr lang="en-US" dirty="0" smtClean="0">
                <a:solidFill>
                  <a:srgbClr val="3F3F3F"/>
                </a:solidFill>
              </a:rPr>
              <a:t>Produce a 2m posting digital surface model of the Arctic during the US Chairmanship of the Arctic Council using </a:t>
            </a:r>
            <a:r>
              <a:rPr lang="en-US" dirty="0" err="1" smtClean="0">
                <a:solidFill>
                  <a:srgbClr val="3F3F3F"/>
                </a:solidFill>
              </a:rPr>
              <a:t>DigitalGlobe</a:t>
            </a:r>
            <a:r>
              <a:rPr lang="en-US" dirty="0" smtClean="0">
                <a:solidFill>
                  <a:srgbClr val="3F3F3F"/>
                </a:solidFill>
              </a:rPr>
              <a:t> stereo imagery licensed by the National Geospatial-Intelligence Agency</a:t>
            </a:r>
            <a:endParaRPr lang="en-US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Alaska: Two Meter Resolution Test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348" y="1524000"/>
            <a:ext cx="919834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60198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82782"/>
            <a:ext cx="8610600" cy="601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6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Iceland 2m Test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82"/>
            <a:ext cx="8229600" cy="1143000"/>
          </a:xfrm>
        </p:spPr>
        <p:txBody>
          <a:bodyPr/>
          <a:lstStyle/>
          <a:p>
            <a:r>
              <a:rPr lang="en-US" dirty="0" smtClean="0"/>
              <a:t>Iceland 2m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paul\AppData\Local\Temp\image-1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1000" y="1295400"/>
            <a:ext cx="13394376" cy="48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9" y="685800"/>
            <a:ext cx="9152329" cy="5448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8329" y="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Reykjavik, Iceland – 2m Digital Surface Model 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Semi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4574"/>
            <a:ext cx="9144000" cy="73342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Semibol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168390"/>
            <a:ext cx="681694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758" y="6168390"/>
            <a:ext cx="685800" cy="685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09879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Coastline provided by the National Land Survey of Iceland, delivered by Tómas Jóhannesson of the Icelandic Met Office</a:t>
            </a:r>
          </a:p>
          <a:p>
            <a:endParaRPr lang="en-US" sz="800" smtClean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Sans Pro Semibold" pitchFamily="34" charset="0"/>
            </a:endParaRPr>
          </a:p>
          <a:p>
            <a:r>
              <a:rPr lang="en-US" sz="800" smtClean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Elevation derived using Surface Extraction with TIN-based Search-space Minimization (SETSM) – M.J. Noh and Ian Howat (Ohio State University)</a:t>
            </a:r>
            <a:endParaRPr lang="en-US" sz="800" smtClean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Sans Pro Semibold" pitchFamily="34" charset="0"/>
            </a:endParaRPr>
          </a:p>
          <a:p>
            <a:endParaRPr lang="en-US" sz="800" dirty="0" smtClean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Sans Pro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9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4137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46858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STEREO-DERIVED ELEVATION MODELS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34835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rgbClr val="FFFFFF"/>
                </a:solidFill>
              </a:rPr>
              <a:t>Hillshade rendering: </a:t>
            </a:r>
            <a:r>
              <a:rPr lang="en-US" sz="1600" i="1" dirty="0" smtClean="0">
                <a:solidFill>
                  <a:srgbClr val="FFFFFF"/>
                </a:solidFill>
              </a:rPr>
              <a:t>Thermokarst collapse, Kuparuk </a:t>
            </a:r>
            <a:r>
              <a:rPr lang="en-US" sz="1600" i="1" dirty="0">
                <a:solidFill>
                  <a:srgbClr val="FFFFFF"/>
                </a:solidFill>
              </a:rPr>
              <a:t>watershed, Alaska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8" y="5594109"/>
            <a:ext cx="847724" cy="847724"/>
          </a:xfrm>
          <a:prstGeom prst="rect">
            <a:avLst/>
          </a:prstGeom>
          <a:effectLst>
            <a:glow rad="12700">
              <a:schemeClr val="bg2">
                <a:alpha val="9000"/>
              </a:schemeClr>
            </a:glow>
            <a:softEdge rad="12700"/>
          </a:effectLst>
        </p:spPr>
      </p:pic>
      <p:sp>
        <p:nvSpPr>
          <p:cNvPr id="8" name="Oval 7"/>
          <p:cNvSpPr/>
          <p:nvPr/>
        </p:nvSpPr>
        <p:spPr>
          <a:xfrm>
            <a:off x="306387" y="5900338"/>
            <a:ext cx="76198" cy="7619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574" y="5835180"/>
            <a:ext cx="681694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132" y="583518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64245" y="806124"/>
            <a:ext cx="9439835" cy="685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STEREO-DERIVED ELEVATION MODELS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50384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FFFF"/>
                </a:solidFill>
              </a:rPr>
              <a:t>Hillshade rendering: </a:t>
            </a:r>
            <a:r>
              <a:rPr lang="en-US" sz="1600" i="1" dirty="0" err="1" smtClean="0">
                <a:solidFill>
                  <a:srgbClr val="FFFFFF"/>
                </a:solidFill>
              </a:rPr>
              <a:t>Okmok</a:t>
            </a:r>
            <a:r>
              <a:rPr lang="en-US" sz="1600" i="1" dirty="0" smtClean="0">
                <a:solidFill>
                  <a:srgbClr val="FFFFFF"/>
                </a:solidFill>
              </a:rPr>
              <a:t> Caldera, Umnak Island, Alaska</a:t>
            </a:r>
            <a:endParaRPr lang="en-US" sz="1600" i="1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55791" y="5687111"/>
            <a:ext cx="847724" cy="847724"/>
            <a:chOff x="231309" y="5251210"/>
            <a:chExt cx="847724" cy="8477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309" y="5251210"/>
              <a:ext cx="847724" cy="847724"/>
            </a:xfrm>
            <a:prstGeom prst="rect">
              <a:avLst/>
            </a:prstGeom>
            <a:effectLst>
              <a:glow rad="12700">
                <a:schemeClr val="bg2">
                  <a:alpha val="9000"/>
                </a:schemeClr>
              </a:glow>
              <a:softEdge rad="12700"/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284918" y="5431979"/>
              <a:ext cx="76198" cy="7619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36C09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2091447" y="5184843"/>
            <a:ext cx="2850204" cy="26264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0" y="5933688"/>
            <a:ext cx="681694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68" y="59336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36C09"/>
              </a:solidFill>
              <a:latin typeface="Source Sans Pro Semi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F3F3F">
                    <a:lumMod val="60000"/>
                    <a:lumOff val="40000"/>
                  </a:srgbClr>
                </a:solidFill>
              </a:rPr>
              <a:t>Polar Geospatial Center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200" i="1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077200" y="228600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8665" y="685800"/>
            <a:ext cx="7646668" cy="57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4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813854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58" y="581385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588" y="111266"/>
            <a:ext cx="9525000" cy="67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temp\northslope_gordon\Barrow 4m Shaded Coastline v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0384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rgbClr val="FFFFFF"/>
                </a:solidFill>
              </a:rPr>
              <a:t>Hillshade rendering: </a:t>
            </a:r>
            <a:r>
              <a:rPr lang="en-US" sz="1600" i="1" dirty="0" smtClean="0">
                <a:solidFill>
                  <a:srgbClr val="FFFFFF"/>
                </a:solidFill>
              </a:rPr>
              <a:t>Barrow, Alaska - Porter</a:t>
            </a:r>
            <a:endParaRPr lang="en-US" sz="1600" i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5791200"/>
            <a:ext cx="681694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358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paul\AppData\Local\Temp\barnes ice cap - baffin Island - nunavu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7217"/>
            <a:ext cx="9372600" cy="85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7620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STEREO-DERIVED ELEVATION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MODELS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Semibol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34835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rgbClr val="FFFFFF"/>
                </a:solidFill>
              </a:rPr>
              <a:t>Hillshade rendering: </a:t>
            </a:r>
            <a:r>
              <a:rPr lang="en-US" sz="1600" i="1" dirty="0" smtClean="0">
                <a:solidFill>
                  <a:srgbClr val="FFFFFF"/>
                </a:solidFill>
              </a:rPr>
              <a:t>The Barnes Ice Cap, </a:t>
            </a:r>
            <a:r>
              <a:rPr lang="en-US" sz="1600" i="1" dirty="0" err="1" smtClean="0">
                <a:solidFill>
                  <a:srgbClr val="FFFFFF"/>
                </a:solidFill>
              </a:rPr>
              <a:t>Nunvavut</a:t>
            </a:r>
            <a:r>
              <a:rPr lang="en-US" sz="1600" i="1" dirty="0" smtClean="0">
                <a:solidFill>
                  <a:srgbClr val="FFFFFF"/>
                </a:solidFill>
              </a:rPr>
              <a:t>, Canada, Noh </a:t>
            </a:r>
            <a:r>
              <a:rPr lang="en-US" sz="1600" i="1" dirty="0">
                <a:solidFill>
                  <a:srgbClr val="FFFFFF"/>
                </a:solidFill>
              </a:rPr>
              <a:t>and Howat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8" y="5594109"/>
            <a:ext cx="847724" cy="847724"/>
          </a:xfrm>
          <a:prstGeom prst="rect">
            <a:avLst/>
          </a:prstGeom>
          <a:effectLst>
            <a:glow rad="12700">
              <a:schemeClr val="bg2">
                <a:alpha val="9000"/>
              </a:schemeClr>
            </a:glow>
            <a:softEdge rad="12700"/>
          </a:effectLst>
        </p:spPr>
      </p:pic>
      <p:sp>
        <p:nvSpPr>
          <p:cNvPr id="8" name="Oval 7"/>
          <p:cNvSpPr/>
          <p:nvPr/>
        </p:nvSpPr>
        <p:spPr>
          <a:xfrm>
            <a:off x="381002" y="6182278"/>
            <a:ext cx="76198" cy="7619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splaying Yunaska Island, Ala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452" y="-2324801"/>
            <a:ext cx="9102251" cy="108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STEREO-DERIVED ELEVATION MODELS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50384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rgbClr val="FFFFFF"/>
                </a:solidFill>
              </a:rPr>
              <a:t>Hillshade rendering: </a:t>
            </a:r>
            <a:r>
              <a:rPr lang="en-US" sz="1600" i="1" dirty="0" err="1" smtClean="0">
                <a:solidFill>
                  <a:srgbClr val="FFFFFF"/>
                </a:solidFill>
              </a:rPr>
              <a:t>Unaska</a:t>
            </a:r>
            <a:r>
              <a:rPr lang="en-US" sz="1600" i="1" dirty="0" smtClean="0">
                <a:solidFill>
                  <a:srgbClr val="FFFFFF"/>
                </a:solidFill>
              </a:rPr>
              <a:t> Island</a:t>
            </a:r>
            <a:r>
              <a:rPr lang="en-US" sz="1600" i="1" dirty="0">
                <a:solidFill>
                  <a:srgbClr val="FFFFFF"/>
                </a:solidFill>
              </a:rPr>
              <a:t>, </a:t>
            </a:r>
            <a:r>
              <a:rPr lang="en-US" sz="1600" i="1" dirty="0" smtClean="0">
                <a:solidFill>
                  <a:srgbClr val="FFFFFF"/>
                </a:solidFill>
              </a:rPr>
              <a:t>Alaska - Morin</a:t>
            </a:r>
            <a:endParaRPr lang="en-US" sz="1600" i="1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55791" y="5687111"/>
            <a:ext cx="847724" cy="847724"/>
            <a:chOff x="231309" y="5251210"/>
            <a:chExt cx="847724" cy="8477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309" y="5251210"/>
              <a:ext cx="847724" cy="847724"/>
            </a:xfrm>
            <a:prstGeom prst="rect">
              <a:avLst/>
            </a:prstGeom>
            <a:effectLst>
              <a:glow rad="12700">
                <a:schemeClr val="bg2">
                  <a:alpha val="9000"/>
                </a:schemeClr>
              </a:glow>
              <a:softEdge rad="12700"/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284918" y="5431979"/>
              <a:ext cx="76198" cy="7619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36C09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3" y="5687111"/>
            <a:ext cx="681694" cy="685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21" y="568711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STEREO-DERIVED ELEVATION MODELS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534835"/>
            <a:ext cx="9144000" cy="33855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rgbClr val="FFFFFF"/>
                </a:solidFill>
              </a:rPr>
              <a:t>Hillshade rendering: Outlet glacier, west Greenland Noh and Howat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8" y="5594109"/>
            <a:ext cx="847724" cy="847724"/>
          </a:xfrm>
          <a:prstGeom prst="rect">
            <a:avLst/>
          </a:prstGeom>
          <a:effectLst>
            <a:glow rad="12700">
              <a:schemeClr val="bg2">
                <a:alpha val="9000"/>
              </a:schemeClr>
            </a:glow>
            <a:softEdge rad="12700"/>
          </a:effectLst>
        </p:spPr>
      </p:pic>
      <p:sp>
        <p:nvSpPr>
          <p:cNvPr id="8" name="Oval 7"/>
          <p:cNvSpPr/>
          <p:nvPr/>
        </p:nvSpPr>
        <p:spPr>
          <a:xfrm>
            <a:off x="459742" y="6205138"/>
            <a:ext cx="76198" cy="7619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92782" y="45027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err="1" smtClean="0">
                <a:solidFill>
                  <a:schemeClr val="bg1"/>
                </a:solidFill>
              </a:rPr>
              <a:t>ArcticDEM</a:t>
            </a:r>
            <a:r>
              <a:rPr lang="en-US" sz="3200" dirty="0" smtClean="0">
                <a:solidFill>
                  <a:schemeClr val="bg1"/>
                </a:solidFill>
              </a:rPr>
              <a:t> Domain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74" y="28353"/>
            <a:ext cx="8229600" cy="1143000"/>
          </a:xfrm>
        </p:spPr>
        <p:txBody>
          <a:bodyPr/>
          <a:lstStyle/>
          <a:p>
            <a:r>
              <a:rPr lang="en-US" dirty="0" smtClean="0"/>
              <a:t>Expected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990600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Without ground control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solidFill>
                  <a:srgbClr val="000000"/>
                </a:solidFill>
              </a:rPr>
              <a:t>D</a:t>
            </a:r>
            <a:r>
              <a:rPr lang="en-US" sz="1800" dirty="0" smtClean="0">
                <a:solidFill>
                  <a:srgbClr val="000000"/>
                </a:solidFill>
              </a:rPr>
              <a:t>ependent on the sensor’s Rational Polynomial Coefficients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smtClean="0">
                <a:solidFill>
                  <a:srgbClr val="000000"/>
                </a:solidFill>
              </a:rPr>
              <a:t>RPC) accuracy</a:t>
            </a:r>
          </a:p>
          <a:p>
            <a:pPr lvl="1">
              <a:spcBef>
                <a:spcPts val="120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WorldView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1 &amp; </a:t>
            </a:r>
            <a:r>
              <a:rPr lang="en-US" sz="1800" dirty="0" smtClean="0">
                <a:solidFill>
                  <a:srgbClr val="000000"/>
                </a:solidFill>
              </a:rPr>
              <a:t>2 DTMs have a horizontal positional accuracy of </a:t>
            </a:r>
            <a:r>
              <a:rPr lang="en-US" sz="1800" b="1" dirty="0" smtClean="0">
                <a:solidFill>
                  <a:srgbClr val="000000"/>
                </a:solidFill>
              </a:rPr>
              <a:t>4m</a:t>
            </a:r>
            <a:r>
              <a:rPr lang="en-US" sz="1800" dirty="0" smtClean="0">
                <a:solidFill>
                  <a:srgbClr val="000000"/>
                </a:solidFill>
              </a:rPr>
              <a:t> CE90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Using NASA Operation </a:t>
            </a:r>
            <a:r>
              <a:rPr lang="en-US" sz="2400" dirty="0" err="1" smtClean="0">
                <a:solidFill>
                  <a:srgbClr val="000000"/>
                </a:solidFill>
              </a:rPr>
              <a:t>IceBridge</a:t>
            </a:r>
            <a:r>
              <a:rPr lang="en-US" sz="2400" dirty="0" smtClean="0">
                <a:solidFill>
                  <a:srgbClr val="000000"/>
                </a:solidFill>
              </a:rPr>
              <a:t> LiDAR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Point accuracy of 0.20-0.35 m (1 standard deviation – accuracy of </a:t>
            </a:r>
            <a:r>
              <a:rPr lang="en-US" sz="1800" dirty="0" err="1" smtClean="0">
                <a:solidFill>
                  <a:srgbClr val="000000"/>
                </a:solidFill>
              </a:rPr>
              <a:t>lidar</a:t>
            </a:r>
            <a:r>
              <a:rPr lang="en-US" sz="1800" dirty="0" smtClean="0">
                <a:solidFill>
                  <a:srgbClr val="000000"/>
                </a:solidFill>
              </a:rPr>
              <a:t> or DEM after registration)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Ground-survey (e.g. GPS benchmark) control points not yet employed, but tests show similar accuracy to </a:t>
            </a:r>
            <a:r>
              <a:rPr lang="en-US" sz="2400" dirty="0" err="1" smtClean="0">
                <a:solidFill>
                  <a:srgbClr val="000000"/>
                </a:solidFill>
              </a:rPr>
              <a:t>lidar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181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Myoung</a:t>
            </a:r>
            <a:r>
              <a:rPr lang="en-US" sz="1400" dirty="0"/>
              <a:t>-Jong Noh &amp; Ian M. </a:t>
            </a:r>
            <a:r>
              <a:rPr lang="en-US" sz="1400" dirty="0" err="1"/>
              <a:t>Howat</a:t>
            </a:r>
            <a:r>
              <a:rPr lang="en-US" sz="1400" dirty="0"/>
              <a:t> (2015): Automated stereo-photogrammetric</a:t>
            </a:r>
          </a:p>
          <a:p>
            <a:r>
              <a:rPr lang="en-US" sz="1400" dirty="0"/>
              <a:t>DEM generation at high latitudes: Surface Extraction with TIN-based Search-space </a:t>
            </a:r>
            <a:r>
              <a:rPr lang="en-US" sz="1400" dirty="0" smtClean="0"/>
              <a:t>Minimization (SETSM</a:t>
            </a:r>
            <a:r>
              <a:rPr lang="en-US" sz="1400" dirty="0"/>
              <a:t>) validation and demonstration over glaciated regions, </a:t>
            </a:r>
            <a:r>
              <a:rPr lang="en-US" sz="1400" dirty="0" err="1"/>
              <a:t>GIScience</a:t>
            </a:r>
            <a:r>
              <a:rPr lang="en-US" sz="1400" dirty="0"/>
              <a:t> &amp; Remote Sensing, </a:t>
            </a:r>
            <a:r>
              <a:rPr lang="en-US" sz="1400" dirty="0" smtClean="0"/>
              <a:t>DOI:10.1080/15481603.2015.1008621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745" y="60198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303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300,000-17x17km scene pairs in the current archive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An </a:t>
            </a:r>
            <a:r>
              <a:rPr lang="en-US" dirty="0"/>
              <a:t>8m posting </a:t>
            </a:r>
            <a:r>
              <a:rPr lang="en-US" dirty="0" smtClean="0"/>
              <a:t>DEM for one scene pair requires 4 SUs of HPC time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 2m </a:t>
            </a:r>
            <a:r>
              <a:rPr lang="en-US" dirty="0"/>
              <a:t>posting DEM for one scene pair requires </a:t>
            </a:r>
            <a:r>
              <a:rPr lang="en-US" dirty="0" smtClean="0"/>
              <a:t>an additional 8 </a:t>
            </a:r>
            <a:r>
              <a:rPr lang="en-US" dirty="0"/>
              <a:t>SUs of HPC time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input</a:t>
            </a:r>
          </a:p>
          <a:p>
            <a:r>
              <a:rPr lang="en-US" dirty="0" smtClean="0"/>
              <a:t>Accurate Coastline</a:t>
            </a:r>
          </a:p>
          <a:p>
            <a:r>
              <a:rPr lang="en-US" dirty="0" smtClean="0"/>
              <a:t>Ground Control</a:t>
            </a:r>
          </a:p>
          <a:p>
            <a:pPr lvl="1"/>
            <a:r>
              <a:rPr lang="en-US" sz="2400" dirty="0" err="1" smtClean="0"/>
              <a:t>LiDAR</a:t>
            </a:r>
            <a:endParaRPr lang="en-US" sz="2400" dirty="0" smtClean="0"/>
          </a:p>
          <a:p>
            <a:pPr lvl="1"/>
            <a:r>
              <a:rPr lang="en-US" sz="2400" dirty="0" err="1" smtClean="0"/>
              <a:t>InSAR</a:t>
            </a:r>
            <a:r>
              <a:rPr lang="en-US" sz="2400" dirty="0" smtClean="0"/>
              <a:t> Surveys</a:t>
            </a:r>
          </a:p>
          <a:p>
            <a:pPr lvl="1"/>
            <a:r>
              <a:rPr lang="en-US" sz="2400" dirty="0" smtClean="0"/>
              <a:t>Kinematic GNSS Ground Surveys</a:t>
            </a:r>
          </a:p>
          <a:p>
            <a:pPr lvl="1"/>
            <a:r>
              <a:rPr lang="en-US" sz="2400" dirty="0" smtClean="0"/>
              <a:t>Cadastral Points, Leveling and GNSS Locations</a:t>
            </a:r>
          </a:p>
          <a:p>
            <a:pPr lvl="1"/>
            <a:r>
              <a:rPr lang="en-US" sz="2400" dirty="0" err="1" smtClean="0"/>
              <a:t>ICESat</a:t>
            </a:r>
            <a:r>
              <a:rPr lang="en-US" sz="2400" dirty="0" smtClean="0"/>
              <a:t> and </a:t>
            </a:r>
            <a:r>
              <a:rPr lang="en-US" sz="2400" dirty="0" err="1" smtClean="0"/>
              <a:t>Cryosat</a:t>
            </a:r>
            <a:r>
              <a:rPr lang="en-US" sz="2400" dirty="0" smtClean="0"/>
              <a:t> Altimetry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76200"/>
            <a:ext cx="3208338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188" y="3558838"/>
            <a:ext cx="3798887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550" y="307975"/>
            <a:ext cx="3543300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6" descr="http://www.satnews.com/images_upload/558247637/ikonos-s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3883025"/>
            <a:ext cx="32845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http://launch.geoeye.com/LaunchSite/assets/images/GE2-Home-Page-Rendering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590" l="0" r="99706">
                        <a14:backgroundMark x1="27353" y1="22713" x2="30000" y2="19558"/>
                        <a14:backgroundMark x1="30882" y1="23344" x2="37941" y2="13565"/>
                        <a14:backgroundMark x1="41765" y1="19558" x2="56176" y2="5994"/>
                        <a14:backgroundMark x1="65000" y1="10726" x2="87353" y2="1262"/>
                        <a14:backgroundMark x1="46765" y1="19243" x2="57059" y2="7886"/>
                        <a14:backgroundMark x1="57647" y1="8517" x2="64706" y2="4101"/>
                        <a14:backgroundMark x1="98235" y1="2208" x2="93529" y2="0"/>
                        <a14:backgroundMark x1="97647" y1="2524" x2="92941" y2="315"/>
                        <a14:backgroundMark x1="80588" y1="1577" x2="935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322262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775" y="3478213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The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DigitalGlobe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 Satellite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Constellation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Semi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2075" y="6335713"/>
            <a:ext cx="1270000" cy="3095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4750" y="2997200"/>
            <a:ext cx="1268413" cy="3095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25" y="3040063"/>
            <a:ext cx="13589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3088" y="2687638"/>
            <a:ext cx="8921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GeoEye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9138" y="2713038"/>
            <a:ext cx="11033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QuickBird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25600" y="4052888"/>
            <a:ext cx="9334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IKONOS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6050" y="6292850"/>
            <a:ext cx="13573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2900" y="6319838"/>
            <a:ext cx="13573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WorldView-1</a:t>
            </a:r>
          </a:p>
        </p:txBody>
      </p:sp>
      <p:sp>
        <p:nvSpPr>
          <p:cNvPr id="2" name="Oval 1"/>
          <p:cNvSpPr/>
          <p:nvPr/>
        </p:nvSpPr>
        <p:spPr>
          <a:xfrm>
            <a:off x="484620" y="254000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43600" y="3395446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18283" y="3277611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2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you need 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848600" cy="4525963"/>
          </a:xfrm>
        </p:spPr>
        <p:txBody>
          <a:bodyPr/>
          <a:lstStyle/>
          <a:p>
            <a:r>
              <a:rPr lang="en-US" dirty="0" smtClean="0"/>
              <a:t>Ensure you have bandwidth</a:t>
            </a:r>
          </a:p>
          <a:p>
            <a:r>
              <a:rPr lang="en-US" dirty="0" smtClean="0"/>
              <a:t>Disk space</a:t>
            </a:r>
          </a:p>
          <a:p>
            <a:r>
              <a:rPr lang="en-US" dirty="0" smtClean="0"/>
              <a:t>Look at lots and lots of data</a:t>
            </a:r>
          </a:p>
          <a:p>
            <a:r>
              <a:rPr lang="en-US" dirty="0" smtClean="0"/>
              <a:t>Formulate a strategy to improve data</a:t>
            </a:r>
          </a:p>
          <a:p>
            <a:r>
              <a:rPr lang="en-US" dirty="0" smtClean="0"/>
              <a:t>Figure out if and how you can contribute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Don’t do significant work before talking to PGC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New data is processed all the time</a:t>
            </a:r>
          </a:p>
          <a:p>
            <a:r>
              <a:rPr lang="en-US" dirty="0" smtClean="0"/>
              <a:t>Possible bugs</a:t>
            </a:r>
          </a:p>
          <a:p>
            <a:r>
              <a:rPr lang="en-US" dirty="0" smtClean="0"/>
              <a:t>New post-processing improvements</a:t>
            </a:r>
          </a:p>
          <a:p>
            <a:r>
              <a:rPr lang="en-US" dirty="0" smtClean="0"/>
              <a:t>New data is being collected and received at PGC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ArcticDEM</a:t>
            </a:r>
            <a:r>
              <a:rPr lang="en-US" dirty="0" smtClean="0"/>
              <a:t> Final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90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2m Posting Mosaic of the Arctic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2m Time-stamped Strips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:\GMGs\Images\Alaska 100m All But SW_very_s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0172" y="304800"/>
            <a:ext cx="1146495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6C09"/>
                </a:solidFill>
                <a:latin typeface="Source Sans Pro Semibold" pitchFamily="34" charset="0"/>
              </a:rPr>
              <a:t>SUPERCOMPUTING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rgbClr val="3F3F3F">
                    <a:lumMod val="60000"/>
                    <a:lumOff val="40000"/>
                  </a:srgbClr>
                </a:solidFill>
              </a:rPr>
              <a:t>hardware &amp; infrastructure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416800" y="228600"/>
            <a:ext cx="172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2014-04-25 16.01.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29" y="1033939"/>
            <a:ext cx="7180941" cy="531389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6347836"/>
            <a:ext cx="35814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i="1" dirty="0">
                <a:solidFill>
                  <a:srgbClr val="3F3F3F"/>
                </a:solidFill>
              </a:rPr>
              <a:t>Servers at OIT data center wrapped for cooling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7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NSF High Performance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600200"/>
            <a:ext cx="2514600" cy="122155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About 40,000,000 Core hours Allocated</a:t>
            </a:r>
            <a:endParaRPr lang="en-US" dirty="0"/>
          </a:p>
        </p:txBody>
      </p:sp>
      <p:pic>
        <p:nvPicPr>
          <p:cNvPr id="9220" name="Picture 4" descr="http://www.nsf.gov/news/mmg/media/images/PF3305_panorama_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5715000"/>
            <a:ext cx="10201275" cy="10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hpcwire.com/wp-content/uploads/2015/08/Stampede-graph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55" y="3337110"/>
            <a:ext cx="3388970" cy="22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tatic.giantbomb.com/uploads/original/23/232017/2612483-supercomputer_neu_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066800"/>
            <a:ext cx="6086475" cy="21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ucsdnews.ucsd.edu/news_uploads/gordon_me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110346"/>
            <a:ext cx="2671469" cy="24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2400" y="990600"/>
            <a:ext cx="8839200" cy="5410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36" name="Title 13"/>
          <p:cNvSpPr>
            <a:spLocks noGrp="1"/>
          </p:cNvSpPr>
          <p:nvPr>
            <p:ph type="title"/>
          </p:nvPr>
        </p:nvSpPr>
        <p:spPr>
          <a:xfrm>
            <a:off x="304800" y="914400"/>
            <a:ext cx="8382000" cy="762000"/>
          </a:xfrm>
        </p:spPr>
        <p:txBody>
          <a:bodyPr/>
          <a:lstStyle/>
          <a:p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1843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87A5B-A512-4E40-A316-67F691607321}" type="slidenum">
              <a:rPr lang="en-US" sz="1000">
                <a:solidFill>
                  <a:prstClr val="white"/>
                </a:solidFill>
                <a:cs typeface="Arial" charset="0"/>
              </a:rPr>
              <a:pPr eaLnBrk="1" hangingPunct="1"/>
              <a:t>36</a:t>
            </a:fld>
            <a:endParaRPr lang="en-US" sz="100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011" y="963415"/>
            <a:ext cx="8382000" cy="1828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9863" y="2976563"/>
            <a:ext cx="2286000" cy="2895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122863" y="1001713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Cray XE6/XK7 - 276 Cabinets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65011" y="1420615"/>
            <a:ext cx="4191000" cy="762000"/>
          </a:xfrm>
          <a:prstGeom prst="rect">
            <a:avLst/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4680" tIns="49680" rIns="94680" bIns="4968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XE6 Compute 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5,688 Blades – 22,640 Nodes –  362,240 Cores –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724,480 Integer Cores 4 GB per FP core</a:t>
            </a:r>
            <a:endParaRPr lang="en-GB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55663" y="2487613"/>
            <a:ext cx="0" cy="4572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5663" y="2944813"/>
            <a:ext cx="6858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41463" y="2487613"/>
            <a:ext cx="0" cy="8382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80263" y="4283075"/>
            <a:ext cx="1735137" cy="822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Rectangle 149"/>
          <p:cNvSpPr>
            <a:spLocks noChangeArrowheads="1"/>
          </p:cNvSpPr>
          <p:nvPr/>
        </p:nvSpPr>
        <p:spPr bwMode="auto">
          <a:xfrm>
            <a:off x="550863" y="1420813"/>
            <a:ext cx="914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DSL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48 Nodes</a:t>
            </a:r>
          </a:p>
        </p:txBody>
      </p:sp>
      <p:sp>
        <p:nvSpPr>
          <p:cNvPr id="52" name="Rectangle 149"/>
          <p:cNvSpPr>
            <a:spLocks noChangeArrowheads="1"/>
          </p:cNvSpPr>
          <p:nvPr/>
        </p:nvSpPr>
        <p:spPr bwMode="auto">
          <a:xfrm>
            <a:off x="550863" y="1801813"/>
            <a:ext cx="914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MOM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64 Nodes</a:t>
            </a:r>
          </a:p>
        </p:txBody>
      </p:sp>
      <p:sp>
        <p:nvSpPr>
          <p:cNvPr id="54" name="Rectangle 149"/>
          <p:cNvSpPr>
            <a:spLocks noChangeArrowheads="1"/>
          </p:cNvSpPr>
          <p:nvPr/>
        </p:nvSpPr>
        <p:spPr bwMode="auto">
          <a:xfrm>
            <a:off x="4360611" y="3129061"/>
            <a:ext cx="1371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esLogin</a:t>
            </a:r>
            <a:r>
              <a:rPr lang="en-GB" sz="1100" dirty="0">
                <a:solidFill>
                  <a:srgbClr val="000000"/>
                </a:solidFill>
              </a:rPr>
              <a:t> 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4 Nodes</a:t>
            </a:r>
          </a:p>
        </p:txBody>
      </p:sp>
      <p:sp>
        <p:nvSpPr>
          <p:cNvPr id="55" name="Rectangle 149"/>
          <p:cNvSpPr>
            <a:spLocks noChangeArrowheads="1"/>
          </p:cNvSpPr>
          <p:nvPr/>
        </p:nvSpPr>
        <p:spPr bwMode="auto">
          <a:xfrm>
            <a:off x="4360611" y="3814861"/>
            <a:ext cx="13716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Import</a:t>
            </a:r>
            <a:r>
              <a:rPr lang="en-GB" sz="1100" dirty="0">
                <a:solidFill>
                  <a:srgbClr val="000000"/>
                </a:solidFill>
              </a:rPr>
              <a:t>/Export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28 Nodes</a:t>
            </a:r>
            <a:endParaRPr lang="en-GB" sz="11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732463" y="5872163"/>
            <a:ext cx="381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149"/>
          <p:cNvSpPr>
            <a:spLocks noChangeArrowheads="1"/>
          </p:cNvSpPr>
          <p:nvPr/>
        </p:nvSpPr>
        <p:spPr bwMode="auto">
          <a:xfrm>
            <a:off x="4360611" y="4855348"/>
            <a:ext cx="13716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Management Node</a:t>
            </a:r>
          </a:p>
        </p:txBody>
      </p:sp>
      <p:sp>
        <p:nvSpPr>
          <p:cNvPr id="18460" name="TextBox 73"/>
          <p:cNvSpPr txBox="1">
            <a:spLocks noChangeArrowheads="1"/>
          </p:cNvSpPr>
          <p:nvPr/>
        </p:nvSpPr>
        <p:spPr bwMode="auto">
          <a:xfrm>
            <a:off x="3979863" y="54276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</a:rPr>
              <a:t>esServers Cabinets</a:t>
            </a:r>
          </a:p>
        </p:txBody>
      </p:sp>
      <p:sp>
        <p:nvSpPr>
          <p:cNvPr id="75" name="Rectangle 149"/>
          <p:cNvSpPr>
            <a:spLocks noChangeArrowheads="1"/>
          </p:cNvSpPr>
          <p:nvPr/>
        </p:nvSpPr>
        <p:spPr bwMode="auto">
          <a:xfrm>
            <a:off x="4360611" y="4348261"/>
            <a:ext cx="1371600" cy="3582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HPSS Data Mover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50 Nodes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76" name="Rectangle 1"/>
          <p:cNvSpPr>
            <a:spLocks noChangeArrowheads="1"/>
          </p:cNvSpPr>
          <p:nvPr/>
        </p:nvSpPr>
        <p:spPr bwMode="auto">
          <a:xfrm>
            <a:off x="5656011" y="1420615"/>
            <a:ext cx="2819400" cy="7620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4680" tIns="49680" rIns="94680" bIns="4968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XK7  GPU 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1056 Blades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smtClean="0">
                <a:solidFill>
                  <a:srgbClr val="000000"/>
                </a:solidFill>
              </a:rPr>
              <a:t>4,224 </a:t>
            </a:r>
            <a:r>
              <a:rPr lang="en-GB" sz="1600" dirty="0">
                <a:solidFill>
                  <a:srgbClr val="000000"/>
                </a:solidFill>
              </a:rPr>
              <a:t>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33,792 </a:t>
            </a:r>
            <a:r>
              <a:rPr lang="en-GB" sz="1600" dirty="0">
                <a:solidFill>
                  <a:srgbClr val="000000"/>
                </a:solidFill>
              </a:rPr>
              <a:t>Cores – </a:t>
            </a:r>
            <a:r>
              <a:rPr lang="en-GB" sz="1600" dirty="0" smtClean="0">
                <a:solidFill>
                  <a:srgbClr val="000000"/>
                </a:solidFill>
              </a:rPr>
              <a:t>4,224 </a:t>
            </a:r>
            <a:r>
              <a:rPr lang="en-GB" sz="1600" dirty="0">
                <a:solidFill>
                  <a:srgbClr val="000000"/>
                </a:solidFill>
              </a:rPr>
              <a:t>GPUs</a:t>
            </a:r>
          </a:p>
        </p:txBody>
      </p:sp>
      <p:sp>
        <p:nvSpPr>
          <p:cNvPr id="213" name="Rectangle 174"/>
          <p:cNvSpPr>
            <a:spLocks noChangeArrowheads="1"/>
          </p:cNvSpPr>
          <p:nvPr/>
        </p:nvSpPr>
        <p:spPr bwMode="auto">
          <a:xfrm>
            <a:off x="7342188" y="4323080"/>
            <a:ext cx="1447800" cy="762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Sonexion</a:t>
            </a:r>
            <a:endParaRPr lang="en-GB" sz="1100" dirty="0">
              <a:solidFill>
                <a:srgbClr val="000000"/>
              </a:solidFill>
            </a:endParaRP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25+PB online </a:t>
            </a:r>
            <a:r>
              <a:rPr lang="en-GB" sz="1100" dirty="0" smtClean="0">
                <a:solidFill>
                  <a:srgbClr val="000000"/>
                </a:solidFill>
              </a:rPr>
              <a:t>storage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144+144+1440 OSTs</a:t>
            </a:r>
            <a:endParaRPr lang="en-GB" sz="1100" dirty="0">
              <a:solidFill>
                <a:srgbClr val="000000"/>
              </a:solidFill>
            </a:endParaRPr>
          </a:p>
        </p:txBody>
      </p:sp>
      <p:grpSp>
        <p:nvGrpSpPr>
          <p:cNvPr id="18468" name="Group 216"/>
          <p:cNvGrpSpPr>
            <a:grpSpLocks/>
          </p:cNvGrpSpPr>
          <p:nvPr/>
        </p:nvGrpSpPr>
        <p:grpSpPr bwMode="auto">
          <a:xfrm>
            <a:off x="7486650" y="4861560"/>
            <a:ext cx="1217613" cy="163513"/>
            <a:chOff x="2429240" y="4876800"/>
            <a:chExt cx="1216860" cy="163496"/>
          </a:xfrm>
        </p:grpSpPr>
        <p:grpSp>
          <p:nvGrpSpPr>
            <p:cNvPr id="18535" name="Group 152"/>
            <p:cNvGrpSpPr>
              <a:grpSpLocks/>
            </p:cNvGrpSpPr>
            <p:nvPr/>
          </p:nvGrpSpPr>
          <p:grpSpPr bwMode="auto">
            <a:xfrm>
              <a:off x="2586011" y="4876800"/>
              <a:ext cx="131740" cy="163496"/>
              <a:chOff x="588" y="1373"/>
              <a:chExt cx="100" cy="129"/>
            </a:xfrm>
          </p:grpSpPr>
          <p:sp>
            <p:nvSpPr>
              <p:cNvPr id="18564" name="Rectangle 153"/>
              <p:cNvSpPr>
                <a:spLocks noChangeArrowheads="1"/>
              </p:cNvSpPr>
              <p:nvPr/>
            </p:nvSpPr>
            <p:spPr bwMode="auto">
              <a:xfrm>
                <a:off x="58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5" name="Oval 154"/>
              <p:cNvSpPr>
                <a:spLocks noChangeArrowheads="1"/>
              </p:cNvSpPr>
              <p:nvPr/>
            </p:nvSpPr>
            <p:spPr bwMode="auto">
              <a:xfrm>
                <a:off x="58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6" name="Oval 155"/>
              <p:cNvSpPr>
                <a:spLocks noChangeArrowheads="1"/>
              </p:cNvSpPr>
              <p:nvPr/>
            </p:nvSpPr>
            <p:spPr bwMode="auto">
              <a:xfrm>
                <a:off x="58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6" name="Group 156"/>
            <p:cNvGrpSpPr>
              <a:grpSpLocks/>
            </p:cNvGrpSpPr>
            <p:nvPr/>
          </p:nvGrpSpPr>
          <p:grpSpPr bwMode="auto">
            <a:xfrm>
              <a:off x="2895600" y="4876800"/>
              <a:ext cx="131740" cy="163496"/>
              <a:chOff x="823" y="1373"/>
              <a:chExt cx="100" cy="129"/>
            </a:xfrm>
          </p:grpSpPr>
          <p:sp>
            <p:nvSpPr>
              <p:cNvPr id="18561" name="Rectangle 157"/>
              <p:cNvSpPr>
                <a:spLocks noChangeArrowheads="1"/>
              </p:cNvSpPr>
              <p:nvPr/>
            </p:nvSpPr>
            <p:spPr bwMode="auto">
              <a:xfrm>
                <a:off x="823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2" name="Oval 158"/>
              <p:cNvSpPr>
                <a:spLocks noChangeArrowheads="1"/>
              </p:cNvSpPr>
              <p:nvPr/>
            </p:nvSpPr>
            <p:spPr bwMode="auto">
              <a:xfrm>
                <a:off x="823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3" name="Oval 159"/>
              <p:cNvSpPr>
                <a:spLocks noChangeArrowheads="1"/>
              </p:cNvSpPr>
              <p:nvPr/>
            </p:nvSpPr>
            <p:spPr bwMode="auto">
              <a:xfrm>
                <a:off x="823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7" name="Group 160"/>
            <p:cNvGrpSpPr>
              <a:grpSpLocks/>
            </p:cNvGrpSpPr>
            <p:nvPr/>
          </p:nvGrpSpPr>
          <p:grpSpPr bwMode="auto">
            <a:xfrm>
              <a:off x="2429240" y="4876800"/>
              <a:ext cx="131740" cy="163496"/>
              <a:chOff x="469" y="1373"/>
              <a:chExt cx="100" cy="129"/>
            </a:xfrm>
          </p:grpSpPr>
          <p:sp>
            <p:nvSpPr>
              <p:cNvPr id="18558" name="Rectangle 161"/>
              <p:cNvSpPr>
                <a:spLocks noChangeArrowheads="1"/>
              </p:cNvSpPr>
              <p:nvPr/>
            </p:nvSpPr>
            <p:spPr bwMode="auto">
              <a:xfrm>
                <a:off x="469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9" name="Oval 162"/>
              <p:cNvSpPr>
                <a:spLocks noChangeArrowheads="1"/>
              </p:cNvSpPr>
              <p:nvPr/>
            </p:nvSpPr>
            <p:spPr bwMode="auto">
              <a:xfrm>
                <a:off x="469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0" name="Oval 163"/>
              <p:cNvSpPr>
                <a:spLocks noChangeArrowheads="1"/>
              </p:cNvSpPr>
              <p:nvPr/>
            </p:nvSpPr>
            <p:spPr bwMode="auto">
              <a:xfrm>
                <a:off x="469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8" name="Group 168"/>
            <p:cNvGrpSpPr>
              <a:grpSpLocks/>
            </p:cNvGrpSpPr>
            <p:nvPr/>
          </p:nvGrpSpPr>
          <p:grpSpPr bwMode="auto">
            <a:xfrm>
              <a:off x="2744099" y="4876800"/>
              <a:ext cx="131740" cy="163496"/>
              <a:chOff x="708" y="1373"/>
              <a:chExt cx="100" cy="129"/>
            </a:xfrm>
          </p:grpSpPr>
          <p:sp>
            <p:nvSpPr>
              <p:cNvPr id="18555" name="Rectangle 169"/>
              <p:cNvSpPr>
                <a:spLocks noChangeArrowheads="1"/>
              </p:cNvSpPr>
              <p:nvPr/>
            </p:nvSpPr>
            <p:spPr bwMode="auto">
              <a:xfrm>
                <a:off x="70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6" name="Oval 170"/>
              <p:cNvSpPr>
                <a:spLocks noChangeArrowheads="1"/>
              </p:cNvSpPr>
              <p:nvPr/>
            </p:nvSpPr>
            <p:spPr bwMode="auto">
              <a:xfrm>
                <a:off x="70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7" name="Oval 171"/>
              <p:cNvSpPr>
                <a:spLocks noChangeArrowheads="1"/>
              </p:cNvSpPr>
              <p:nvPr/>
            </p:nvSpPr>
            <p:spPr bwMode="auto">
              <a:xfrm>
                <a:off x="70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9" name="Group 152"/>
            <p:cNvGrpSpPr>
              <a:grpSpLocks/>
            </p:cNvGrpSpPr>
            <p:nvPr/>
          </p:nvGrpSpPr>
          <p:grpSpPr bwMode="auto">
            <a:xfrm>
              <a:off x="3204771" y="4876800"/>
              <a:ext cx="131740" cy="163496"/>
              <a:chOff x="588" y="1373"/>
              <a:chExt cx="100" cy="129"/>
            </a:xfrm>
          </p:grpSpPr>
          <p:sp>
            <p:nvSpPr>
              <p:cNvPr id="18552" name="Rectangle 153"/>
              <p:cNvSpPr>
                <a:spLocks noChangeArrowheads="1"/>
              </p:cNvSpPr>
              <p:nvPr/>
            </p:nvSpPr>
            <p:spPr bwMode="auto">
              <a:xfrm>
                <a:off x="58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3" name="Oval 154"/>
              <p:cNvSpPr>
                <a:spLocks noChangeArrowheads="1"/>
              </p:cNvSpPr>
              <p:nvPr/>
            </p:nvSpPr>
            <p:spPr bwMode="auto">
              <a:xfrm>
                <a:off x="58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4" name="Oval 155"/>
              <p:cNvSpPr>
                <a:spLocks noChangeArrowheads="1"/>
              </p:cNvSpPr>
              <p:nvPr/>
            </p:nvSpPr>
            <p:spPr bwMode="auto">
              <a:xfrm>
                <a:off x="58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0" name="Group 156"/>
            <p:cNvGrpSpPr>
              <a:grpSpLocks/>
            </p:cNvGrpSpPr>
            <p:nvPr/>
          </p:nvGrpSpPr>
          <p:grpSpPr bwMode="auto">
            <a:xfrm>
              <a:off x="3514360" y="4876800"/>
              <a:ext cx="131740" cy="163496"/>
              <a:chOff x="823" y="1373"/>
              <a:chExt cx="100" cy="129"/>
            </a:xfrm>
          </p:grpSpPr>
          <p:sp>
            <p:nvSpPr>
              <p:cNvPr id="18549" name="Rectangle 157"/>
              <p:cNvSpPr>
                <a:spLocks noChangeArrowheads="1"/>
              </p:cNvSpPr>
              <p:nvPr/>
            </p:nvSpPr>
            <p:spPr bwMode="auto">
              <a:xfrm>
                <a:off x="823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0" name="Oval 158"/>
              <p:cNvSpPr>
                <a:spLocks noChangeArrowheads="1"/>
              </p:cNvSpPr>
              <p:nvPr/>
            </p:nvSpPr>
            <p:spPr bwMode="auto">
              <a:xfrm>
                <a:off x="823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1" name="Oval 159"/>
              <p:cNvSpPr>
                <a:spLocks noChangeArrowheads="1"/>
              </p:cNvSpPr>
              <p:nvPr/>
            </p:nvSpPr>
            <p:spPr bwMode="auto">
              <a:xfrm>
                <a:off x="823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1" name="Group 160"/>
            <p:cNvGrpSpPr>
              <a:grpSpLocks/>
            </p:cNvGrpSpPr>
            <p:nvPr/>
          </p:nvGrpSpPr>
          <p:grpSpPr bwMode="auto">
            <a:xfrm>
              <a:off x="3048000" y="4876800"/>
              <a:ext cx="131740" cy="163496"/>
              <a:chOff x="469" y="1373"/>
              <a:chExt cx="100" cy="129"/>
            </a:xfrm>
          </p:grpSpPr>
          <p:sp>
            <p:nvSpPr>
              <p:cNvPr id="18546" name="Rectangle 161"/>
              <p:cNvSpPr>
                <a:spLocks noChangeArrowheads="1"/>
              </p:cNvSpPr>
              <p:nvPr/>
            </p:nvSpPr>
            <p:spPr bwMode="auto">
              <a:xfrm>
                <a:off x="469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7" name="Oval 162"/>
              <p:cNvSpPr>
                <a:spLocks noChangeArrowheads="1"/>
              </p:cNvSpPr>
              <p:nvPr/>
            </p:nvSpPr>
            <p:spPr bwMode="auto">
              <a:xfrm>
                <a:off x="469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8" name="Oval 163"/>
              <p:cNvSpPr>
                <a:spLocks noChangeArrowheads="1"/>
              </p:cNvSpPr>
              <p:nvPr/>
            </p:nvSpPr>
            <p:spPr bwMode="auto">
              <a:xfrm>
                <a:off x="469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2" name="Group 168"/>
            <p:cNvGrpSpPr>
              <a:grpSpLocks/>
            </p:cNvGrpSpPr>
            <p:nvPr/>
          </p:nvGrpSpPr>
          <p:grpSpPr bwMode="auto">
            <a:xfrm>
              <a:off x="3362859" y="4876800"/>
              <a:ext cx="131740" cy="163496"/>
              <a:chOff x="708" y="1373"/>
              <a:chExt cx="100" cy="129"/>
            </a:xfrm>
          </p:grpSpPr>
          <p:sp>
            <p:nvSpPr>
              <p:cNvPr id="18543" name="Rectangle 169"/>
              <p:cNvSpPr>
                <a:spLocks noChangeArrowheads="1"/>
              </p:cNvSpPr>
              <p:nvPr/>
            </p:nvSpPr>
            <p:spPr bwMode="auto">
              <a:xfrm>
                <a:off x="70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4" name="Oval 170"/>
              <p:cNvSpPr>
                <a:spLocks noChangeArrowheads="1"/>
              </p:cNvSpPr>
              <p:nvPr/>
            </p:nvSpPr>
            <p:spPr bwMode="auto">
              <a:xfrm>
                <a:off x="70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5" name="Oval 171"/>
              <p:cNvSpPr>
                <a:spLocks noChangeArrowheads="1"/>
              </p:cNvSpPr>
              <p:nvPr/>
            </p:nvSpPr>
            <p:spPr bwMode="auto">
              <a:xfrm>
                <a:off x="70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7" name="Rectangle 150"/>
          <p:cNvSpPr>
            <a:spLocks noChangeArrowheads="1"/>
          </p:cNvSpPr>
          <p:nvPr/>
        </p:nvSpPr>
        <p:spPr bwMode="auto">
          <a:xfrm>
            <a:off x="550611" y="2182615"/>
            <a:ext cx="609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BOOT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48" name="Rectangle 150"/>
          <p:cNvSpPr>
            <a:spLocks noChangeArrowheads="1"/>
          </p:cNvSpPr>
          <p:nvPr/>
        </p:nvSpPr>
        <p:spPr bwMode="auto">
          <a:xfrm>
            <a:off x="1160212" y="2182615"/>
            <a:ext cx="609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SDB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49" name="Rectangle 149"/>
          <p:cNvSpPr>
            <a:spLocks noChangeArrowheads="1"/>
          </p:cNvSpPr>
          <p:nvPr/>
        </p:nvSpPr>
        <p:spPr bwMode="auto">
          <a:xfrm>
            <a:off x="2667000" y="2182615"/>
            <a:ext cx="1371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Network GW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50" name="Rectangle 149"/>
          <p:cNvSpPr>
            <a:spLocks noChangeArrowheads="1"/>
          </p:cNvSpPr>
          <p:nvPr/>
        </p:nvSpPr>
        <p:spPr bwMode="auto">
          <a:xfrm>
            <a:off x="4038600" y="2182615"/>
            <a:ext cx="1219199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Unassigned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prstClr val="black"/>
                </a:solidFill>
              </a:rPr>
              <a:t>Nodes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51" name="Rectangle 174"/>
          <p:cNvSpPr>
            <a:spLocks noChangeArrowheads="1"/>
          </p:cNvSpPr>
          <p:nvPr/>
        </p:nvSpPr>
        <p:spPr bwMode="auto">
          <a:xfrm>
            <a:off x="5257799" y="2182615"/>
            <a:ext cx="3217611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LNET Routers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582 Nodes</a:t>
            </a:r>
          </a:p>
        </p:txBody>
      </p:sp>
      <p:sp>
        <p:nvSpPr>
          <p:cNvPr id="262" name="Rectangle 174"/>
          <p:cNvSpPr>
            <a:spLocks noChangeArrowheads="1"/>
          </p:cNvSpPr>
          <p:nvPr/>
        </p:nvSpPr>
        <p:spPr bwMode="auto">
          <a:xfrm>
            <a:off x="7408611" y="351951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InfiniBand</a:t>
            </a:r>
            <a:r>
              <a:rPr lang="en-GB" sz="1100" dirty="0">
                <a:solidFill>
                  <a:srgbClr val="000000"/>
                </a:solidFill>
              </a:rPr>
              <a:t> fabric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322263" y="3021013"/>
            <a:ext cx="1600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488" name="Rectangle 141"/>
          <p:cNvSpPr>
            <a:spLocks noChangeArrowheads="1"/>
          </p:cNvSpPr>
          <p:nvPr/>
        </p:nvSpPr>
        <p:spPr bwMode="auto">
          <a:xfrm>
            <a:off x="422275" y="3427413"/>
            <a:ext cx="69532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solidFill>
                  <a:srgbClr val="000000"/>
                </a:solidFill>
                <a:latin typeface="Arial" charset="0"/>
                <a:ea typeface="ＭＳ Ｐゴシック" charset="0"/>
              </a:rPr>
              <a:t>Boot RAID</a:t>
            </a:r>
          </a:p>
        </p:txBody>
      </p:sp>
      <p:grpSp>
        <p:nvGrpSpPr>
          <p:cNvPr id="18489" name="Group 152"/>
          <p:cNvGrpSpPr>
            <a:grpSpLocks/>
          </p:cNvGrpSpPr>
          <p:nvPr/>
        </p:nvGrpSpPr>
        <p:grpSpPr bwMode="auto">
          <a:xfrm>
            <a:off x="631825" y="3249613"/>
            <a:ext cx="131763" cy="163512"/>
            <a:chOff x="588" y="1373"/>
            <a:chExt cx="100" cy="129"/>
          </a:xfrm>
        </p:grpSpPr>
        <p:sp>
          <p:nvSpPr>
            <p:cNvPr id="18532" name="Rectangle 153"/>
            <p:cNvSpPr>
              <a:spLocks noChangeArrowheads="1"/>
            </p:cNvSpPr>
            <p:nvPr/>
          </p:nvSpPr>
          <p:spPr bwMode="auto">
            <a:xfrm>
              <a:off x="588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3" name="Oval 154"/>
            <p:cNvSpPr>
              <a:spLocks noChangeArrowheads="1"/>
            </p:cNvSpPr>
            <p:nvPr/>
          </p:nvSpPr>
          <p:spPr bwMode="auto">
            <a:xfrm>
              <a:off x="588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4" name="Oval 155"/>
            <p:cNvSpPr>
              <a:spLocks noChangeArrowheads="1"/>
            </p:cNvSpPr>
            <p:nvPr/>
          </p:nvSpPr>
          <p:spPr bwMode="auto">
            <a:xfrm>
              <a:off x="588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0" name="Group 156"/>
          <p:cNvGrpSpPr>
            <a:grpSpLocks/>
          </p:cNvGrpSpPr>
          <p:nvPr/>
        </p:nvGrpSpPr>
        <p:grpSpPr bwMode="auto">
          <a:xfrm>
            <a:off x="941388" y="3249613"/>
            <a:ext cx="131762" cy="163512"/>
            <a:chOff x="823" y="1373"/>
            <a:chExt cx="100" cy="129"/>
          </a:xfrm>
        </p:grpSpPr>
        <p:sp>
          <p:nvSpPr>
            <p:cNvPr id="18529" name="Rectangle 157"/>
            <p:cNvSpPr>
              <a:spLocks noChangeArrowheads="1"/>
            </p:cNvSpPr>
            <p:nvPr/>
          </p:nvSpPr>
          <p:spPr bwMode="auto">
            <a:xfrm>
              <a:off x="823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0" name="Oval 158"/>
            <p:cNvSpPr>
              <a:spLocks noChangeArrowheads="1"/>
            </p:cNvSpPr>
            <p:nvPr/>
          </p:nvSpPr>
          <p:spPr bwMode="auto">
            <a:xfrm>
              <a:off x="823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1" name="Oval 159"/>
            <p:cNvSpPr>
              <a:spLocks noChangeArrowheads="1"/>
            </p:cNvSpPr>
            <p:nvPr/>
          </p:nvSpPr>
          <p:spPr bwMode="auto">
            <a:xfrm>
              <a:off x="823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1" name="Group 160"/>
          <p:cNvGrpSpPr>
            <a:grpSpLocks/>
          </p:cNvGrpSpPr>
          <p:nvPr/>
        </p:nvGrpSpPr>
        <p:grpSpPr bwMode="auto">
          <a:xfrm>
            <a:off x="474663" y="3249613"/>
            <a:ext cx="131762" cy="163512"/>
            <a:chOff x="469" y="1373"/>
            <a:chExt cx="100" cy="129"/>
          </a:xfrm>
        </p:grpSpPr>
        <p:sp>
          <p:nvSpPr>
            <p:cNvPr id="18526" name="Rectangle 161"/>
            <p:cNvSpPr>
              <a:spLocks noChangeArrowheads="1"/>
            </p:cNvSpPr>
            <p:nvPr/>
          </p:nvSpPr>
          <p:spPr bwMode="auto">
            <a:xfrm>
              <a:off x="469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7" name="Oval 162"/>
            <p:cNvSpPr>
              <a:spLocks noChangeArrowheads="1"/>
            </p:cNvSpPr>
            <p:nvPr/>
          </p:nvSpPr>
          <p:spPr bwMode="auto">
            <a:xfrm>
              <a:off x="469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8" name="Oval 163"/>
            <p:cNvSpPr>
              <a:spLocks noChangeArrowheads="1"/>
            </p:cNvSpPr>
            <p:nvPr/>
          </p:nvSpPr>
          <p:spPr bwMode="auto">
            <a:xfrm>
              <a:off x="469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2" name="Group 168"/>
          <p:cNvGrpSpPr>
            <a:grpSpLocks/>
          </p:cNvGrpSpPr>
          <p:nvPr/>
        </p:nvGrpSpPr>
        <p:grpSpPr bwMode="auto">
          <a:xfrm>
            <a:off x="788988" y="3249613"/>
            <a:ext cx="131762" cy="163512"/>
            <a:chOff x="708" y="1373"/>
            <a:chExt cx="100" cy="129"/>
          </a:xfrm>
        </p:grpSpPr>
        <p:sp>
          <p:nvSpPr>
            <p:cNvPr id="18523" name="Rectangle 169"/>
            <p:cNvSpPr>
              <a:spLocks noChangeArrowheads="1"/>
            </p:cNvSpPr>
            <p:nvPr/>
          </p:nvSpPr>
          <p:spPr bwMode="auto">
            <a:xfrm>
              <a:off x="708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4" name="Oval 170"/>
            <p:cNvSpPr>
              <a:spLocks noChangeArrowheads="1"/>
            </p:cNvSpPr>
            <p:nvPr/>
          </p:nvSpPr>
          <p:spPr bwMode="auto">
            <a:xfrm>
              <a:off x="708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5" name="Oval 171"/>
            <p:cNvSpPr>
              <a:spLocks noChangeArrowheads="1"/>
            </p:cNvSpPr>
            <p:nvPr/>
          </p:nvSpPr>
          <p:spPr bwMode="auto">
            <a:xfrm>
              <a:off x="708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493" name="Rectangle 172"/>
          <p:cNvSpPr>
            <a:spLocks noChangeArrowheads="1"/>
          </p:cNvSpPr>
          <p:nvPr/>
        </p:nvSpPr>
        <p:spPr bwMode="auto">
          <a:xfrm>
            <a:off x="422275" y="3198813"/>
            <a:ext cx="687388" cy="404812"/>
          </a:xfrm>
          <a:prstGeom prst="rect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494" name="TextBox 323"/>
          <p:cNvSpPr txBox="1">
            <a:spLocks noChangeArrowheads="1"/>
          </p:cNvSpPr>
          <p:nvPr/>
        </p:nvSpPr>
        <p:spPr bwMode="auto">
          <a:xfrm>
            <a:off x="407988" y="3630613"/>
            <a:ext cx="122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</a:rPr>
              <a:t>Boot Cabinet</a:t>
            </a:r>
          </a:p>
        </p:txBody>
      </p:sp>
      <p:cxnSp>
        <p:nvCxnSpPr>
          <p:cNvPr id="325" name="Straight Connector 324"/>
          <p:cNvCxnSpPr/>
          <p:nvPr/>
        </p:nvCxnSpPr>
        <p:spPr>
          <a:xfrm>
            <a:off x="855663" y="2944813"/>
            <a:ext cx="6858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9" name="Rectangle 150"/>
          <p:cNvSpPr>
            <a:spLocks noChangeArrowheads="1"/>
          </p:cNvSpPr>
          <p:nvPr/>
        </p:nvSpPr>
        <p:spPr bwMode="auto">
          <a:xfrm>
            <a:off x="1236411" y="3173215"/>
            <a:ext cx="609600" cy="4333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SMW </a:t>
            </a:r>
          </a:p>
        </p:txBody>
      </p:sp>
      <p:sp>
        <p:nvSpPr>
          <p:cNvPr id="341" name="Rectangle 174"/>
          <p:cNvSpPr>
            <a:spLocks noChangeArrowheads="1"/>
          </p:cNvSpPr>
          <p:nvPr/>
        </p:nvSpPr>
        <p:spPr bwMode="auto">
          <a:xfrm>
            <a:off x="1846011" y="4326897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10/40/100 Gb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Ethernet Switch</a:t>
            </a:r>
          </a:p>
        </p:txBody>
      </p:sp>
      <p:sp>
        <p:nvSpPr>
          <p:cNvPr id="18502" name="TextBox 341"/>
          <p:cNvSpPr txBox="1">
            <a:spLocks noChangeArrowheads="1"/>
          </p:cNvSpPr>
          <p:nvPr/>
        </p:nvSpPr>
        <p:spPr bwMode="auto">
          <a:xfrm>
            <a:off x="606425" y="1001713"/>
            <a:ext cx="2344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Gemini Fabric (HSN)</a:t>
            </a:r>
          </a:p>
        </p:txBody>
      </p:sp>
      <p:cxnSp>
        <p:nvCxnSpPr>
          <p:cNvPr id="344" name="Elbow Connector 343"/>
          <p:cNvCxnSpPr/>
          <p:nvPr/>
        </p:nvCxnSpPr>
        <p:spPr>
          <a:xfrm rot="10800000" flipV="1">
            <a:off x="3065463" y="3395663"/>
            <a:ext cx="1295400" cy="112236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Elbow Connector 346"/>
          <p:cNvCxnSpPr/>
          <p:nvPr/>
        </p:nvCxnSpPr>
        <p:spPr>
          <a:xfrm rot="5400000" flipH="1" flipV="1">
            <a:off x="2060576" y="3035300"/>
            <a:ext cx="1687512" cy="896937"/>
          </a:xfrm>
          <a:prstGeom prst="bentConnector3">
            <a:avLst>
              <a:gd name="adj1" fmla="val 6689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3" name="Rectangle 149"/>
          <p:cNvSpPr>
            <a:spLocks noChangeArrowheads="1"/>
          </p:cNvSpPr>
          <p:nvPr/>
        </p:nvSpPr>
        <p:spPr bwMode="auto">
          <a:xfrm>
            <a:off x="1790666" y="2182615"/>
            <a:ext cx="876334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RSIP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355" name="Elbow Connector 354"/>
          <p:cNvCxnSpPr/>
          <p:nvPr/>
        </p:nvCxnSpPr>
        <p:spPr>
          <a:xfrm rot="16200000" flipH="1">
            <a:off x="7002463" y="2503488"/>
            <a:ext cx="879475" cy="11525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Elbow Connector 358"/>
          <p:cNvCxnSpPr/>
          <p:nvPr/>
        </p:nvCxnSpPr>
        <p:spPr>
          <a:xfrm rot="10800000" flipV="1">
            <a:off x="5732463" y="3709988"/>
            <a:ext cx="1676400" cy="295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Elbow Connector 362"/>
          <p:cNvCxnSpPr>
            <a:endCxn id="213" idx="0"/>
          </p:cNvCxnSpPr>
          <p:nvPr/>
        </p:nvCxnSpPr>
        <p:spPr>
          <a:xfrm rot="16200000" flipH="1">
            <a:off x="7782719" y="4039711"/>
            <a:ext cx="519112" cy="47626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Elbow Connector 370"/>
          <p:cNvCxnSpPr/>
          <p:nvPr/>
        </p:nvCxnSpPr>
        <p:spPr>
          <a:xfrm rot="10800000">
            <a:off x="3065463" y="4518025"/>
            <a:ext cx="1295400" cy="95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Elbow Connector 373"/>
          <p:cNvCxnSpPr/>
          <p:nvPr/>
        </p:nvCxnSpPr>
        <p:spPr>
          <a:xfrm rot="10800000" flipV="1">
            <a:off x="3065463" y="4005263"/>
            <a:ext cx="1295400" cy="51276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Elbow Connector 379"/>
          <p:cNvCxnSpPr/>
          <p:nvPr/>
        </p:nvCxnSpPr>
        <p:spPr>
          <a:xfrm>
            <a:off x="5732463" y="3395663"/>
            <a:ext cx="1676400" cy="3143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Oval 382"/>
          <p:cNvSpPr/>
          <p:nvPr/>
        </p:nvSpPr>
        <p:spPr>
          <a:xfrm>
            <a:off x="1414463" y="5230813"/>
            <a:ext cx="2090737" cy="8032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prstClr val="white"/>
                </a:solidFill>
              </a:rPr>
              <a:t>NCSAnet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5" name="Elbow Connector 384"/>
          <p:cNvCxnSpPr/>
          <p:nvPr/>
        </p:nvCxnSpPr>
        <p:spPr>
          <a:xfrm rot="16200000" flipH="1">
            <a:off x="1498601" y="3370262"/>
            <a:ext cx="1687512" cy="22701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Elbow Connector 393"/>
          <p:cNvCxnSpPr>
            <a:endCxn id="383" idx="0"/>
          </p:cNvCxnSpPr>
          <p:nvPr/>
        </p:nvCxnSpPr>
        <p:spPr>
          <a:xfrm rot="16200000" flipH="1">
            <a:off x="2196307" y="4968081"/>
            <a:ext cx="522288" cy="317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2" name="Rectangle 401"/>
          <p:cNvSpPr/>
          <p:nvPr/>
        </p:nvSpPr>
        <p:spPr>
          <a:xfrm>
            <a:off x="7197725" y="5211763"/>
            <a:ext cx="1736725" cy="660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3" name="Rectangle 174"/>
          <p:cNvSpPr>
            <a:spLocks noChangeArrowheads="1"/>
          </p:cNvSpPr>
          <p:nvPr/>
        </p:nvSpPr>
        <p:spPr bwMode="auto">
          <a:xfrm>
            <a:off x="7359650" y="5348288"/>
            <a:ext cx="1447800" cy="3921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Near-Line Storage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300+PB</a:t>
            </a:r>
          </a:p>
        </p:txBody>
      </p:sp>
      <p:cxnSp>
        <p:nvCxnSpPr>
          <p:cNvPr id="442" name="Elbow Connector 441"/>
          <p:cNvCxnSpPr>
            <a:endCxn id="402" idx="1"/>
          </p:cNvCxnSpPr>
          <p:nvPr/>
        </p:nvCxnSpPr>
        <p:spPr>
          <a:xfrm>
            <a:off x="5732463" y="4527550"/>
            <a:ext cx="1465262" cy="101441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Block Arc 111"/>
          <p:cNvSpPr/>
          <p:nvPr/>
        </p:nvSpPr>
        <p:spPr>
          <a:xfrm>
            <a:off x="1143000" y="4876800"/>
            <a:ext cx="2595563" cy="773113"/>
          </a:xfrm>
          <a:prstGeom prst="blockArc">
            <a:avLst/>
          </a:prstGeom>
          <a:solidFill>
            <a:srgbClr val="660066">
              <a:alpha val="31000"/>
            </a:srgbClr>
          </a:solidFill>
          <a:ln>
            <a:solidFill>
              <a:srgbClr val="660066">
                <a:alpha val="3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Cyber Protection IDPS</a:t>
            </a:r>
          </a:p>
        </p:txBody>
      </p:sp>
      <p:sp>
        <p:nvSpPr>
          <p:cNvPr id="18522" name="TextBox 16"/>
          <p:cNvSpPr txBox="1">
            <a:spLocks noChangeArrowheads="1"/>
          </p:cNvSpPr>
          <p:nvPr/>
        </p:nvSpPr>
        <p:spPr bwMode="auto">
          <a:xfrm>
            <a:off x="177800" y="59547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NPCF</a:t>
            </a:r>
          </a:p>
        </p:txBody>
      </p:sp>
    </p:spTree>
    <p:extLst>
      <p:ext uri="{BB962C8B-B14F-4D97-AF65-F5344CB8AC3E}">
        <p14:creationId xmlns:p14="http://schemas.microsoft.com/office/powerpoint/2010/main" val="64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Arctic_Stereo_2015sep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3F3F3F"/>
              </a:solidFill>
              <a:ea typeface="MS PGothic" pitchFamily="34" charset="-128"/>
            </a:endParaRPr>
          </a:p>
        </p:txBody>
      </p:sp>
      <p:pic>
        <p:nvPicPr>
          <p:cNvPr id="79875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18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NSF Funded Polar Researchers See the Arctic Differently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 smtClean="0"/>
              <a:t>On-demand sub-meter archive imagery and new collection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 err="1" smtClean="0"/>
              <a:t>Orthorectification</a:t>
            </a:r>
            <a:r>
              <a:rPr lang="en-US" dirty="0" smtClean="0"/>
              <a:t> and mosaicking as required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 smtClean="0"/>
              <a:t>Terrain is on-request for almost all of both poles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Arctic_Stereo_2015sep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3F3F3F"/>
              </a:solidFill>
              <a:ea typeface="MS PGothic" pitchFamily="34" charset="-128"/>
            </a:endParaRP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957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C:\Users\lpaul\AppData\Local\Temp\Greenland_Stere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50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C:\Users\lpaul\AppData\Local\Temp\Northern_Europ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5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 descr="C:\Users\lpaul\AppData\Local\Temp\Russ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06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" y="1506144"/>
            <a:ext cx="9105085" cy="1517335"/>
          </a:xfrm>
          <a:prstGeom prst="rect">
            <a:avLst/>
          </a:prstGeom>
          <a:ln/>
        </p:spPr>
      </p:pic>
      <p:pic>
        <p:nvPicPr>
          <p:cNvPr id="5" name="image4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" y="3023479"/>
            <a:ext cx="9105086" cy="1548521"/>
          </a:xfrm>
          <a:prstGeom prst="rect">
            <a:avLst/>
          </a:prstGeom>
          <a:ln/>
        </p:spPr>
      </p:pic>
      <p:pic>
        <p:nvPicPr>
          <p:cNvPr id="6" name="image3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572000"/>
            <a:ext cx="9105087" cy="1600200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5802" y="-381000"/>
            <a:ext cx="13936687" cy="1935651"/>
          </a:xfrm>
        </p:spPr>
        <p:txBody>
          <a:bodyPr/>
          <a:lstStyle/>
          <a:p>
            <a:r>
              <a:rPr lang="en-US" dirty="0" smtClean="0"/>
              <a:t>Stereo Coverage by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 </a:t>
            </a:r>
            <a:r>
              <a:rPr lang="en-US" dirty="0" err="1" smtClean="0"/>
              <a:t>ArcticDEM</a:t>
            </a:r>
            <a:r>
              <a:rPr lang="en-US" dirty="0" smtClean="0"/>
              <a:t>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51382"/>
            <a:ext cx="6934200" cy="4525963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en-US" sz="1800" dirty="0" smtClean="0"/>
              <a:t>National Geospatial-Intelligence Agency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Manages the </a:t>
            </a:r>
            <a:r>
              <a:rPr lang="en-US" sz="1600" dirty="0" err="1" smtClean="0"/>
              <a:t>DigitalGlobe</a:t>
            </a:r>
            <a:r>
              <a:rPr lang="en-US" sz="1600" dirty="0" smtClean="0"/>
              <a:t> contract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Providing data and tasking to NSF/PGC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Improvement of the Alaska DEMs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Advise on automated improvement of all DEMs</a:t>
            </a:r>
          </a:p>
          <a:p>
            <a:pPr>
              <a:spcAft>
                <a:spcPts val="500"/>
              </a:spcAft>
            </a:pPr>
            <a:r>
              <a:rPr lang="en-US" sz="1800" dirty="0" smtClean="0"/>
              <a:t>National Science Foundation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Providing HPC (Blue Waters/XSEDE and funding to PGC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PGC will be generating DEMs and managing the project</a:t>
            </a:r>
          </a:p>
          <a:p>
            <a:pPr>
              <a:spcAft>
                <a:spcPts val="500"/>
              </a:spcAft>
            </a:pPr>
            <a:r>
              <a:rPr lang="en-US" sz="1800" dirty="0" smtClean="0"/>
              <a:t>USGS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Overall coordination </a:t>
            </a:r>
          </a:p>
          <a:p>
            <a:pPr>
              <a:spcAft>
                <a:spcPts val="500"/>
              </a:spcAft>
            </a:pPr>
            <a:r>
              <a:rPr lang="en-US" sz="1800" dirty="0" smtClean="0"/>
              <a:t>ESRI and Google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Data distribution</a:t>
            </a:r>
          </a:p>
          <a:p>
            <a:pPr lvl="1">
              <a:spcAft>
                <a:spcPts val="500"/>
              </a:spcAft>
            </a:pPr>
            <a:r>
              <a:rPr lang="en-US" sz="1600" dirty="0" smtClean="0"/>
              <a:t>Viewers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PGC’s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Processing the stereo imagery into DEMs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Tasking to continue to fill holes and continue the time series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Other automated post processing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Ground control using </a:t>
            </a:r>
            <a:r>
              <a:rPr lang="en-US" sz="2400" dirty="0" err="1" smtClean="0"/>
              <a:t>LiDAR</a:t>
            </a:r>
            <a:endParaRPr lang="en-US" sz="2400" dirty="0" smtClean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Mosaicking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PGC </a:t>
            </a:r>
            <a:r>
              <a:rPr lang="en-US" sz="2800" i="1" dirty="0" smtClean="0"/>
              <a:t>will not</a:t>
            </a:r>
            <a:r>
              <a:rPr lang="en-US" sz="2800" dirty="0" smtClean="0"/>
              <a:t> manually improve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30133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1600"/>
              </a:spcBef>
            </a:pPr>
            <a:r>
              <a:rPr lang="en-US" dirty="0" smtClean="0"/>
              <a:t>8m </a:t>
            </a:r>
            <a:r>
              <a:rPr lang="en-US" dirty="0" err="1" smtClean="0"/>
              <a:t>Circum</a:t>
            </a:r>
            <a:r>
              <a:rPr lang="en-US" dirty="0" smtClean="0"/>
              <a:t>-Arctic test.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Begin development of </a:t>
            </a:r>
            <a:r>
              <a:rPr lang="en-US" dirty="0" err="1" smtClean="0"/>
              <a:t>circum</a:t>
            </a:r>
            <a:r>
              <a:rPr lang="en-US" dirty="0"/>
              <a:t>-</a:t>
            </a:r>
            <a:r>
              <a:rPr lang="en-US" dirty="0" smtClean="0"/>
              <a:t>arctic ground control database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NGA is raising the priority of collection over stereo imagery holes.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All </a:t>
            </a:r>
            <a:r>
              <a:rPr lang="en-US" dirty="0" err="1" smtClean="0"/>
              <a:t>DigitalGlobe</a:t>
            </a:r>
            <a:r>
              <a:rPr lang="en-US" dirty="0" smtClean="0"/>
              <a:t> arctic stereo is being moved to PGC.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Work with the arctic nations on their contributions including ground control, coastline, DEM improvement, etc.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Work out delivery with ESRI and Google.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Terrain Generation Looks Different to PGC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58" y="1524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600" dirty="0" smtClean="0"/>
              <a:t>NGA and </a:t>
            </a:r>
            <a:r>
              <a:rPr lang="en-US" sz="2600" dirty="0" err="1" smtClean="0"/>
              <a:t>DigitalGlobe</a:t>
            </a:r>
            <a:r>
              <a:rPr lang="en-US" sz="2600" dirty="0" smtClean="0"/>
              <a:t> have a huge, high-latitude stereo collection capacity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600" dirty="0" smtClean="0"/>
              <a:t>NSF has high performance computing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600" dirty="0" smtClean="0"/>
              <a:t>100Gbit networking is common in the US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600" dirty="0" smtClean="0"/>
              <a:t>HPC ready DEM extraction software is open source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600" dirty="0" smtClean="0"/>
              <a:t>Storage is cheap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happen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 smtClean="0"/>
              <a:t>Deeper discussion about the data, limitations, expectations, contributions and products.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 smtClean="0"/>
              <a:t>Delivery of requested DEMs of AOIs to the partners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8877"/>
            <a:ext cx="9220200" cy="697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2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73872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9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79" y="1600200"/>
            <a:ext cx="403912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6570"/>
            <a:ext cx="5187816" cy="69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58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137"/>
            <a:ext cx="9227127" cy="705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5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335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E36C09"/>
              </a:solidFill>
              <a:latin typeface="Source Sans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"/>
            <a:ext cx="9144000" cy="4374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Paul Morin</a:t>
            </a:r>
          </a:p>
          <a:p>
            <a:pPr algn="ctr"/>
            <a:endParaRPr lang="en-US" sz="1100" i="1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i="1" dirty="0" smtClean="0">
                <a:solidFill>
                  <a:srgbClr val="3F3F3F"/>
                </a:solidFill>
                <a:latin typeface="Source Sans Pro Semibold" pitchFamily="34" charset="0"/>
              </a:rPr>
              <a:t>PGC PI/Director</a:t>
            </a:r>
          </a:p>
          <a:p>
            <a:pPr algn="ctr"/>
            <a:r>
              <a:rPr lang="en-US" sz="2000" dirty="0" smtClean="0">
                <a:solidFill>
                  <a:srgbClr val="3F3F3F"/>
                </a:solidFill>
              </a:rPr>
              <a:t>lpaul@umn.edu</a:t>
            </a:r>
          </a:p>
          <a:p>
            <a:pPr algn="ctr"/>
            <a:endParaRPr lang="en-US" sz="1100" dirty="0" smtClean="0">
              <a:solidFill>
                <a:srgbClr val="3F3F3F"/>
              </a:solidFill>
            </a:endParaRPr>
          </a:p>
          <a:p>
            <a:pPr algn="ctr"/>
            <a:endParaRPr lang="en-US" dirty="0">
              <a:solidFill>
                <a:srgbClr val="3F3F3F"/>
              </a:solidFill>
            </a:endParaRPr>
          </a:p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Mike </a:t>
            </a:r>
            <a:r>
              <a:rPr lang="en-US" sz="2800" dirty="0" err="1" smtClean="0">
                <a:solidFill>
                  <a:srgbClr val="3F3F3F"/>
                </a:solidFill>
                <a:latin typeface="Source Sans Pro Semibold" pitchFamily="34" charset="0"/>
              </a:rPr>
              <a:t>Cloutier</a:t>
            </a:r>
            <a:endParaRPr lang="en-US" sz="2800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endParaRPr lang="en-US" sz="1200" i="1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i="1" dirty="0" err="1" smtClean="0">
                <a:solidFill>
                  <a:srgbClr val="3F3F3F"/>
                </a:solidFill>
                <a:latin typeface="Source Sans Pro Semibold" pitchFamily="34" charset="0"/>
              </a:rPr>
              <a:t>ArcticDEM</a:t>
            </a:r>
            <a:r>
              <a:rPr lang="en-US" sz="2000" i="1" dirty="0">
                <a:solidFill>
                  <a:srgbClr val="3F3F3F"/>
                </a:solidFill>
                <a:latin typeface="Source Sans Pro Semibold" pitchFamily="34" charset="0"/>
              </a:rPr>
              <a:t> </a:t>
            </a:r>
            <a:r>
              <a:rPr lang="en-US" sz="2000" i="1" dirty="0" smtClean="0">
                <a:solidFill>
                  <a:srgbClr val="3F3F3F"/>
                </a:solidFill>
                <a:latin typeface="Source Sans Pro Semibold" pitchFamily="34" charset="0"/>
              </a:rPr>
              <a:t>Contact for International Partners</a:t>
            </a:r>
            <a:endParaRPr lang="en-US" sz="2000" i="1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dirty="0">
                <a:solidFill>
                  <a:srgbClr val="3F3F3F"/>
                </a:solidFill>
              </a:rPr>
              <a:t>clou0012@umn.edu</a:t>
            </a:r>
            <a:endParaRPr lang="en-US" sz="2000" dirty="0" smtClean="0">
              <a:solidFill>
                <a:srgbClr val="3F3F3F"/>
              </a:solidFill>
            </a:endParaRPr>
          </a:p>
          <a:p>
            <a:pPr algn="ctr"/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Polar Geospatial Center</a:t>
            </a:r>
            <a:endParaRPr lang="en-US" sz="2800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dirty="0" smtClean="0">
                <a:solidFill>
                  <a:srgbClr val="3F3F3F"/>
                </a:solidFill>
              </a:rPr>
              <a:t>www.pgc.umn.edu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28321" y="4923359"/>
            <a:ext cx="1487358" cy="685800"/>
            <a:chOff x="3737906" y="3589020"/>
            <a:chExt cx="1487358" cy="685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7906" y="3589020"/>
              <a:ext cx="681694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9464" y="3589020"/>
              <a:ext cx="685800" cy="685800"/>
            </a:xfrm>
            <a:prstGeom prst="rect">
              <a:avLst/>
            </a:prstGeom>
          </p:spPr>
        </p:pic>
      </p:grpSp>
      <p:pic>
        <p:nvPicPr>
          <p:cNvPr id="1026" name="Picture 2" descr="https://g.twimg.com/Twitter_logo_blue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958" y="5935871"/>
            <a:ext cx="2811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acebook.com/images/fb_icon_325x325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400" y="622299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8413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@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polargeospatial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  <a:p>
            <a:pPr algn="ct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/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polargeospatial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600200"/>
            <a:ext cx="82296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dirty="0" err="1" smtClean="0">
                <a:solidFill>
                  <a:srgbClr val="E36C09"/>
                </a:solidFill>
                <a:latin typeface="Source Sans Pro" pitchFamily="34" charset="0"/>
              </a:rPr>
              <a:t>ArcticDEM</a:t>
            </a:r>
            <a:r>
              <a:rPr lang="en-US" sz="4000" dirty="0" smtClean="0">
                <a:solidFill>
                  <a:srgbClr val="E36C09"/>
                </a:solidFill>
                <a:latin typeface="Source Sans Pro" pitchFamily="34" charset="0"/>
              </a:rPr>
              <a:t> Technical Details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4389120"/>
            <a:ext cx="6858000" cy="176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Paul Morin and Mike </a:t>
            </a:r>
            <a:r>
              <a:rPr lang="en-US" sz="2800" dirty="0" err="1" smtClean="0">
                <a:solidFill>
                  <a:srgbClr val="3F3F3F"/>
                </a:solidFill>
                <a:latin typeface="Source Sans Pro Semibold" pitchFamily="34" charset="0"/>
              </a:rPr>
              <a:t>Cloutier</a:t>
            </a:r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r>
              <a:rPr lang="en-US" sz="2400" dirty="0" smtClean="0">
                <a:solidFill>
                  <a:srgbClr val="3F3F3F"/>
                </a:solidFill>
                <a:latin typeface="Source Sans Pro Semibold" pitchFamily="34" charset="0"/>
              </a:rPr>
              <a:t>Pol</a:t>
            </a:r>
            <a:r>
              <a:rPr lang="en-US" sz="2400" dirty="0" smtClean="0">
                <a:solidFill>
                  <a:srgbClr val="3F3F3F"/>
                </a:solidFill>
              </a:rPr>
              <a:t>ar Geospatial Center</a:t>
            </a:r>
          </a:p>
          <a:p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r>
              <a:rPr lang="en-US" sz="2000" dirty="0" smtClean="0">
                <a:solidFill>
                  <a:srgbClr val="FFFFFF">
                    <a:lumMod val="75000"/>
                  </a:srgbClr>
                </a:solidFill>
              </a:rPr>
              <a:t>October 26, 2015</a:t>
            </a:r>
            <a:endParaRPr lang="en-US" sz="2000" dirty="0" smtClean="0">
              <a:solidFill>
                <a:srgbClr val="FFFFFF">
                  <a:lumMod val="75000"/>
                </a:srgbClr>
              </a:solidFill>
              <a:latin typeface="Source Sans Pro Semi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8" y="0"/>
            <a:ext cx="9144000" cy="97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736" y="6020219"/>
            <a:ext cx="681694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294" y="6020219"/>
            <a:ext cx="685800" cy="685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792" y="6086951"/>
            <a:ext cx="828502" cy="5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www.willowgarage.com/sites/default/files/images/logos/logo_Cornel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694" y="6172200"/>
            <a:ext cx="1670894" cy="4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anklogos.com/wp-content/uploads/2014/08/53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760" y="6106826"/>
            <a:ext cx="847898" cy="5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7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76200"/>
            <a:ext cx="3208338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188" y="3606800"/>
            <a:ext cx="3798887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550" y="307975"/>
            <a:ext cx="3543300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6" descr="http://www.satnews.com/images_upload/558247637/ikonos-s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3883025"/>
            <a:ext cx="32845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http://launch.geoeye.com/LaunchSite/assets/images/GE2-Home-Page-Rendering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590" l="0" r="99706">
                        <a14:backgroundMark x1="27353" y1="22713" x2="30000" y2="19558"/>
                        <a14:backgroundMark x1="30882" y1="23344" x2="37941" y2="13565"/>
                        <a14:backgroundMark x1="41765" y1="19558" x2="56176" y2="5994"/>
                        <a14:backgroundMark x1="65000" y1="10726" x2="87353" y2="1262"/>
                        <a14:backgroundMark x1="46765" y1="19243" x2="57059" y2="7886"/>
                        <a14:backgroundMark x1="57647" y1="8517" x2="64706" y2="4101"/>
                        <a14:backgroundMark x1="98235" y1="2208" x2="93529" y2="0"/>
                        <a14:backgroundMark x1="97647" y1="2524" x2="92941" y2="315"/>
                        <a14:backgroundMark x1="80588" y1="1577" x2="935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322262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775" y="3478213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The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DigitalGlobe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 Satellite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itchFamily="34" charset="0"/>
              </a:rPr>
              <a:t>Constellation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Semi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2075" y="6335713"/>
            <a:ext cx="1270000" cy="3095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4750" y="2997200"/>
            <a:ext cx="1268413" cy="3095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25" y="3040063"/>
            <a:ext cx="13589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3088" y="2687638"/>
            <a:ext cx="8921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GeoEye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9138" y="2713038"/>
            <a:ext cx="11033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QuickBird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25600" y="4052888"/>
            <a:ext cx="9334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IKONOS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6050" y="6292850"/>
            <a:ext cx="13573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2900" y="6319838"/>
            <a:ext cx="13573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MS PGothic" pitchFamily="34" charset="-128"/>
              </a:rPr>
              <a:t>WorldView-1</a:t>
            </a:r>
          </a:p>
        </p:txBody>
      </p:sp>
      <p:sp>
        <p:nvSpPr>
          <p:cNvPr id="2" name="Oval 1"/>
          <p:cNvSpPr/>
          <p:nvPr/>
        </p:nvSpPr>
        <p:spPr>
          <a:xfrm>
            <a:off x="484620" y="254000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43600" y="3395446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18283" y="3277611"/>
            <a:ext cx="2633663" cy="3352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6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57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Problems with the DEMs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1905000" y="1524000"/>
            <a:ext cx="5327100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~4m bias in all directions because of the RPCs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Holes in the DEMs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Water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Ice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Snow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This is a Digital Terrain Model - No bare ground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Derived from optical </a:t>
            </a:r>
            <a:r>
              <a:rPr lang="en" dirty="0" smtClean="0"/>
              <a:t>data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248600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Strategy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371600" y="1600200"/>
            <a:ext cx="6781800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dirty="0"/>
              <a:t>Process 2 coverages of 8m DEMs first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Identify what failed and why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Can the failures be fixed?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Process the rest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Develop automated methods for hole filling, applying ground control and mosaicking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Reapply as needed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Volume is key</a:t>
            </a:r>
          </a:p>
          <a:p>
            <a:pPr>
              <a:spcBef>
                <a:spcPts val="0"/>
              </a:spcBef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9724536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About NGA Commercial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6934200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2400" dirty="0" smtClean="0"/>
              <a:t>Licensed from </a:t>
            </a:r>
            <a:r>
              <a:rPr lang="en-US" sz="2400" dirty="0" err="1" smtClean="0"/>
              <a:t>DigitalGlobe</a:t>
            </a:r>
            <a:r>
              <a:rPr lang="en-US" sz="2400" dirty="0" smtClean="0"/>
              <a:t>, Inc. for USG purposes.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 smtClean="0"/>
              <a:t>Resolution of 32-42cm panchromatic and 1.2-1.6m multispectral.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 smtClean="0"/>
              <a:t>Raw and </a:t>
            </a:r>
            <a:r>
              <a:rPr lang="en-US" sz="2400" dirty="0" err="1" smtClean="0"/>
              <a:t>orthorectified</a:t>
            </a:r>
            <a:r>
              <a:rPr lang="en-US" sz="2400" dirty="0" smtClean="0"/>
              <a:t> imagery is copyrighted.  Derived data (DEMs, NDVI, coastlines) can be freely distributed.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 smtClean="0"/>
              <a:t>Free to US civilian agencies and federally funded investigators if their sponsoring agency provides an access point.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92782" y="45027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The </a:t>
            </a:r>
            <a:r>
              <a:rPr lang="en-US" sz="3200" dirty="0" err="1" smtClean="0">
                <a:solidFill>
                  <a:prstClr val="white"/>
                </a:solidFill>
              </a:rPr>
              <a:t>ArcticDEM</a:t>
            </a:r>
            <a:r>
              <a:rPr lang="en-US" sz="3200" dirty="0" smtClean="0">
                <a:solidFill>
                  <a:prstClr val="white"/>
                </a:solidFill>
              </a:rPr>
              <a:t> Domain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6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6C09"/>
                </a:solidFill>
                <a:latin typeface="Source Sans Pro Semibold" pitchFamily="34" charset="0"/>
              </a:rPr>
              <a:t>SUPERCOMPUTING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rgbClr val="3F3F3F">
                    <a:lumMod val="60000"/>
                    <a:lumOff val="40000"/>
                  </a:srgbClr>
                </a:solidFill>
              </a:rPr>
              <a:t>hardware &amp; infrastructure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416800" y="228600"/>
            <a:ext cx="172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2014-04-25 16.01.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29" y="1033939"/>
            <a:ext cx="7180941" cy="531389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6347836"/>
            <a:ext cx="35814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i="1" dirty="0">
                <a:solidFill>
                  <a:srgbClr val="3F3F3F"/>
                </a:solidFill>
              </a:rPr>
              <a:t>Servers at OIT data center wrapped for cooling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7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NSF High Performance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600200"/>
            <a:ext cx="2514600" cy="122155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About 40,000,000 Core hours Allocated</a:t>
            </a:r>
            <a:endParaRPr lang="en-US" dirty="0"/>
          </a:p>
        </p:txBody>
      </p:sp>
      <p:pic>
        <p:nvPicPr>
          <p:cNvPr id="9220" name="Picture 4" descr="http://www.nsf.gov/news/mmg/media/images/PF3305_panorama_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5715000"/>
            <a:ext cx="10201275" cy="10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hpcwire.com/wp-content/uploads/2015/08/Stampede-graph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55" y="3337110"/>
            <a:ext cx="3388970" cy="22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tatic.giantbomb.com/uploads/original/23/232017/2612483-supercomputer_neu_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066800"/>
            <a:ext cx="6086475" cy="21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ucsdnews.ucsd.edu/news_uploads/gordon_me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110346"/>
            <a:ext cx="2671469" cy="24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2400" y="990600"/>
            <a:ext cx="8839200" cy="5410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36" name="Title 13"/>
          <p:cNvSpPr>
            <a:spLocks noGrp="1"/>
          </p:cNvSpPr>
          <p:nvPr>
            <p:ph type="title"/>
          </p:nvPr>
        </p:nvSpPr>
        <p:spPr>
          <a:xfrm>
            <a:off x="304800" y="914400"/>
            <a:ext cx="8382000" cy="762000"/>
          </a:xfrm>
        </p:spPr>
        <p:txBody>
          <a:bodyPr/>
          <a:lstStyle/>
          <a:p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1843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87A5B-A512-4E40-A316-67F691607321}" type="slidenum">
              <a:rPr lang="en-US" sz="1000">
                <a:solidFill>
                  <a:prstClr val="white"/>
                </a:solidFill>
                <a:cs typeface="Arial" charset="0"/>
              </a:rPr>
              <a:pPr eaLnBrk="1" hangingPunct="1"/>
              <a:t>63</a:t>
            </a:fld>
            <a:endParaRPr lang="en-US" sz="100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011" y="963415"/>
            <a:ext cx="8382000" cy="1828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9863" y="2976563"/>
            <a:ext cx="2286000" cy="2895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122863" y="1001713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Cray XE6/XK7 - 276 Cabinets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65011" y="1420615"/>
            <a:ext cx="4191000" cy="762000"/>
          </a:xfrm>
          <a:prstGeom prst="rect">
            <a:avLst/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4680" tIns="49680" rIns="94680" bIns="4968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XE6 Compute 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5,688 Blades – 22,640 Nodes –  362,240 Cores –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724,480 Integer Cores 4 GB per FP core</a:t>
            </a:r>
            <a:endParaRPr lang="en-GB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55663" y="2487613"/>
            <a:ext cx="0" cy="4572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5663" y="2944813"/>
            <a:ext cx="6858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41463" y="2487613"/>
            <a:ext cx="0" cy="8382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80263" y="4283075"/>
            <a:ext cx="1735137" cy="822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Rectangle 149"/>
          <p:cNvSpPr>
            <a:spLocks noChangeArrowheads="1"/>
          </p:cNvSpPr>
          <p:nvPr/>
        </p:nvSpPr>
        <p:spPr bwMode="auto">
          <a:xfrm>
            <a:off x="550863" y="1420813"/>
            <a:ext cx="914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DSL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48 Nodes</a:t>
            </a:r>
          </a:p>
        </p:txBody>
      </p:sp>
      <p:sp>
        <p:nvSpPr>
          <p:cNvPr id="52" name="Rectangle 149"/>
          <p:cNvSpPr>
            <a:spLocks noChangeArrowheads="1"/>
          </p:cNvSpPr>
          <p:nvPr/>
        </p:nvSpPr>
        <p:spPr bwMode="auto">
          <a:xfrm>
            <a:off x="550863" y="1801813"/>
            <a:ext cx="914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MOM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64 Nodes</a:t>
            </a:r>
          </a:p>
        </p:txBody>
      </p:sp>
      <p:sp>
        <p:nvSpPr>
          <p:cNvPr id="54" name="Rectangle 149"/>
          <p:cNvSpPr>
            <a:spLocks noChangeArrowheads="1"/>
          </p:cNvSpPr>
          <p:nvPr/>
        </p:nvSpPr>
        <p:spPr bwMode="auto">
          <a:xfrm>
            <a:off x="4360611" y="3129061"/>
            <a:ext cx="1371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esLogin</a:t>
            </a:r>
            <a:r>
              <a:rPr lang="en-GB" sz="1100" dirty="0">
                <a:solidFill>
                  <a:srgbClr val="000000"/>
                </a:solidFill>
              </a:rPr>
              <a:t> 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4 Nodes</a:t>
            </a:r>
          </a:p>
        </p:txBody>
      </p:sp>
      <p:sp>
        <p:nvSpPr>
          <p:cNvPr id="55" name="Rectangle 149"/>
          <p:cNvSpPr>
            <a:spLocks noChangeArrowheads="1"/>
          </p:cNvSpPr>
          <p:nvPr/>
        </p:nvSpPr>
        <p:spPr bwMode="auto">
          <a:xfrm>
            <a:off x="4360611" y="3814861"/>
            <a:ext cx="13716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Import</a:t>
            </a:r>
            <a:r>
              <a:rPr lang="en-GB" sz="1100" dirty="0">
                <a:solidFill>
                  <a:srgbClr val="000000"/>
                </a:solidFill>
              </a:rPr>
              <a:t>/Export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28 Nodes</a:t>
            </a:r>
            <a:endParaRPr lang="en-GB" sz="11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732463" y="5872163"/>
            <a:ext cx="381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149"/>
          <p:cNvSpPr>
            <a:spLocks noChangeArrowheads="1"/>
          </p:cNvSpPr>
          <p:nvPr/>
        </p:nvSpPr>
        <p:spPr bwMode="auto">
          <a:xfrm>
            <a:off x="4360611" y="4855348"/>
            <a:ext cx="13716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Management Node</a:t>
            </a:r>
          </a:p>
        </p:txBody>
      </p:sp>
      <p:sp>
        <p:nvSpPr>
          <p:cNvPr id="18460" name="TextBox 73"/>
          <p:cNvSpPr txBox="1">
            <a:spLocks noChangeArrowheads="1"/>
          </p:cNvSpPr>
          <p:nvPr/>
        </p:nvSpPr>
        <p:spPr bwMode="auto">
          <a:xfrm>
            <a:off x="3979863" y="54276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</a:rPr>
              <a:t>esServers Cabinets</a:t>
            </a:r>
          </a:p>
        </p:txBody>
      </p:sp>
      <p:sp>
        <p:nvSpPr>
          <p:cNvPr id="75" name="Rectangle 149"/>
          <p:cNvSpPr>
            <a:spLocks noChangeArrowheads="1"/>
          </p:cNvSpPr>
          <p:nvPr/>
        </p:nvSpPr>
        <p:spPr bwMode="auto">
          <a:xfrm>
            <a:off x="4360611" y="4348261"/>
            <a:ext cx="1371600" cy="3582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HPSS Data Mover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50 Nodes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76" name="Rectangle 1"/>
          <p:cNvSpPr>
            <a:spLocks noChangeArrowheads="1"/>
          </p:cNvSpPr>
          <p:nvPr/>
        </p:nvSpPr>
        <p:spPr bwMode="auto">
          <a:xfrm>
            <a:off x="5656011" y="1420615"/>
            <a:ext cx="2819400" cy="7620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4680" tIns="49680" rIns="94680" bIns="4968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XK7  GPU 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1056 Blades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smtClean="0">
                <a:solidFill>
                  <a:srgbClr val="000000"/>
                </a:solidFill>
              </a:rPr>
              <a:t>4,224 </a:t>
            </a:r>
            <a:r>
              <a:rPr lang="en-GB" sz="1600" dirty="0">
                <a:solidFill>
                  <a:srgbClr val="000000"/>
                </a:solidFill>
              </a:rPr>
              <a:t>Nodes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rgbClr val="000000"/>
                </a:solidFill>
              </a:rPr>
              <a:t>33,792 </a:t>
            </a:r>
            <a:r>
              <a:rPr lang="en-GB" sz="1600" dirty="0">
                <a:solidFill>
                  <a:srgbClr val="000000"/>
                </a:solidFill>
              </a:rPr>
              <a:t>Cores – </a:t>
            </a:r>
            <a:r>
              <a:rPr lang="en-GB" sz="1600" dirty="0" smtClean="0">
                <a:solidFill>
                  <a:srgbClr val="000000"/>
                </a:solidFill>
              </a:rPr>
              <a:t>4,224 </a:t>
            </a:r>
            <a:r>
              <a:rPr lang="en-GB" sz="1600" dirty="0">
                <a:solidFill>
                  <a:srgbClr val="000000"/>
                </a:solidFill>
              </a:rPr>
              <a:t>GPUs</a:t>
            </a:r>
          </a:p>
        </p:txBody>
      </p:sp>
      <p:sp>
        <p:nvSpPr>
          <p:cNvPr id="213" name="Rectangle 174"/>
          <p:cNvSpPr>
            <a:spLocks noChangeArrowheads="1"/>
          </p:cNvSpPr>
          <p:nvPr/>
        </p:nvSpPr>
        <p:spPr bwMode="auto">
          <a:xfrm>
            <a:off x="7342188" y="4323080"/>
            <a:ext cx="1447800" cy="762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Sonexion</a:t>
            </a:r>
            <a:endParaRPr lang="en-GB" sz="1100" dirty="0">
              <a:solidFill>
                <a:srgbClr val="000000"/>
              </a:solidFill>
            </a:endParaRP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25+PB online </a:t>
            </a:r>
            <a:r>
              <a:rPr lang="en-GB" sz="1100" dirty="0" smtClean="0">
                <a:solidFill>
                  <a:srgbClr val="000000"/>
                </a:solidFill>
              </a:rPr>
              <a:t>storage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smtClean="0">
                <a:solidFill>
                  <a:srgbClr val="000000"/>
                </a:solidFill>
              </a:rPr>
              <a:t>144+144+1440 OSTs</a:t>
            </a:r>
            <a:endParaRPr lang="en-GB" sz="1100" dirty="0">
              <a:solidFill>
                <a:srgbClr val="000000"/>
              </a:solidFill>
            </a:endParaRPr>
          </a:p>
        </p:txBody>
      </p:sp>
      <p:grpSp>
        <p:nvGrpSpPr>
          <p:cNvPr id="18468" name="Group 216"/>
          <p:cNvGrpSpPr>
            <a:grpSpLocks/>
          </p:cNvGrpSpPr>
          <p:nvPr/>
        </p:nvGrpSpPr>
        <p:grpSpPr bwMode="auto">
          <a:xfrm>
            <a:off x="7486650" y="4861560"/>
            <a:ext cx="1217613" cy="163513"/>
            <a:chOff x="2429240" y="4876800"/>
            <a:chExt cx="1216860" cy="163496"/>
          </a:xfrm>
        </p:grpSpPr>
        <p:grpSp>
          <p:nvGrpSpPr>
            <p:cNvPr id="18535" name="Group 152"/>
            <p:cNvGrpSpPr>
              <a:grpSpLocks/>
            </p:cNvGrpSpPr>
            <p:nvPr/>
          </p:nvGrpSpPr>
          <p:grpSpPr bwMode="auto">
            <a:xfrm>
              <a:off x="2586011" y="4876800"/>
              <a:ext cx="131740" cy="163496"/>
              <a:chOff x="588" y="1373"/>
              <a:chExt cx="100" cy="129"/>
            </a:xfrm>
          </p:grpSpPr>
          <p:sp>
            <p:nvSpPr>
              <p:cNvPr id="18564" name="Rectangle 153"/>
              <p:cNvSpPr>
                <a:spLocks noChangeArrowheads="1"/>
              </p:cNvSpPr>
              <p:nvPr/>
            </p:nvSpPr>
            <p:spPr bwMode="auto">
              <a:xfrm>
                <a:off x="58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5" name="Oval 154"/>
              <p:cNvSpPr>
                <a:spLocks noChangeArrowheads="1"/>
              </p:cNvSpPr>
              <p:nvPr/>
            </p:nvSpPr>
            <p:spPr bwMode="auto">
              <a:xfrm>
                <a:off x="58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6" name="Oval 155"/>
              <p:cNvSpPr>
                <a:spLocks noChangeArrowheads="1"/>
              </p:cNvSpPr>
              <p:nvPr/>
            </p:nvSpPr>
            <p:spPr bwMode="auto">
              <a:xfrm>
                <a:off x="58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6" name="Group 156"/>
            <p:cNvGrpSpPr>
              <a:grpSpLocks/>
            </p:cNvGrpSpPr>
            <p:nvPr/>
          </p:nvGrpSpPr>
          <p:grpSpPr bwMode="auto">
            <a:xfrm>
              <a:off x="2895600" y="4876800"/>
              <a:ext cx="131740" cy="163496"/>
              <a:chOff x="823" y="1373"/>
              <a:chExt cx="100" cy="129"/>
            </a:xfrm>
          </p:grpSpPr>
          <p:sp>
            <p:nvSpPr>
              <p:cNvPr id="18561" name="Rectangle 157"/>
              <p:cNvSpPr>
                <a:spLocks noChangeArrowheads="1"/>
              </p:cNvSpPr>
              <p:nvPr/>
            </p:nvSpPr>
            <p:spPr bwMode="auto">
              <a:xfrm>
                <a:off x="823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2" name="Oval 158"/>
              <p:cNvSpPr>
                <a:spLocks noChangeArrowheads="1"/>
              </p:cNvSpPr>
              <p:nvPr/>
            </p:nvSpPr>
            <p:spPr bwMode="auto">
              <a:xfrm>
                <a:off x="823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3" name="Oval 159"/>
              <p:cNvSpPr>
                <a:spLocks noChangeArrowheads="1"/>
              </p:cNvSpPr>
              <p:nvPr/>
            </p:nvSpPr>
            <p:spPr bwMode="auto">
              <a:xfrm>
                <a:off x="823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7" name="Group 160"/>
            <p:cNvGrpSpPr>
              <a:grpSpLocks/>
            </p:cNvGrpSpPr>
            <p:nvPr/>
          </p:nvGrpSpPr>
          <p:grpSpPr bwMode="auto">
            <a:xfrm>
              <a:off x="2429240" y="4876800"/>
              <a:ext cx="131740" cy="163496"/>
              <a:chOff x="469" y="1373"/>
              <a:chExt cx="100" cy="129"/>
            </a:xfrm>
          </p:grpSpPr>
          <p:sp>
            <p:nvSpPr>
              <p:cNvPr id="18558" name="Rectangle 161"/>
              <p:cNvSpPr>
                <a:spLocks noChangeArrowheads="1"/>
              </p:cNvSpPr>
              <p:nvPr/>
            </p:nvSpPr>
            <p:spPr bwMode="auto">
              <a:xfrm>
                <a:off x="469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9" name="Oval 162"/>
              <p:cNvSpPr>
                <a:spLocks noChangeArrowheads="1"/>
              </p:cNvSpPr>
              <p:nvPr/>
            </p:nvSpPr>
            <p:spPr bwMode="auto">
              <a:xfrm>
                <a:off x="469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60" name="Oval 163"/>
              <p:cNvSpPr>
                <a:spLocks noChangeArrowheads="1"/>
              </p:cNvSpPr>
              <p:nvPr/>
            </p:nvSpPr>
            <p:spPr bwMode="auto">
              <a:xfrm>
                <a:off x="469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8" name="Group 168"/>
            <p:cNvGrpSpPr>
              <a:grpSpLocks/>
            </p:cNvGrpSpPr>
            <p:nvPr/>
          </p:nvGrpSpPr>
          <p:grpSpPr bwMode="auto">
            <a:xfrm>
              <a:off x="2744099" y="4876800"/>
              <a:ext cx="131740" cy="163496"/>
              <a:chOff x="708" y="1373"/>
              <a:chExt cx="100" cy="129"/>
            </a:xfrm>
          </p:grpSpPr>
          <p:sp>
            <p:nvSpPr>
              <p:cNvPr id="18555" name="Rectangle 169"/>
              <p:cNvSpPr>
                <a:spLocks noChangeArrowheads="1"/>
              </p:cNvSpPr>
              <p:nvPr/>
            </p:nvSpPr>
            <p:spPr bwMode="auto">
              <a:xfrm>
                <a:off x="70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6" name="Oval 170"/>
              <p:cNvSpPr>
                <a:spLocks noChangeArrowheads="1"/>
              </p:cNvSpPr>
              <p:nvPr/>
            </p:nvSpPr>
            <p:spPr bwMode="auto">
              <a:xfrm>
                <a:off x="70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7" name="Oval 171"/>
              <p:cNvSpPr>
                <a:spLocks noChangeArrowheads="1"/>
              </p:cNvSpPr>
              <p:nvPr/>
            </p:nvSpPr>
            <p:spPr bwMode="auto">
              <a:xfrm>
                <a:off x="70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39" name="Group 152"/>
            <p:cNvGrpSpPr>
              <a:grpSpLocks/>
            </p:cNvGrpSpPr>
            <p:nvPr/>
          </p:nvGrpSpPr>
          <p:grpSpPr bwMode="auto">
            <a:xfrm>
              <a:off x="3204771" y="4876800"/>
              <a:ext cx="131740" cy="163496"/>
              <a:chOff x="588" y="1373"/>
              <a:chExt cx="100" cy="129"/>
            </a:xfrm>
          </p:grpSpPr>
          <p:sp>
            <p:nvSpPr>
              <p:cNvPr id="18552" name="Rectangle 153"/>
              <p:cNvSpPr>
                <a:spLocks noChangeArrowheads="1"/>
              </p:cNvSpPr>
              <p:nvPr/>
            </p:nvSpPr>
            <p:spPr bwMode="auto">
              <a:xfrm>
                <a:off x="58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3" name="Oval 154"/>
              <p:cNvSpPr>
                <a:spLocks noChangeArrowheads="1"/>
              </p:cNvSpPr>
              <p:nvPr/>
            </p:nvSpPr>
            <p:spPr bwMode="auto">
              <a:xfrm>
                <a:off x="58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4" name="Oval 155"/>
              <p:cNvSpPr>
                <a:spLocks noChangeArrowheads="1"/>
              </p:cNvSpPr>
              <p:nvPr/>
            </p:nvSpPr>
            <p:spPr bwMode="auto">
              <a:xfrm>
                <a:off x="58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0" name="Group 156"/>
            <p:cNvGrpSpPr>
              <a:grpSpLocks/>
            </p:cNvGrpSpPr>
            <p:nvPr/>
          </p:nvGrpSpPr>
          <p:grpSpPr bwMode="auto">
            <a:xfrm>
              <a:off x="3514360" y="4876800"/>
              <a:ext cx="131740" cy="163496"/>
              <a:chOff x="823" y="1373"/>
              <a:chExt cx="100" cy="129"/>
            </a:xfrm>
          </p:grpSpPr>
          <p:sp>
            <p:nvSpPr>
              <p:cNvPr id="18549" name="Rectangle 157"/>
              <p:cNvSpPr>
                <a:spLocks noChangeArrowheads="1"/>
              </p:cNvSpPr>
              <p:nvPr/>
            </p:nvSpPr>
            <p:spPr bwMode="auto">
              <a:xfrm>
                <a:off x="823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0" name="Oval 158"/>
              <p:cNvSpPr>
                <a:spLocks noChangeArrowheads="1"/>
              </p:cNvSpPr>
              <p:nvPr/>
            </p:nvSpPr>
            <p:spPr bwMode="auto">
              <a:xfrm>
                <a:off x="823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51" name="Oval 159"/>
              <p:cNvSpPr>
                <a:spLocks noChangeArrowheads="1"/>
              </p:cNvSpPr>
              <p:nvPr/>
            </p:nvSpPr>
            <p:spPr bwMode="auto">
              <a:xfrm>
                <a:off x="823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1" name="Group 160"/>
            <p:cNvGrpSpPr>
              <a:grpSpLocks/>
            </p:cNvGrpSpPr>
            <p:nvPr/>
          </p:nvGrpSpPr>
          <p:grpSpPr bwMode="auto">
            <a:xfrm>
              <a:off x="3048000" y="4876800"/>
              <a:ext cx="131740" cy="163496"/>
              <a:chOff x="469" y="1373"/>
              <a:chExt cx="100" cy="129"/>
            </a:xfrm>
          </p:grpSpPr>
          <p:sp>
            <p:nvSpPr>
              <p:cNvPr id="18546" name="Rectangle 161"/>
              <p:cNvSpPr>
                <a:spLocks noChangeArrowheads="1"/>
              </p:cNvSpPr>
              <p:nvPr/>
            </p:nvSpPr>
            <p:spPr bwMode="auto">
              <a:xfrm>
                <a:off x="469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7" name="Oval 162"/>
              <p:cNvSpPr>
                <a:spLocks noChangeArrowheads="1"/>
              </p:cNvSpPr>
              <p:nvPr/>
            </p:nvSpPr>
            <p:spPr bwMode="auto">
              <a:xfrm>
                <a:off x="469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8" name="Oval 163"/>
              <p:cNvSpPr>
                <a:spLocks noChangeArrowheads="1"/>
              </p:cNvSpPr>
              <p:nvPr/>
            </p:nvSpPr>
            <p:spPr bwMode="auto">
              <a:xfrm>
                <a:off x="469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8542" name="Group 168"/>
            <p:cNvGrpSpPr>
              <a:grpSpLocks/>
            </p:cNvGrpSpPr>
            <p:nvPr/>
          </p:nvGrpSpPr>
          <p:grpSpPr bwMode="auto">
            <a:xfrm>
              <a:off x="3362859" y="4876800"/>
              <a:ext cx="131740" cy="163496"/>
              <a:chOff x="708" y="1373"/>
              <a:chExt cx="100" cy="129"/>
            </a:xfrm>
          </p:grpSpPr>
          <p:sp>
            <p:nvSpPr>
              <p:cNvPr id="18543" name="Rectangle 169"/>
              <p:cNvSpPr>
                <a:spLocks noChangeArrowheads="1"/>
              </p:cNvSpPr>
              <p:nvPr/>
            </p:nvSpPr>
            <p:spPr bwMode="auto">
              <a:xfrm>
                <a:off x="708" y="1403"/>
                <a:ext cx="100" cy="70"/>
              </a:xfrm>
              <a:prstGeom prst="rect">
                <a:avLst/>
              </a:prstGeom>
              <a:solidFill>
                <a:srgbClr val="99FF33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4" name="Oval 170"/>
              <p:cNvSpPr>
                <a:spLocks noChangeArrowheads="1"/>
              </p:cNvSpPr>
              <p:nvPr/>
            </p:nvSpPr>
            <p:spPr bwMode="auto">
              <a:xfrm>
                <a:off x="708" y="1373"/>
                <a:ext cx="100" cy="55"/>
              </a:xfrm>
              <a:prstGeom prst="ellipse">
                <a:avLst/>
              </a:prstGeom>
              <a:solidFill>
                <a:srgbClr val="0066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545" name="Oval 171"/>
              <p:cNvSpPr>
                <a:spLocks noChangeArrowheads="1"/>
              </p:cNvSpPr>
              <p:nvPr/>
            </p:nvSpPr>
            <p:spPr bwMode="auto">
              <a:xfrm>
                <a:off x="708" y="1448"/>
                <a:ext cx="100" cy="54"/>
              </a:xfrm>
              <a:prstGeom prst="ellipse">
                <a:avLst/>
              </a:prstGeom>
              <a:solidFill>
                <a:srgbClr val="00FF00"/>
              </a:solidFill>
              <a:ln w="18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7" name="Rectangle 150"/>
          <p:cNvSpPr>
            <a:spLocks noChangeArrowheads="1"/>
          </p:cNvSpPr>
          <p:nvPr/>
        </p:nvSpPr>
        <p:spPr bwMode="auto">
          <a:xfrm>
            <a:off x="550611" y="2182615"/>
            <a:ext cx="609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BOOT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48" name="Rectangle 150"/>
          <p:cNvSpPr>
            <a:spLocks noChangeArrowheads="1"/>
          </p:cNvSpPr>
          <p:nvPr/>
        </p:nvSpPr>
        <p:spPr bwMode="auto">
          <a:xfrm>
            <a:off x="1160212" y="2182615"/>
            <a:ext cx="609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SDB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49" name="Rectangle 149"/>
          <p:cNvSpPr>
            <a:spLocks noChangeArrowheads="1"/>
          </p:cNvSpPr>
          <p:nvPr/>
        </p:nvSpPr>
        <p:spPr bwMode="auto">
          <a:xfrm>
            <a:off x="2667000" y="2182615"/>
            <a:ext cx="1371600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Network GW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50" name="Rectangle 149"/>
          <p:cNvSpPr>
            <a:spLocks noChangeArrowheads="1"/>
          </p:cNvSpPr>
          <p:nvPr/>
        </p:nvSpPr>
        <p:spPr bwMode="auto">
          <a:xfrm>
            <a:off x="4038600" y="2182615"/>
            <a:ext cx="1219199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prstClr val="black"/>
                </a:solidFill>
              </a:rPr>
              <a:t>Unassigned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prstClr val="black"/>
                </a:solidFill>
              </a:rPr>
              <a:t>Nodes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51" name="Rectangle 174"/>
          <p:cNvSpPr>
            <a:spLocks noChangeArrowheads="1"/>
          </p:cNvSpPr>
          <p:nvPr/>
        </p:nvSpPr>
        <p:spPr bwMode="auto">
          <a:xfrm>
            <a:off x="5257799" y="2182615"/>
            <a:ext cx="3217611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LNET Routers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582 Nodes</a:t>
            </a:r>
          </a:p>
        </p:txBody>
      </p:sp>
      <p:sp>
        <p:nvSpPr>
          <p:cNvPr id="262" name="Rectangle 174"/>
          <p:cNvSpPr>
            <a:spLocks noChangeArrowheads="1"/>
          </p:cNvSpPr>
          <p:nvPr/>
        </p:nvSpPr>
        <p:spPr bwMode="auto">
          <a:xfrm>
            <a:off x="7408611" y="351951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 err="1">
                <a:solidFill>
                  <a:srgbClr val="000000"/>
                </a:solidFill>
              </a:rPr>
              <a:t>InfiniBand</a:t>
            </a:r>
            <a:r>
              <a:rPr lang="en-GB" sz="1100" dirty="0">
                <a:solidFill>
                  <a:srgbClr val="000000"/>
                </a:solidFill>
              </a:rPr>
              <a:t> fabric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322263" y="3021013"/>
            <a:ext cx="1600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488" name="Rectangle 141"/>
          <p:cNvSpPr>
            <a:spLocks noChangeArrowheads="1"/>
          </p:cNvSpPr>
          <p:nvPr/>
        </p:nvSpPr>
        <p:spPr bwMode="auto">
          <a:xfrm>
            <a:off x="422275" y="3427413"/>
            <a:ext cx="69532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solidFill>
                  <a:srgbClr val="000000"/>
                </a:solidFill>
                <a:latin typeface="Arial" charset="0"/>
                <a:ea typeface="ＭＳ Ｐゴシック" charset="0"/>
              </a:rPr>
              <a:t>Boot RAID</a:t>
            </a:r>
          </a:p>
        </p:txBody>
      </p:sp>
      <p:grpSp>
        <p:nvGrpSpPr>
          <p:cNvPr id="18489" name="Group 152"/>
          <p:cNvGrpSpPr>
            <a:grpSpLocks/>
          </p:cNvGrpSpPr>
          <p:nvPr/>
        </p:nvGrpSpPr>
        <p:grpSpPr bwMode="auto">
          <a:xfrm>
            <a:off x="631825" y="3249613"/>
            <a:ext cx="131763" cy="163512"/>
            <a:chOff x="588" y="1373"/>
            <a:chExt cx="100" cy="129"/>
          </a:xfrm>
        </p:grpSpPr>
        <p:sp>
          <p:nvSpPr>
            <p:cNvPr id="18532" name="Rectangle 153"/>
            <p:cNvSpPr>
              <a:spLocks noChangeArrowheads="1"/>
            </p:cNvSpPr>
            <p:nvPr/>
          </p:nvSpPr>
          <p:spPr bwMode="auto">
            <a:xfrm>
              <a:off x="588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3" name="Oval 154"/>
            <p:cNvSpPr>
              <a:spLocks noChangeArrowheads="1"/>
            </p:cNvSpPr>
            <p:nvPr/>
          </p:nvSpPr>
          <p:spPr bwMode="auto">
            <a:xfrm>
              <a:off x="588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4" name="Oval 155"/>
            <p:cNvSpPr>
              <a:spLocks noChangeArrowheads="1"/>
            </p:cNvSpPr>
            <p:nvPr/>
          </p:nvSpPr>
          <p:spPr bwMode="auto">
            <a:xfrm>
              <a:off x="588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0" name="Group 156"/>
          <p:cNvGrpSpPr>
            <a:grpSpLocks/>
          </p:cNvGrpSpPr>
          <p:nvPr/>
        </p:nvGrpSpPr>
        <p:grpSpPr bwMode="auto">
          <a:xfrm>
            <a:off x="941388" y="3249613"/>
            <a:ext cx="131762" cy="163512"/>
            <a:chOff x="823" y="1373"/>
            <a:chExt cx="100" cy="129"/>
          </a:xfrm>
        </p:grpSpPr>
        <p:sp>
          <p:nvSpPr>
            <p:cNvPr id="18529" name="Rectangle 157"/>
            <p:cNvSpPr>
              <a:spLocks noChangeArrowheads="1"/>
            </p:cNvSpPr>
            <p:nvPr/>
          </p:nvSpPr>
          <p:spPr bwMode="auto">
            <a:xfrm>
              <a:off x="823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0" name="Oval 158"/>
            <p:cNvSpPr>
              <a:spLocks noChangeArrowheads="1"/>
            </p:cNvSpPr>
            <p:nvPr/>
          </p:nvSpPr>
          <p:spPr bwMode="auto">
            <a:xfrm>
              <a:off x="823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31" name="Oval 159"/>
            <p:cNvSpPr>
              <a:spLocks noChangeArrowheads="1"/>
            </p:cNvSpPr>
            <p:nvPr/>
          </p:nvSpPr>
          <p:spPr bwMode="auto">
            <a:xfrm>
              <a:off x="823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1" name="Group 160"/>
          <p:cNvGrpSpPr>
            <a:grpSpLocks/>
          </p:cNvGrpSpPr>
          <p:nvPr/>
        </p:nvGrpSpPr>
        <p:grpSpPr bwMode="auto">
          <a:xfrm>
            <a:off x="474663" y="3249613"/>
            <a:ext cx="131762" cy="163512"/>
            <a:chOff x="469" y="1373"/>
            <a:chExt cx="100" cy="129"/>
          </a:xfrm>
        </p:grpSpPr>
        <p:sp>
          <p:nvSpPr>
            <p:cNvPr id="18526" name="Rectangle 161"/>
            <p:cNvSpPr>
              <a:spLocks noChangeArrowheads="1"/>
            </p:cNvSpPr>
            <p:nvPr/>
          </p:nvSpPr>
          <p:spPr bwMode="auto">
            <a:xfrm>
              <a:off x="469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7" name="Oval 162"/>
            <p:cNvSpPr>
              <a:spLocks noChangeArrowheads="1"/>
            </p:cNvSpPr>
            <p:nvPr/>
          </p:nvSpPr>
          <p:spPr bwMode="auto">
            <a:xfrm>
              <a:off x="469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8" name="Oval 163"/>
            <p:cNvSpPr>
              <a:spLocks noChangeArrowheads="1"/>
            </p:cNvSpPr>
            <p:nvPr/>
          </p:nvSpPr>
          <p:spPr bwMode="auto">
            <a:xfrm>
              <a:off x="469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92" name="Group 168"/>
          <p:cNvGrpSpPr>
            <a:grpSpLocks/>
          </p:cNvGrpSpPr>
          <p:nvPr/>
        </p:nvGrpSpPr>
        <p:grpSpPr bwMode="auto">
          <a:xfrm>
            <a:off x="788988" y="3249613"/>
            <a:ext cx="131762" cy="163512"/>
            <a:chOff x="708" y="1373"/>
            <a:chExt cx="100" cy="129"/>
          </a:xfrm>
        </p:grpSpPr>
        <p:sp>
          <p:nvSpPr>
            <p:cNvPr id="18523" name="Rectangle 169"/>
            <p:cNvSpPr>
              <a:spLocks noChangeArrowheads="1"/>
            </p:cNvSpPr>
            <p:nvPr/>
          </p:nvSpPr>
          <p:spPr bwMode="auto">
            <a:xfrm>
              <a:off x="708" y="1403"/>
              <a:ext cx="100" cy="70"/>
            </a:xfrm>
            <a:prstGeom prst="rect">
              <a:avLst/>
            </a:prstGeom>
            <a:solidFill>
              <a:srgbClr val="99FF33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4" name="Oval 170"/>
            <p:cNvSpPr>
              <a:spLocks noChangeArrowheads="1"/>
            </p:cNvSpPr>
            <p:nvPr/>
          </p:nvSpPr>
          <p:spPr bwMode="auto">
            <a:xfrm>
              <a:off x="708" y="1373"/>
              <a:ext cx="100" cy="55"/>
            </a:xfrm>
            <a:prstGeom prst="ellipse">
              <a:avLst/>
            </a:prstGeom>
            <a:solidFill>
              <a:srgbClr val="0066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25" name="Oval 171"/>
            <p:cNvSpPr>
              <a:spLocks noChangeArrowheads="1"/>
            </p:cNvSpPr>
            <p:nvPr/>
          </p:nvSpPr>
          <p:spPr bwMode="auto">
            <a:xfrm>
              <a:off x="708" y="1448"/>
              <a:ext cx="100" cy="54"/>
            </a:xfrm>
            <a:prstGeom prst="ellipse">
              <a:avLst/>
            </a:prstGeom>
            <a:solidFill>
              <a:srgbClr val="00FF00"/>
            </a:solidFill>
            <a:ln w="18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493" name="Rectangle 172"/>
          <p:cNvSpPr>
            <a:spLocks noChangeArrowheads="1"/>
          </p:cNvSpPr>
          <p:nvPr/>
        </p:nvSpPr>
        <p:spPr bwMode="auto">
          <a:xfrm>
            <a:off x="422275" y="3198813"/>
            <a:ext cx="687388" cy="404812"/>
          </a:xfrm>
          <a:prstGeom prst="rect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494" name="TextBox 323"/>
          <p:cNvSpPr txBox="1">
            <a:spLocks noChangeArrowheads="1"/>
          </p:cNvSpPr>
          <p:nvPr/>
        </p:nvSpPr>
        <p:spPr bwMode="auto">
          <a:xfrm>
            <a:off x="407988" y="3630613"/>
            <a:ext cx="122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</a:rPr>
              <a:t>Boot Cabinet</a:t>
            </a:r>
          </a:p>
        </p:txBody>
      </p:sp>
      <p:cxnSp>
        <p:nvCxnSpPr>
          <p:cNvPr id="325" name="Straight Connector 324"/>
          <p:cNvCxnSpPr/>
          <p:nvPr/>
        </p:nvCxnSpPr>
        <p:spPr>
          <a:xfrm>
            <a:off x="855663" y="2944813"/>
            <a:ext cx="6858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9" name="Rectangle 150"/>
          <p:cNvSpPr>
            <a:spLocks noChangeArrowheads="1"/>
          </p:cNvSpPr>
          <p:nvPr/>
        </p:nvSpPr>
        <p:spPr bwMode="auto">
          <a:xfrm>
            <a:off x="1236411" y="3173215"/>
            <a:ext cx="609600" cy="4333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SMW </a:t>
            </a:r>
          </a:p>
        </p:txBody>
      </p:sp>
      <p:sp>
        <p:nvSpPr>
          <p:cNvPr id="341" name="Rectangle 174"/>
          <p:cNvSpPr>
            <a:spLocks noChangeArrowheads="1"/>
          </p:cNvSpPr>
          <p:nvPr/>
        </p:nvSpPr>
        <p:spPr bwMode="auto">
          <a:xfrm>
            <a:off x="1846011" y="4326897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10/40/100 Gb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Ethernet Switch</a:t>
            </a:r>
          </a:p>
        </p:txBody>
      </p:sp>
      <p:sp>
        <p:nvSpPr>
          <p:cNvPr id="18502" name="TextBox 341"/>
          <p:cNvSpPr txBox="1">
            <a:spLocks noChangeArrowheads="1"/>
          </p:cNvSpPr>
          <p:nvPr/>
        </p:nvSpPr>
        <p:spPr bwMode="auto">
          <a:xfrm>
            <a:off x="606425" y="1001713"/>
            <a:ext cx="2344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Gemini Fabric (HSN)</a:t>
            </a:r>
          </a:p>
        </p:txBody>
      </p:sp>
      <p:cxnSp>
        <p:nvCxnSpPr>
          <p:cNvPr id="344" name="Elbow Connector 343"/>
          <p:cNvCxnSpPr/>
          <p:nvPr/>
        </p:nvCxnSpPr>
        <p:spPr>
          <a:xfrm rot="10800000" flipV="1">
            <a:off x="3065463" y="3395663"/>
            <a:ext cx="1295400" cy="112236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Elbow Connector 346"/>
          <p:cNvCxnSpPr/>
          <p:nvPr/>
        </p:nvCxnSpPr>
        <p:spPr>
          <a:xfrm rot="5400000" flipH="1" flipV="1">
            <a:off x="2060576" y="3035300"/>
            <a:ext cx="1687512" cy="896937"/>
          </a:xfrm>
          <a:prstGeom prst="bentConnector3">
            <a:avLst>
              <a:gd name="adj1" fmla="val 6689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3" name="Rectangle 149"/>
          <p:cNvSpPr>
            <a:spLocks noChangeArrowheads="1"/>
          </p:cNvSpPr>
          <p:nvPr/>
        </p:nvSpPr>
        <p:spPr bwMode="auto">
          <a:xfrm>
            <a:off x="1790666" y="2182615"/>
            <a:ext cx="876334" cy="45720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4320" tIns="49320" rIns="94320" bIns="49320" anchor="ctr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</a:rPr>
              <a:t>RSIP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Nodes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355" name="Elbow Connector 354"/>
          <p:cNvCxnSpPr/>
          <p:nvPr/>
        </p:nvCxnSpPr>
        <p:spPr>
          <a:xfrm rot="16200000" flipH="1">
            <a:off x="7002463" y="2503488"/>
            <a:ext cx="879475" cy="11525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Elbow Connector 358"/>
          <p:cNvCxnSpPr/>
          <p:nvPr/>
        </p:nvCxnSpPr>
        <p:spPr>
          <a:xfrm rot="10800000" flipV="1">
            <a:off x="5732463" y="3709988"/>
            <a:ext cx="1676400" cy="295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Elbow Connector 362"/>
          <p:cNvCxnSpPr>
            <a:endCxn id="213" idx="0"/>
          </p:cNvCxnSpPr>
          <p:nvPr/>
        </p:nvCxnSpPr>
        <p:spPr>
          <a:xfrm rot="16200000" flipH="1">
            <a:off x="7782719" y="4039711"/>
            <a:ext cx="519112" cy="47626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Elbow Connector 370"/>
          <p:cNvCxnSpPr/>
          <p:nvPr/>
        </p:nvCxnSpPr>
        <p:spPr>
          <a:xfrm rot="10800000">
            <a:off x="3065463" y="4518025"/>
            <a:ext cx="1295400" cy="95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Elbow Connector 373"/>
          <p:cNvCxnSpPr/>
          <p:nvPr/>
        </p:nvCxnSpPr>
        <p:spPr>
          <a:xfrm rot="10800000" flipV="1">
            <a:off x="3065463" y="4005263"/>
            <a:ext cx="1295400" cy="51276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Elbow Connector 379"/>
          <p:cNvCxnSpPr/>
          <p:nvPr/>
        </p:nvCxnSpPr>
        <p:spPr>
          <a:xfrm>
            <a:off x="5732463" y="3395663"/>
            <a:ext cx="1676400" cy="3143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Oval 382"/>
          <p:cNvSpPr/>
          <p:nvPr/>
        </p:nvSpPr>
        <p:spPr>
          <a:xfrm>
            <a:off x="1414463" y="5230813"/>
            <a:ext cx="2090737" cy="8032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prstClr val="white"/>
                </a:solidFill>
              </a:rPr>
              <a:t>NCSAnet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5" name="Elbow Connector 384"/>
          <p:cNvCxnSpPr/>
          <p:nvPr/>
        </p:nvCxnSpPr>
        <p:spPr>
          <a:xfrm rot="16200000" flipH="1">
            <a:off x="1498601" y="3370262"/>
            <a:ext cx="1687512" cy="22701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Elbow Connector 393"/>
          <p:cNvCxnSpPr>
            <a:endCxn id="383" idx="0"/>
          </p:cNvCxnSpPr>
          <p:nvPr/>
        </p:nvCxnSpPr>
        <p:spPr>
          <a:xfrm rot="16200000" flipH="1">
            <a:off x="2196307" y="4968081"/>
            <a:ext cx="522288" cy="317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2" name="Rectangle 401"/>
          <p:cNvSpPr/>
          <p:nvPr/>
        </p:nvSpPr>
        <p:spPr>
          <a:xfrm>
            <a:off x="7197725" y="5211763"/>
            <a:ext cx="1736725" cy="660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3" name="Rectangle 174"/>
          <p:cNvSpPr>
            <a:spLocks noChangeArrowheads="1"/>
          </p:cNvSpPr>
          <p:nvPr/>
        </p:nvSpPr>
        <p:spPr bwMode="auto">
          <a:xfrm>
            <a:off x="7359650" y="5348288"/>
            <a:ext cx="1447800" cy="3921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4320" tIns="49320" rIns="94320" bIns="49320"/>
          <a:lstStyle/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Near-Line Storage</a:t>
            </a:r>
          </a:p>
          <a:p>
            <a:pPr algn="ctr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 dirty="0">
                <a:solidFill>
                  <a:srgbClr val="000000"/>
                </a:solidFill>
              </a:rPr>
              <a:t>300+PB</a:t>
            </a:r>
          </a:p>
        </p:txBody>
      </p:sp>
      <p:cxnSp>
        <p:nvCxnSpPr>
          <p:cNvPr id="442" name="Elbow Connector 441"/>
          <p:cNvCxnSpPr>
            <a:endCxn id="402" idx="1"/>
          </p:cNvCxnSpPr>
          <p:nvPr/>
        </p:nvCxnSpPr>
        <p:spPr>
          <a:xfrm>
            <a:off x="5732463" y="4527550"/>
            <a:ext cx="1465262" cy="101441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Block Arc 111"/>
          <p:cNvSpPr/>
          <p:nvPr/>
        </p:nvSpPr>
        <p:spPr>
          <a:xfrm>
            <a:off x="1143000" y="4876800"/>
            <a:ext cx="2595563" cy="773113"/>
          </a:xfrm>
          <a:prstGeom prst="blockArc">
            <a:avLst/>
          </a:prstGeom>
          <a:solidFill>
            <a:srgbClr val="660066">
              <a:alpha val="31000"/>
            </a:srgbClr>
          </a:solidFill>
          <a:ln>
            <a:solidFill>
              <a:srgbClr val="660066">
                <a:alpha val="3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Cyber Protection IDPS</a:t>
            </a:r>
          </a:p>
        </p:txBody>
      </p:sp>
      <p:sp>
        <p:nvSpPr>
          <p:cNvPr id="18522" name="TextBox 16"/>
          <p:cNvSpPr txBox="1">
            <a:spLocks noChangeArrowheads="1"/>
          </p:cNvSpPr>
          <p:nvPr/>
        </p:nvSpPr>
        <p:spPr bwMode="auto">
          <a:xfrm>
            <a:off x="177800" y="59547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NPCF</a:t>
            </a:r>
          </a:p>
        </p:txBody>
      </p:sp>
    </p:spTree>
    <p:extLst>
      <p:ext uri="{BB962C8B-B14F-4D97-AF65-F5344CB8AC3E}">
        <p14:creationId xmlns:p14="http://schemas.microsoft.com/office/powerpoint/2010/main" val="15643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" y="1506144"/>
            <a:ext cx="9105085" cy="1517335"/>
          </a:xfrm>
          <a:prstGeom prst="rect">
            <a:avLst/>
          </a:prstGeom>
          <a:ln/>
        </p:spPr>
      </p:pic>
      <p:pic>
        <p:nvPicPr>
          <p:cNvPr id="5" name="image4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" y="3023479"/>
            <a:ext cx="9105086" cy="1548521"/>
          </a:xfrm>
          <a:prstGeom prst="rect">
            <a:avLst/>
          </a:prstGeom>
          <a:ln/>
        </p:spPr>
      </p:pic>
      <p:pic>
        <p:nvPicPr>
          <p:cNvPr id="6" name="image3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572000"/>
            <a:ext cx="9105087" cy="1600200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5802" y="-381000"/>
            <a:ext cx="13936687" cy="1935651"/>
          </a:xfrm>
        </p:spPr>
        <p:txBody>
          <a:bodyPr/>
          <a:lstStyle/>
          <a:p>
            <a:r>
              <a:rPr lang="en-US" dirty="0" smtClean="0"/>
              <a:t>Stereo Coverage by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PGC’s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Processing the stereo imagery into DEMs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Tasking to continue to fill holes and continue the time series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Other automated post processing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Ground control using </a:t>
            </a:r>
            <a:r>
              <a:rPr lang="en-US" sz="2400" dirty="0" err="1" smtClean="0"/>
              <a:t>LiDAR</a:t>
            </a:r>
            <a:endParaRPr lang="en-US" sz="2400" dirty="0" smtClean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Mosaicking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PGC </a:t>
            </a:r>
            <a:r>
              <a:rPr lang="en-US" sz="2800" i="1" dirty="0" smtClean="0"/>
              <a:t>will not</a:t>
            </a:r>
            <a:r>
              <a:rPr lang="en-US" sz="2800" dirty="0" smtClean="0"/>
              <a:t> manually improve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24983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en-US" dirty="0" smtClean="0"/>
              <a:t>2m DSM of Alaska – Currently ~84% of the state has existing stereo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8m </a:t>
            </a:r>
            <a:r>
              <a:rPr lang="en-US" dirty="0" err="1" smtClean="0"/>
              <a:t>Circum</a:t>
            </a:r>
            <a:r>
              <a:rPr lang="en-US" dirty="0" smtClean="0"/>
              <a:t>-Arctic test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Begin development of </a:t>
            </a:r>
            <a:r>
              <a:rPr lang="en-US" dirty="0" err="1" smtClean="0"/>
              <a:t>circum</a:t>
            </a:r>
            <a:r>
              <a:rPr lang="en-US" dirty="0" smtClean="0"/>
              <a:t>-arctic ground control database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NGA is raising the priority of collection over stereo imagery holes.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Work with the arctic nations on their contributions including ground control, coastline, DEM improvement, etc.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42" y="5791200"/>
            <a:ext cx="681694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Ironies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981200" y="1371600"/>
            <a:ext cx="5943600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dirty="0"/>
              <a:t>North is better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Coastal is better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Remote is better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It is </a:t>
            </a:r>
            <a:r>
              <a:rPr lang="en" sz="2000" dirty="0" smtClean="0"/>
              <a:t>all about </a:t>
            </a:r>
            <a:r>
              <a:rPr lang="en" sz="2000" dirty="0"/>
              <a:t>volume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Cloud </a:t>
            </a:r>
            <a:r>
              <a:rPr lang="en" sz="2000" dirty="0" smtClean="0"/>
              <a:t>cover assessment </a:t>
            </a:r>
            <a:r>
              <a:rPr lang="en" sz="2000" dirty="0"/>
              <a:t>is often wrong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It is about having the data online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 dirty="0"/>
              <a:t>Networking, storage and compute is key</a:t>
            </a:r>
          </a:p>
          <a:p>
            <a:pPr>
              <a:spcBef>
                <a:spcPts val="0"/>
              </a:spcBef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0349937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What is SETSM?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 dirty="0"/>
              <a:t>S</a:t>
            </a:r>
            <a:r>
              <a:rPr lang="en" dirty="0"/>
              <a:t>urface </a:t>
            </a:r>
            <a:r>
              <a:rPr lang="en" u="sng" dirty="0"/>
              <a:t>E</a:t>
            </a:r>
            <a:r>
              <a:rPr lang="en" dirty="0"/>
              <a:t>xtraction through </a:t>
            </a:r>
            <a:r>
              <a:rPr lang="en" u="sng" dirty="0"/>
              <a:t>T</a:t>
            </a:r>
            <a:r>
              <a:rPr lang="en" dirty="0"/>
              <a:t>riangulated Irregular Network-based </a:t>
            </a:r>
            <a:r>
              <a:rPr lang="en" u="sng" dirty="0"/>
              <a:t>S</a:t>
            </a:r>
            <a:r>
              <a:rPr lang="en" dirty="0"/>
              <a:t>earch-space </a:t>
            </a:r>
            <a:r>
              <a:rPr lang="en" u="sng" dirty="0"/>
              <a:t>M</a:t>
            </a:r>
            <a:r>
              <a:rPr lang="en" dirty="0"/>
              <a:t>inimization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Authored by Dr. Myoung-Jong Noh, Ohio State University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The main objective of SETSM is </a:t>
            </a:r>
            <a:r>
              <a:rPr lang="en" u="sng" dirty="0"/>
              <a:t>fully automatic</a:t>
            </a:r>
            <a:r>
              <a:rPr lang="en" dirty="0"/>
              <a:t> and </a:t>
            </a:r>
            <a:r>
              <a:rPr lang="en" u="sng" dirty="0"/>
              <a:t>high quality</a:t>
            </a:r>
            <a:r>
              <a:rPr lang="en" dirty="0"/>
              <a:t> stereoscopic DEM extraction from pushbroom (e.g. WorldView, GeoEye, etc.) satellite images.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No tuning parameters: fully adaptive match operations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No tie point selection: only sensor model needed.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No seed DEM: match refinement by sensor model bias correction.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No manual editing: effective blunder elimination and post-processing using only match-point density. 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438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does SETSM work?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81000" y="1295400"/>
            <a:ext cx="8520599" cy="4555199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Three innovations make SETSM possible: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 dirty="0">
                <a:solidFill>
                  <a:srgbClr val="000000"/>
                </a:solidFill>
              </a:rPr>
              <a:t>Object-Space matching using </a:t>
            </a:r>
            <a:r>
              <a:rPr lang="en" dirty="0">
                <a:solidFill>
                  <a:schemeClr val="dk1"/>
                </a:solidFill>
              </a:rPr>
              <a:t>Vertical Line Locus (VLL)</a:t>
            </a:r>
          </a:p>
          <a:p>
            <a:pPr marL="457200" indent="0" rtl="0">
              <a:spcBef>
                <a:spcPts val="0"/>
              </a:spcBef>
              <a:buNone/>
            </a:pPr>
            <a:r>
              <a:rPr lang="en" sz="1200" i="1" dirty="0">
                <a:solidFill>
                  <a:srgbClr val="000000"/>
                </a:solidFill>
              </a:rPr>
              <a:t>Traditional “Area-space” matching:</a:t>
            </a:r>
            <a:r>
              <a:rPr lang="en" sz="1200" dirty="0">
                <a:solidFill>
                  <a:srgbClr val="000000"/>
                </a:solidFill>
              </a:rPr>
              <a:t> Given a point in one image, where is the corresponding or conjugate point in the second image?</a:t>
            </a:r>
          </a:p>
          <a:p>
            <a:pPr marL="457200" indent="0" rtl="0">
              <a:spcBef>
                <a:spcPts val="0"/>
              </a:spcBef>
              <a:buNone/>
            </a:pPr>
            <a:r>
              <a:rPr lang="en" sz="1200" i="1" dirty="0">
                <a:solidFill>
                  <a:srgbClr val="000000"/>
                </a:solidFill>
              </a:rPr>
              <a:t>Object-Space Matching:</a:t>
            </a:r>
            <a:r>
              <a:rPr lang="en" sz="1200" dirty="0">
                <a:solidFill>
                  <a:srgbClr val="000000"/>
                </a:solidFill>
              </a:rPr>
              <a:t> Given a planimetric location in object space (on the ground), what is the elevation that gives the best match between a pair of sub-image patches, obtained by projecting the candidate points into the images?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000000"/>
                </a:solidFill>
              </a:rPr>
              <a:t>VLL Object-space matching allows for adaptive search space sizing based on geometry and relative sensor model accuracy. Also, the posted resolution of the DEM is the “true” resolution, unlike area-space matching.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 dirty="0">
                <a:solidFill>
                  <a:srgbClr val="000000"/>
                </a:solidFill>
              </a:rPr>
              <a:t>Coarse-to-fine processing structure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000000"/>
                </a:solidFill>
              </a:rPr>
              <a:t>Iterative refinement and adaptive adjustment of match constraints and blunder detection.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 dirty="0">
                <a:solidFill>
                  <a:srgbClr val="000000"/>
                </a:solidFill>
              </a:rPr>
              <a:t>Sensor model Refinement</a:t>
            </a:r>
          </a:p>
          <a:p>
            <a:pPr marL="457200" lvl="0" indent="0">
              <a:spcBef>
                <a:spcPts val="0"/>
              </a:spcBef>
              <a:buNone/>
            </a:pPr>
            <a:r>
              <a:rPr lang="en" sz="1200" dirty="0">
                <a:solidFill>
                  <a:srgbClr val="000000"/>
                </a:solidFill>
              </a:rPr>
              <a:t>Bias in the sensor model are reduced through iterative refinement, enabling processing without a priori information (e.g. seed DEM or tie points).</a:t>
            </a:r>
          </a:p>
        </p:txBody>
      </p:sp>
    </p:spTree>
    <p:extLst>
      <p:ext uri="{BB962C8B-B14F-4D97-AF65-F5344CB8AC3E}">
        <p14:creationId xmlns:p14="http://schemas.microsoft.com/office/powerpoint/2010/main" val="6033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1859B"/>
                </a:solidFill>
                <a:latin typeface="Source Sans Pro Semibold" pitchFamily="34" charset="0"/>
              </a:rPr>
              <a:t>EXAMPLE SUPPORT REQUESTS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rgbClr val="3F3F3F">
                    <a:lumMod val="60000"/>
                    <a:lumOff val="40000"/>
                  </a:srgbClr>
                </a:solidFill>
              </a:rPr>
              <a:t>user services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279606" y="228600"/>
            <a:ext cx="8643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8" name="Picture 2" descr="E:\amix\amix_petermann_all_2015apr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74" y="549797"/>
            <a:ext cx="7182853" cy="58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681694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58" y="5943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What does SETSM produce?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81000" y="1114735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Gridded and gap-filled DEM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“Matchtag” Image with 1’s for pixels with matched points and 0’s for interpolated pixels.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16 bit orthorectified image at DEM resolution (not openly distributable currently)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74" y="3651786"/>
            <a:ext cx="2286550" cy="323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00" y="3609026"/>
            <a:ext cx="2338349" cy="332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625" y="3616790"/>
            <a:ext cx="2338349" cy="330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1858750" y="3329976"/>
            <a:ext cx="1380299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Raw DEM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812950" y="3329976"/>
            <a:ext cx="17199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cs typeface="Arial"/>
                <a:sym typeface="Arial"/>
                <a:rtl val="0"/>
              </a:rPr>
              <a:t>Matchtag Mask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7052475" y="3329976"/>
            <a:ext cx="1627500" cy="4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cs typeface="Arial"/>
                <a:sym typeface="Arial"/>
                <a:rtl val="0"/>
              </a:rPr>
              <a:t>Ortho Image</a:t>
            </a:r>
          </a:p>
        </p:txBody>
      </p:sp>
    </p:spTree>
    <p:extLst>
      <p:ext uri="{BB962C8B-B14F-4D97-AF65-F5344CB8AC3E}">
        <p14:creationId xmlns:p14="http://schemas.microsoft.com/office/powerpoint/2010/main" val="9780740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What’s the data quality?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Raw DEM’s have systematic positional errors of up to several meters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"/>
              <a:t>due to sensor model errors (Rational Polynomial Coefficients or RPCs)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"/>
              <a:t>corrected with ground control (lidar, GPS points, etc)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The relative (point-to-point) error in the DEM is order decimeters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"/>
              <a:t>this is the expected error after ground control is applied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Image edge effects, clouds, severe shadows and water bodies result in bad data</a:t>
            </a:r>
          </a:p>
          <a:p>
            <a:pPr marL="914400" lvl="1" indent="-228600">
              <a:spcBef>
                <a:spcPts val="0"/>
              </a:spcBef>
              <a:buChar char="○"/>
            </a:pPr>
            <a:r>
              <a:rPr lang="en"/>
              <a:t>these are effectively filtered using the matchtag field</a:t>
            </a:r>
          </a:p>
        </p:txBody>
      </p:sp>
    </p:spTree>
    <p:extLst>
      <p:ext uri="{BB962C8B-B14F-4D97-AF65-F5344CB8AC3E}">
        <p14:creationId xmlns:p14="http://schemas.microsoft.com/office/powerpoint/2010/main" val="2066711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50" y="1765450"/>
            <a:ext cx="2502750" cy="254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is data quality improved?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5" y="1791975"/>
            <a:ext cx="2359699" cy="238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75" y="4421224"/>
            <a:ext cx="2299024" cy="233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45" y="4280862"/>
            <a:ext cx="2399303" cy="243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775" y="4259550"/>
            <a:ext cx="2359700" cy="23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980" y="1791975"/>
            <a:ext cx="2456320" cy="2488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20600" y="1205375"/>
            <a:ext cx="2853600" cy="36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Arctic tundra example</a:t>
            </a:r>
          </a:p>
        </p:txBody>
      </p:sp>
      <p:cxnSp>
        <p:nvCxnSpPr>
          <p:cNvPr id="125" name="Shape 125"/>
          <p:cNvCxnSpPr/>
          <p:nvPr/>
        </p:nvCxnSpPr>
        <p:spPr>
          <a:xfrm flipH="1">
            <a:off x="2242675" y="1859875"/>
            <a:ext cx="140999" cy="1952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" name="Shape 126"/>
          <p:cNvCxnSpPr/>
          <p:nvPr/>
        </p:nvCxnSpPr>
        <p:spPr>
          <a:xfrm flipH="1">
            <a:off x="2674175" y="2214550"/>
            <a:ext cx="215099" cy="6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" name="Shape 127"/>
          <p:cNvSpPr txBox="1"/>
          <p:nvPr/>
        </p:nvSpPr>
        <p:spPr>
          <a:xfrm>
            <a:off x="2010375" y="1604812"/>
            <a:ext cx="1478399" cy="36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edge effects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2692975" y="1939850"/>
            <a:ext cx="6552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lakes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20725" y="1863650"/>
            <a:ext cx="848399" cy="50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Raw DEM (hillshade)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3299475" y="1863650"/>
            <a:ext cx="848399" cy="50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Ortho Image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5797500" y="1863650"/>
            <a:ext cx="848399" cy="50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matchtag field</a:t>
            </a:r>
          </a:p>
        </p:txBody>
      </p:sp>
      <p:cxnSp>
        <p:nvCxnSpPr>
          <p:cNvPr id="132" name="Shape 132"/>
          <p:cNvCxnSpPr/>
          <p:nvPr/>
        </p:nvCxnSpPr>
        <p:spPr>
          <a:xfrm flipH="1">
            <a:off x="8054075" y="3821700"/>
            <a:ext cx="6299" cy="8219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3" name="Shape 133"/>
          <p:cNvSpPr txBox="1"/>
          <p:nvPr/>
        </p:nvSpPr>
        <p:spPr>
          <a:xfrm>
            <a:off x="6104600" y="4280875"/>
            <a:ext cx="924600" cy="50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point density field</a:t>
            </a:r>
          </a:p>
        </p:txBody>
      </p:sp>
      <p:cxnSp>
        <p:nvCxnSpPr>
          <p:cNvPr id="134" name="Shape 134"/>
          <p:cNvCxnSpPr/>
          <p:nvPr/>
        </p:nvCxnSpPr>
        <p:spPr>
          <a:xfrm rot="10800000">
            <a:off x="5797499" y="5409275"/>
            <a:ext cx="655200" cy="83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" name="Shape 135"/>
          <p:cNvCxnSpPr/>
          <p:nvPr/>
        </p:nvCxnSpPr>
        <p:spPr>
          <a:xfrm rot="10800000">
            <a:off x="2987099" y="5297900"/>
            <a:ext cx="655200" cy="83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" name="Shape 136"/>
          <p:cNvSpPr txBox="1"/>
          <p:nvPr/>
        </p:nvSpPr>
        <p:spPr>
          <a:xfrm>
            <a:off x="3146175" y="4280875"/>
            <a:ext cx="1154999" cy="50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kern="0">
                <a:solidFill>
                  <a:srgbClr val="000000"/>
                </a:solidFill>
                <a:cs typeface="Arial"/>
                <a:sym typeface="Arial"/>
                <a:rtl val="0"/>
              </a:rPr>
              <a:t>Red = point density &lt; 30%</a:t>
            </a:r>
          </a:p>
        </p:txBody>
      </p:sp>
    </p:spTree>
    <p:extLst>
      <p:ext uri="{BB962C8B-B14F-4D97-AF65-F5344CB8AC3E}">
        <p14:creationId xmlns:p14="http://schemas.microsoft.com/office/powerpoint/2010/main" val="16702088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Offer?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76400"/>
            <a:ext cx="5638800" cy="4525963"/>
          </a:xfrm>
        </p:spPr>
        <p:txBody>
          <a:bodyPr/>
          <a:lstStyle/>
          <a:p>
            <a:r>
              <a:rPr lang="en-US" dirty="0" smtClean="0"/>
              <a:t>Ground Control</a:t>
            </a:r>
          </a:p>
          <a:p>
            <a:r>
              <a:rPr lang="en-US" dirty="0" smtClean="0"/>
              <a:t>Improvement of the DEMs</a:t>
            </a:r>
          </a:p>
          <a:p>
            <a:pPr lvl="1"/>
            <a:r>
              <a:rPr lang="en-US" dirty="0" smtClean="0"/>
              <a:t>Hole identification</a:t>
            </a:r>
          </a:p>
          <a:p>
            <a:pPr lvl="1"/>
            <a:r>
              <a:rPr lang="en-US" dirty="0" smtClean="0"/>
              <a:t>Hole filling</a:t>
            </a:r>
          </a:p>
          <a:p>
            <a:pPr lvl="1"/>
            <a:r>
              <a:rPr lang="en-US" dirty="0" smtClean="0"/>
              <a:t>Blunder editing</a:t>
            </a:r>
          </a:p>
          <a:p>
            <a:r>
              <a:rPr lang="en-US" dirty="0" smtClean="0"/>
              <a:t>Staff for short-term detail at PGC in Minnesota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We cannot manually examine 300,000 pairs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Use the processing of 8m DEMs to check the quality of the pair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When a 8m DEM succeeds process to 2m when more HPC time is available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PGC has enough time to produce 8m DEMS for ~150,000 – 17x17km 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400" dirty="0" err="1" smtClean="0"/>
              <a:t>ArcticDEM</a:t>
            </a:r>
            <a:r>
              <a:rPr lang="en-US" sz="3400" dirty="0"/>
              <a:t> </a:t>
            </a:r>
            <a:r>
              <a:rPr lang="en-US" sz="3400" dirty="0" smtClean="0"/>
              <a:t>Characteristics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6019800"/>
          </a:xfrm>
        </p:spPr>
        <p:txBody>
          <a:bodyPr>
            <a:normAutofit/>
          </a:bodyPr>
          <a:lstStyle/>
          <a:p>
            <a:pPr>
              <a:spcBef>
                <a:spcPts val="968"/>
              </a:spcBef>
            </a:pPr>
            <a:r>
              <a:rPr lang="en-US" sz="2000" dirty="0" smtClean="0"/>
              <a:t>File Format: 32 bit </a:t>
            </a:r>
            <a:r>
              <a:rPr lang="en-US" sz="2000" dirty="0" err="1" smtClean="0"/>
              <a:t>GeoTIFF</a:t>
            </a:r>
            <a:endParaRPr lang="en-US" sz="2000" dirty="0" smtClean="0"/>
          </a:p>
          <a:p>
            <a:pPr>
              <a:spcBef>
                <a:spcPts val="968"/>
              </a:spcBef>
            </a:pPr>
            <a:r>
              <a:rPr lang="en-US" sz="2000" dirty="0" smtClean="0"/>
              <a:t>Projection: NSIDC Sea Ice Polar Stereographic North</a:t>
            </a:r>
          </a:p>
          <a:p>
            <a:pPr lvl="1">
              <a:spcBef>
                <a:spcPts val="968"/>
              </a:spcBef>
            </a:pPr>
            <a:r>
              <a:rPr lang="en-US" sz="1600" dirty="0" smtClean="0"/>
              <a:t>Note: forthcoming effort to mosaic DEM strips will be tiled and projected to UTM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Vertical Datum/Reference: WGS84 ellipsoidal (native SETSM output)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Elevation Units: meters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No Data Value: -9999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Initial data generated and archived according to the </a:t>
            </a:r>
            <a:r>
              <a:rPr lang="en-US" sz="2000" dirty="0" err="1" smtClean="0"/>
              <a:t>DigitalGlobe</a:t>
            </a:r>
            <a:r>
              <a:rPr lang="en-US" sz="2000" dirty="0" smtClean="0"/>
              <a:t> satellite </a:t>
            </a:r>
            <a:r>
              <a:rPr lang="en-US" sz="2000" dirty="0" err="1" smtClean="0"/>
              <a:t>stereopair</a:t>
            </a:r>
            <a:r>
              <a:rPr lang="en-US" sz="2000" dirty="0" smtClean="0"/>
              <a:t> “strip” used to create the terrain</a:t>
            </a:r>
          </a:p>
          <a:p>
            <a:pPr lvl="1">
              <a:spcBef>
                <a:spcPts val="968"/>
              </a:spcBef>
            </a:pPr>
            <a:r>
              <a:rPr lang="en-US" sz="1600" dirty="0" smtClean="0"/>
              <a:t>Typically around 17km x 120km, but a lot of variability 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File Size</a:t>
            </a:r>
          </a:p>
          <a:p>
            <a:pPr lvl="1">
              <a:spcBef>
                <a:spcPts val="968"/>
              </a:spcBef>
            </a:pPr>
            <a:r>
              <a:rPr lang="en-US" sz="1600" dirty="0" smtClean="0"/>
              <a:t>2m Resolution: Approximately 1 MB per </a:t>
            </a:r>
            <a:r>
              <a:rPr lang="en-US" sz="1600" dirty="0" err="1" smtClean="0"/>
              <a:t>sqkm</a:t>
            </a:r>
            <a:r>
              <a:rPr lang="en-US" sz="1600" dirty="0" smtClean="0"/>
              <a:t> (~1 GB per 1000 </a:t>
            </a:r>
            <a:r>
              <a:rPr lang="en-US" sz="1600" dirty="0" err="1" smtClean="0"/>
              <a:t>sqkm</a:t>
            </a:r>
            <a:r>
              <a:rPr lang="en-US" sz="1600" dirty="0" smtClean="0"/>
              <a:t>)</a:t>
            </a:r>
          </a:p>
          <a:p>
            <a:pPr lvl="1">
              <a:spcBef>
                <a:spcPts val="968"/>
              </a:spcBef>
            </a:pPr>
            <a:r>
              <a:rPr lang="en-US" sz="1600" dirty="0" smtClean="0"/>
              <a:t>8m Resolution: Approximately 0.06 per </a:t>
            </a:r>
            <a:r>
              <a:rPr lang="en-US" sz="1600" dirty="0" err="1" smtClean="0"/>
              <a:t>sqkm</a:t>
            </a:r>
            <a:r>
              <a:rPr lang="en-US" sz="1600" dirty="0" smtClean="0"/>
              <a:t> (~65 MB per 1000 </a:t>
            </a:r>
            <a:r>
              <a:rPr lang="en-US" sz="1600" dirty="0" err="1" smtClean="0"/>
              <a:t>sqkm</a:t>
            </a:r>
            <a:r>
              <a:rPr lang="en-US" sz="1600" dirty="0" smtClean="0"/>
              <a:t>)</a:t>
            </a:r>
          </a:p>
          <a:p>
            <a:pPr>
              <a:spcBef>
                <a:spcPts val="968"/>
              </a:spcBef>
            </a:pPr>
            <a:r>
              <a:rPr lang="en-US" sz="2000" dirty="0" smtClean="0"/>
              <a:t>File naming</a:t>
            </a:r>
          </a:p>
          <a:p>
            <a:pPr lvl="1">
              <a:spcBef>
                <a:spcPts val="968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Pipeline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Sensor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YYYYMMDD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rgbClr val="00B0F0"/>
                </a:solidFill>
              </a:rPr>
              <a:t>Pair-ID1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rgbClr val="00B050"/>
                </a:solidFill>
              </a:rPr>
              <a:t>Pair-ID2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Part#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rgbClr val="C20AC2"/>
                </a:solidFill>
              </a:rPr>
              <a:t>Resolution</a:t>
            </a:r>
            <a:r>
              <a:rPr lang="en-US" sz="1600" dirty="0" smtClean="0"/>
              <a:t>_</a:t>
            </a:r>
            <a:r>
              <a:rPr lang="en-US" sz="1600" dirty="0" smtClean="0">
                <a:solidFill>
                  <a:srgbClr val="0070C0"/>
                </a:solidFill>
              </a:rPr>
              <a:t>Component</a:t>
            </a:r>
          </a:p>
          <a:p>
            <a:pPr lvl="1">
              <a:spcBef>
                <a:spcPts val="968"/>
              </a:spcBef>
            </a:pPr>
            <a:r>
              <a:rPr lang="en-US" sz="1600" i="1" dirty="0" smtClean="0">
                <a:solidFill>
                  <a:srgbClr val="FF0000"/>
                </a:solidFill>
              </a:rPr>
              <a:t>SETSM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WV01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20150215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rgbClr val="00B0F0"/>
                </a:solidFill>
              </a:rPr>
              <a:t>102001003A308300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rgbClr val="00B050"/>
                </a:solidFill>
              </a:rPr>
              <a:t>102001003BC43700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rgbClr val="C20AC2"/>
                </a:solidFill>
              </a:rPr>
              <a:t>8m</a:t>
            </a:r>
            <a:r>
              <a:rPr lang="en-US" sz="1600" i="1" dirty="0" smtClean="0"/>
              <a:t>_</a:t>
            </a:r>
            <a:r>
              <a:rPr lang="en-US" sz="1600" i="1" dirty="0" smtClean="0">
                <a:solidFill>
                  <a:srgbClr val="0070C0"/>
                </a:solidFill>
              </a:rPr>
              <a:t>dem</a:t>
            </a:r>
            <a:endParaRPr lang="en-US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Pocket Drive Contents (yours to keep)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6019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err="1" smtClean="0"/>
              <a:t>ArcticDEM</a:t>
            </a:r>
            <a:r>
              <a:rPr lang="en-US" dirty="0" smtClean="0"/>
              <a:t> </a:t>
            </a:r>
            <a:r>
              <a:rPr lang="en-US" dirty="0"/>
              <a:t>data </a:t>
            </a:r>
          </a:p>
          <a:p>
            <a:pPr lvl="1"/>
            <a:r>
              <a:rPr lang="en-US" dirty="0" smtClean="0"/>
              <a:t>DEM strips over AOIs requested through Tracy</a:t>
            </a:r>
          </a:p>
          <a:p>
            <a:pPr lvl="2"/>
            <a:r>
              <a:rPr lang="en-US" dirty="0" smtClean="0"/>
              <a:t>Canada</a:t>
            </a:r>
            <a:r>
              <a:rPr lang="en-US" dirty="0"/>
              <a:t>, Finland, Sweden, Norway, Faroe Islands (2m &amp; 8m resolution)</a:t>
            </a:r>
          </a:p>
          <a:p>
            <a:pPr lvl="1"/>
            <a:r>
              <a:rPr lang="en-US" dirty="0"/>
              <a:t>Additional Data: Alaska Regions, Svalbard (8m resolution)</a:t>
            </a:r>
          </a:p>
          <a:p>
            <a:pPr lvl="1"/>
            <a:r>
              <a:rPr lang="en-US" dirty="0" err="1" smtClean="0"/>
              <a:t>Matchtag</a:t>
            </a:r>
            <a:r>
              <a:rPr lang="en-US" dirty="0" smtClean="0"/>
              <a:t> files </a:t>
            </a:r>
          </a:p>
          <a:p>
            <a:pPr lvl="2"/>
            <a:r>
              <a:rPr lang="en-US" dirty="0" smtClean="0"/>
              <a:t>Bitmask </a:t>
            </a:r>
            <a:r>
              <a:rPr lang="en-US" dirty="0"/>
              <a:t>of pixels derived from stereo match (1) or interpolated (0)</a:t>
            </a:r>
          </a:p>
          <a:p>
            <a:pPr lvl="0"/>
            <a:r>
              <a:rPr lang="en-US" dirty="0"/>
              <a:t>Auxiliary Files Folder</a:t>
            </a:r>
          </a:p>
          <a:p>
            <a:pPr lvl="1"/>
            <a:r>
              <a:rPr lang="en-US" dirty="0" err="1"/>
              <a:t>Shapefile</a:t>
            </a:r>
            <a:r>
              <a:rPr lang="en-US" dirty="0"/>
              <a:t> of </a:t>
            </a:r>
            <a:r>
              <a:rPr lang="en-US" dirty="0" err="1"/>
              <a:t>ArcticDEM</a:t>
            </a:r>
            <a:r>
              <a:rPr lang="en-US" dirty="0"/>
              <a:t> regions being produced</a:t>
            </a:r>
          </a:p>
          <a:p>
            <a:pPr lvl="1"/>
            <a:r>
              <a:rPr lang="en-US" dirty="0" err="1"/>
              <a:t>Shapefile</a:t>
            </a:r>
            <a:r>
              <a:rPr lang="en-US" dirty="0"/>
              <a:t> index of DEM files</a:t>
            </a:r>
          </a:p>
          <a:p>
            <a:pPr lvl="2"/>
            <a:r>
              <a:rPr lang="en-US" dirty="0"/>
              <a:t>Refer to “</a:t>
            </a:r>
            <a:r>
              <a:rPr lang="en-US" dirty="0" err="1"/>
              <a:t>Pairname</a:t>
            </a:r>
            <a:r>
              <a:rPr lang="en-US" dirty="0"/>
              <a:t>” field above to identify DEM/</a:t>
            </a:r>
            <a:r>
              <a:rPr lang="en-US" dirty="0" err="1"/>
              <a:t>Matchtag</a:t>
            </a:r>
            <a:r>
              <a:rPr lang="en-US" dirty="0"/>
              <a:t> files</a:t>
            </a:r>
          </a:p>
          <a:p>
            <a:pPr lvl="0"/>
            <a:r>
              <a:rPr lang="en-US" dirty="0"/>
              <a:t>SETSM_ASP_Components_Doc.pdf</a:t>
            </a:r>
          </a:p>
          <a:p>
            <a:pPr lvl="1"/>
            <a:r>
              <a:rPr lang="en-US" dirty="0"/>
              <a:t>Explanation of output files generated from SETSM and ASP stereo pipelines</a:t>
            </a:r>
          </a:p>
          <a:p>
            <a:pPr lvl="2"/>
            <a:r>
              <a:rPr lang="en-US" dirty="0"/>
              <a:t>Note: not all files will be included on the hard drive at this time</a:t>
            </a:r>
          </a:p>
          <a:p>
            <a:pPr>
              <a:spcBef>
                <a:spcPts val="968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55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Notes and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We ask that you not release the DEMs yet</a:t>
            </a:r>
          </a:p>
          <a:p>
            <a:r>
              <a:rPr lang="en-US" dirty="0" smtClean="0"/>
              <a:t>Due to licensing, source stereo imagery used for production will not be available for distribution</a:t>
            </a:r>
          </a:p>
          <a:p>
            <a:pPr lvl="1"/>
            <a:r>
              <a:rPr lang="en-US" dirty="0" smtClean="0"/>
              <a:t>Metadata associated with the source imagery </a:t>
            </a:r>
            <a:r>
              <a:rPr lang="en-US" i="1" dirty="0" smtClean="0"/>
              <a:t>will </a:t>
            </a:r>
            <a:r>
              <a:rPr lang="en-US" dirty="0" smtClean="0"/>
              <a:t>be available</a:t>
            </a:r>
          </a:p>
          <a:p>
            <a:pPr lvl="2"/>
            <a:r>
              <a:rPr lang="en-US" dirty="0" smtClean="0"/>
              <a:t>Collection date, collection angles, image resolution, cloud cover, browse images</a:t>
            </a:r>
          </a:p>
        </p:txBody>
      </p:sp>
    </p:spTree>
    <p:extLst>
      <p:ext uri="{BB962C8B-B14F-4D97-AF65-F5344CB8AC3E}">
        <p14:creationId xmlns:p14="http://schemas.microsoft.com/office/powerpoint/2010/main" val="7833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Partner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13556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Control Sources to Enhance Accuracy</a:t>
            </a:r>
          </a:p>
          <a:p>
            <a:pPr lvl="1"/>
            <a:r>
              <a:rPr lang="en-US" sz="2200" dirty="0" smtClean="0"/>
              <a:t>LiDAR (airborne or terrestrial)</a:t>
            </a:r>
          </a:p>
          <a:p>
            <a:pPr lvl="1"/>
            <a:r>
              <a:rPr lang="en-US" sz="2200" dirty="0" err="1" smtClean="0"/>
              <a:t>InSAR</a:t>
            </a:r>
            <a:r>
              <a:rPr lang="en-US" sz="2200" dirty="0" smtClean="0"/>
              <a:t> Surveys </a:t>
            </a:r>
          </a:p>
          <a:p>
            <a:pPr lvl="1"/>
            <a:r>
              <a:rPr lang="en-US" sz="2200" dirty="0" smtClean="0"/>
              <a:t>GNSS ground surveys</a:t>
            </a:r>
          </a:p>
          <a:p>
            <a:pPr lvl="1"/>
            <a:r>
              <a:rPr lang="en-US" sz="2200" dirty="0" smtClean="0"/>
              <a:t>Cadastral Points</a:t>
            </a:r>
          </a:p>
          <a:p>
            <a:r>
              <a:rPr lang="en-US" sz="2800" dirty="0" smtClean="0"/>
              <a:t>High Resolution Coastline Features</a:t>
            </a:r>
          </a:p>
          <a:p>
            <a:r>
              <a:rPr lang="en-US" sz="2800" dirty="0" smtClean="0"/>
              <a:t>Large scale polygonal &amp; linear hydrographic features (1:25,000 scale or better)</a:t>
            </a:r>
          </a:p>
          <a:p>
            <a:r>
              <a:rPr lang="en-US" sz="2800" dirty="0" smtClean="0"/>
              <a:t>Feedback </a:t>
            </a:r>
          </a:p>
          <a:p>
            <a:pPr lvl="1"/>
            <a:r>
              <a:rPr lang="en-US" sz="2200" dirty="0" smtClean="0"/>
              <a:t>Recommendations</a:t>
            </a:r>
          </a:p>
          <a:p>
            <a:pPr lvl="1"/>
            <a:r>
              <a:rPr lang="en-US" sz="2200" dirty="0" smtClean="0"/>
              <a:t>Identification of problem areas (artifacts, voids</a:t>
            </a:r>
            <a:r>
              <a:rPr lang="en-US" sz="2200" smtClean="0"/>
              <a:t>, pits/spikes)</a:t>
            </a:r>
            <a:endParaRPr lang="en-US" sz="2200" dirty="0" smtClean="0"/>
          </a:p>
          <a:p>
            <a:r>
              <a:rPr lang="en-US" sz="3000" dirty="0" smtClean="0"/>
              <a:t>Post-processing &amp; editing</a:t>
            </a:r>
          </a:p>
          <a:p>
            <a:pPr lvl="1"/>
            <a:endParaRPr lang="en-US" sz="2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Metadata Generation and Indexing</a:t>
            </a:r>
          </a:p>
          <a:p>
            <a:pPr lvl="1"/>
            <a:r>
              <a:rPr lang="en-US" sz="1800" dirty="0" smtClean="0"/>
              <a:t>Auto-generated XML files describing data</a:t>
            </a:r>
          </a:p>
          <a:p>
            <a:pPr lvl="1"/>
            <a:r>
              <a:rPr lang="en-US" sz="1800" dirty="0" smtClean="0"/>
              <a:t>Polygonal coverage footprints</a:t>
            </a:r>
          </a:p>
          <a:p>
            <a:r>
              <a:rPr lang="en-US" dirty="0" smtClean="0"/>
              <a:t>FTP delivery</a:t>
            </a:r>
          </a:p>
          <a:p>
            <a:pPr lvl="1"/>
            <a:r>
              <a:rPr lang="en-US" sz="1800" dirty="0" smtClean="0"/>
              <a:t>Folders set up by region</a:t>
            </a:r>
          </a:p>
          <a:p>
            <a:pPr lvl="1"/>
            <a:r>
              <a:rPr lang="en-US" sz="1800" dirty="0" smtClean="0"/>
              <a:t>PGC can notify Partner’s when new data becomes available</a:t>
            </a:r>
          </a:p>
          <a:p>
            <a:r>
              <a:rPr lang="en-US" dirty="0" smtClean="0"/>
              <a:t>Discovery &amp; Understanding of Auxiliary Partner Data Sources to Improve Terrain</a:t>
            </a:r>
          </a:p>
          <a:p>
            <a:r>
              <a:rPr lang="en-US" dirty="0" smtClean="0"/>
              <a:t>Ongoing Gap/Cloud-Fill Image Tasking</a:t>
            </a:r>
          </a:p>
          <a:p>
            <a:r>
              <a:rPr lang="en-US" dirty="0" smtClean="0"/>
              <a:t>Versioning</a:t>
            </a:r>
          </a:p>
          <a:p>
            <a:r>
              <a:rPr lang="en-US" dirty="0" smtClean="0"/>
              <a:t>Re-ingest and re-distribution strategy of improved data</a:t>
            </a:r>
          </a:p>
          <a:p>
            <a:pPr marL="57150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6C09"/>
                </a:solidFill>
                <a:latin typeface="Source Sans Pro Semibold" pitchFamily="34" charset="0"/>
              </a:rPr>
              <a:t>EXAMPLE SUPPORT REQUESTS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rgbClr val="3F3F3F">
                    <a:lumMod val="60000"/>
                    <a:lumOff val="40000"/>
                  </a:srgbClr>
                </a:solidFill>
              </a:rPr>
              <a:t>user services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279606" y="228600"/>
            <a:ext cx="8643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14887" y="6332596"/>
            <a:ext cx="35814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i="1" dirty="0">
                <a:solidFill>
                  <a:srgbClr val="3F3F3F"/>
                </a:solidFill>
              </a:rPr>
              <a:t>Fixed Wing Landing Site Support, Tucker Glacier, Antarctica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712" y="596165"/>
            <a:ext cx="7648575" cy="57364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0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335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E36C09"/>
              </a:solidFill>
              <a:latin typeface="Source Sans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"/>
            <a:ext cx="9144000" cy="4374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Paul Morin</a:t>
            </a:r>
          </a:p>
          <a:p>
            <a:pPr algn="ctr"/>
            <a:endParaRPr lang="en-US" sz="1100" i="1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i="1" dirty="0" smtClean="0">
                <a:solidFill>
                  <a:srgbClr val="3F3F3F"/>
                </a:solidFill>
                <a:latin typeface="Source Sans Pro Semibold" pitchFamily="34" charset="0"/>
              </a:rPr>
              <a:t>PGC PI/Director</a:t>
            </a:r>
          </a:p>
          <a:p>
            <a:pPr algn="ctr"/>
            <a:r>
              <a:rPr lang="en-US" sz="2000" dirty="0" smtClean="0">
                <a:solidFill>
                  <a:srgbClr val="3F3F3F"/>
                </a:solidFill>
              </a:rPr>
              <a:t>lpaul@umn.edu</a:t>
            </a:r>
          </a:p>
          <a:p>
            <a:pPr algn="ctr"/>
            <a:endParaRPr lang="en-US" sz="1100" dirty="0" smtClean="0">
              <a:solidFill>
                <a:srgbClr val="3F3F3F"/>
              </a:solidFill>
            </a:endParaRPr>
          </a:p>
          <a:p>
            <a:pPr algn="ctr"/>
            <a:endParaRPr lang="en-US" dirty="0">
              <a:solidFill>
                <a:srgbClr val="3F3F3F"/>
              </a:solidFill>
            </a:endParaRPr>
          </a:p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Mike </a:t>
            </a:r>
            <a:r>
              <a:rPr lang="en-US" sz="2800" dirty="0" err="1" smtClean="0">
                <a:solidFill>
                  <a:srgbClr val="3F3F3F"/>
                </a:solidFill>
                <a:latin typeface="Source Sans Pro Semibold" pitchFamily="34" charset="0"/>
              </a:rPr>
              <a:t>Cloutier</a:t>
            </a:r>
            <a:endParaRPr lang="en-US" sz="2800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endParaRPr lang="en-US" sz="1200" i="1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i="1" dirty="0" err="1" smtClean="0">
                <a:solidFill>
                  <a:srgbClr val="3F3F3F"/>
                </a:solidFill>
                <a:latin typeface="Source Sans Pro Semibold" pitchFamily="34" charset="0"/>
              </a:rPr>
              <a:t>ArcticDEM</a:t>
            </a:r>
            <a:r>
              <a:rPr lang="en-US" sz="2000" i="1" dirty="0">
                <a:solidFill>
                  <a:srgbClr val="3F3F3F"/>
                </a:solidFill>
                <a:latin typeface="Source Sans Pro Semibold" pitchFamily="34" charset="0"/>
              </a:rPr>
              <a:t> </a:t>
            </a:r>
            <a:r>
              <a:rPr lang="en-US" sz="2000" i="1" dirty="0" smtClean="0">
                <a:solidFill>
                  <a:srgbClr val="3F3F3F"/>
                </a:solidFill>
                <a:latin typeface="Source Sans Pro Semibold" pitchFamily="34" charset="0"/>
              </a:rPr>
              <a:t>Contact for International Partners</a:t>
            </a:r>
            <a:endParaRPr lang="en-US" sz="2000" i="1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dirty="0">
                <a:solidFill>
                  <a:srgbClr val="3F3F3F"/>
                </a:solidFill>
              </a:rPr>
              <a:t>clou0012@umn.edu</a:t>
            </a:r>
            <a:endParaRPr lang="en-US" sz="2000" dirty="0" smtClean="0">
              <a:solidFill>
                <a:srgbClr val="3F3F3F"/>
              </a:solidFill>
            </a:endParaRPr>
          </a:p>
          <a:p>
            <a:pPr algn="ctr"/>
            <a:endParaRPr lang="en-US" sz="2800" dirty="0" smtClean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800" dirty="0" smtClean="0">
                <a:solidFill>
                  <a:srgbClr val="3F3F3F"/>
                </a:solidFill>
                <a:latin typeface="Source Sans Pro Semibold" pitchFamily="34" charset="0"/>
              </a:rPr>
              <a:t>Polar Geospatial Center</a:t>
            </a:r>
            <a:endParaRPr lang="en-US" sz="2800" dirty="0">
              <a:solidFill>
                <a:srgbClr val="3F3F3F"/>
              </a:solidFill>
              <a:latin typeface="Source Sans Pro Semibold" pitchFamily="34" charset="0"/>
            </a:endParaRPr>
          </a:p>
          <a:p>
            <a:pPr algn="ctr"/>
            <a:r>
              <a:rPr lang="en-US" sz="2000" dirty="0" smtClean="0">
                <a:solidFill>
                  <a:srgbClr val="3F3F3F"/>
                </a:solidFill>
              </a:rPr>
              <a:t>www.pgc.umn.edu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28321" y="4923359"/>
            <a:ext cx="1487358" cy="685800"/>
            <a:chOff x="3737906" y="3589020"/>
            <a:chExt cx="1487358" cy="685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7906" y="3589020"/>
              <a:ext cx="681694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9464" y="3589020"/>
              <a:ext cx="685800" cy="685800"/>
            </a:xfrm>
            <a:prstGeom prst="rect">
              <a:avLst/>
            </a:prstGeom>
          </p:spPr>
        </p:pic>
      </p:grpSp>
      <p:pic>
        <p:nvPicPr>
          <p:cNvPr id="1026" name="Picture 2" descr="https://g.twimg.com/Twitter_logo_blue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958" y="5935871"/>
            <a:ext cx="2811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acebook.com/images/fb_icon_325x325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400" y="622299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8413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@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polargeospatial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  <a:p>
            <a:pPr algn="ct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/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polargeospatial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655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6C09"/>
                </a:solidFill>
                <a:latin typeface="Source Sans Pro Semibold" pitchFamily="34" charset="0"/>
              </a:rPr>
              <a:t>EXAMPLE SUPPORT REQUESTS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43600" y="7620"/>
            <a:ext cx="3200400" cy="22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>
                <a:solidFill>
                  <a:srgbClr val="3F3F3F">
                    <a:lumMod val="60000"/>
                    <a:lumOff val="40000"/>
                  </a:srgbClr>
                </a:solidFill>
              </a:rPr>
              <a:t>user services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279606" y="228600"/>
            <a:ext cx="8643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1900" y="6205288"/>
            <a:ext cx="35814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i="1" dirty="0">
                <a:solidFill>
                  <a:srgbClr val="3F3F3F"/>
                </a:solidFill>
              </a:rPr>
              <a:t>Summit of Mount Erebus Reference &amp; Planning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642688"/>
            <a:ext cx="5562600" cy="55626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7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w-template-cray-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1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D8D8D8"/>
      </a:accent3>
      <a:accent4>
        <a:srgbClr val="7F7F7F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Custom 2">
      <a:dk1>
        <a:srgbClr val="3F3F3F"/>
      </a:dk1>
      <a:lt1>
        <a:srgbClr val="31859B"/>
      </a:lt1>
      <a:dk2>
        <a:srgbClr val="FFFFFF"/>
      </a:dk2>
      <a:lt2>
        <a:srgbClr val="FFFFFF"/>
      </a:lt2>
      <a:accent1>
        <a:srgbClr val="31859B"/>
      </a:accent1>
      <a:accent2>
        <a:srgbClr val="31859B"/>
      </a:accent2>
      <a:accent3>
        <a:srgbClr val="31859B"/>
      </a:accent3>
      <a:accent4>
        <a:srgbClr val="31859B"/>
      </a:accent4>
      <a:accent5>
        <a:srgbClr val="31859B"/>
      </a:accent5>
      <a:accent6>
        <a:srgbClr val="31859B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PGC-Orang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D8D8D8"/>
      </a:accent3>
      <a:accent4>
        <a:srgbClr val="7F7F7F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D8D8D8"/>
      </a:accent3>
      <a:accent4>
        <a:srgbClr val="7F7F7F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Custom 2">
      <a:dk1>
        <a:srgbClr val="3F3F3F"/>
      </a:dk1>
      <a:lt1>
        <a:srgbClr val="E36C09"/>
      </a:lt1>
      <a:dk2>
        <a:srgbClr val="FFFFFF"/>
      </a:dk2>
      <a:lt2>
        <a:srgbClr val="FFFFFF"/>
      </a:lt2>
      <a:accent1>
        <a:srgbClr val="F8A560"/>
      </a:accent1>
      <a:accent2>
        <a:srgbClr val="E36C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3F3F3F"/>
      </a:hlink>
      <a:folHlink>
        <a:srgbClr val="3F3F3F"/>
      </a:folHlink>
    </a:clrScheme>
    <a:fontScheme name="Source Sans Pro Light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14762</TotalTime>
  <Words>2488</Words>
  <Application>Microsoft Office PowerPoint</Application>
  <PresentationFormat>On-screen Show (4:3)</PresentationFormat>
  <Paragraphs>479</Paragraphs>
  <Slides>80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80</vt:i4>
      </vt:variant>
    </vt:vector>
  </HeadingPairs>
  <TitlesOfParts>
    <vt:vector size="102" baseType="lpstr">
      <vt:lpstr>7_Office Theme</vt:lpstr>
      <vt:lpstr>12_Office Theme</vt:lpstr>
      <vt:lpstr>2_Office Theme</vt:lpstr>
      <vt:lpstr>Office Theme</vt:lpstr>
      <vt:lpstr>4_Office Theme</vt:lpstr>
      <vt:lpstr>8_Office Theme</vt:lpstr>
      <vt:lpstr>1_Office Theme</vt:lpstr>
      <vt:lpstr>3_Office Theme</vt:lpstr>
      <vt:lpstr>5_Office Theme</vt:lpstr>
      <vt:lpstr>6_Office Theme</vt:lpstr>
      <vt:lpstr>9_Office Theme</vt:lpstr>
      <vt:lpstr>10_Office Theme</vt:lpstr>
      <vt:lpstr>bw-template-cray-2011</vt:lpstr>
      <vt:lpstr>11_Office Theme</vt:lpstr>
      <vt:lpstr>15_Office Theme</vt:lpstr>
      <vt:lpstr>1_simple-light-2</vt:lpstr>
      <vt:lpstr>2_simple-light-2</vt:lpstr>
      <vt:lpstr>3_simple-light-2</vt:lpstr>
      <vt:lpstr>4_simple-light-2</vt:lpstr>
      <vt:lpstr>16_Office Theme</vt:lpstr>
      <vt:lpstr>17_Office Theme</vt:lpstr>
      <vt:lpstr>1_PGC-Orange</vt:lpstr>
      <vt:lpstr>PowerPoint Presentation</vt:lpstr>
      <vt:lpstr>PowerPoint Presentation</vt:lpstr>
      <vt:lpstr>PowerPoint Presentation</vt:lpstr>
      <vt:lpstr>NSF Funded Polar Researchers See the Arctic Differently </vt:lpstr>
      <vt:lpstr>Terrain Generation Looks Different to PGC</vt:lpstr>
      <vt:lpstr>About NGA Commercial Imagery</vt:lpstr>
      <vt:lpstr>PowerPoint Presentation</vt:lpstr>
      <vt:lpstr>PowerPoint Presentation</vt:lpstr>
      <vt:lpstr>PowerPoint Presentation</vt:lpstr>
      <vt:lpstr>ArcticDEM Goal</vt:lpstr>
      <vt:lpstr>Alaska: Two Meter Resolution Test</vt:lpstr>
      <vt:lpstr>Iceland 2m Test</vt:lpstr>
      <vt:lpstr>Iceland 2m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Expected Accuracy</vt:lpstr>
      <vt:lpstr>Basic Statistics</vt:lpstr>
      <vt:lpstr>What we need</vt:lpstr>
      <vt:lpstr>What you need to do</vt:lpstr>
      <vt:lpstr>Don’t do significant work before talking to PGC</vt:lpstr>
      <vt:lpstr>ArcticDEM Final Products</vt:lpstr>
      <vt:lpstr>PowerPoint Presentation</vt:lpstr>
      <vt:lpstr>PowerPoint Presentation</vt:lpstr>
      <vt:lpstr>NSF High Performance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Stereo Coverage by Year</vt:lpstr>
      <vt:lpstr>US ArcticDEM Partners</vt:lpstr>
      <vt:lpstr>PGC’s Contribution</vt:lpstr>
      <vt:lpstr>Next Steps </vt:lpstr>
      <vt:lpstr>What will happen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the DEMs</vt:lpstr>
      <vt:lpstr>Strategy</vt:lpstr>
      <vt:lpstr>PowerPoint Presentation</vt:lpstr>
      <vt:lpstr>PowerPoint Presentation</vt:lpstr>
      <vt:lpstr>NSF High Performance Computing</vt:lpstr>
      <vt:lpstr>PowerPoint Presentation</vt:lpstr>
      <vt:lpstr>Stereo Coverage by Year</vt:lpstr>
      <vt:lpstr>PGC’s Contribution</vt:lpstr>
      <vt:lpstr>Next Steps </vt:lpstr>
      <vt:lpstr>Ironies</vt:lpstr>
      <vt:lpstr>What is SETSM?</vt:lpstr>
      <vt:lpstr>How does SETSM work?</vt:lpstr>
      <vt:lpstr>What does SETSM produce?</vt:lpstr>
      <vt:lpstr>What’s the data quality?</vt:lpstr>
      <vt:lpstr>How is data quality improved?</vt:lpstr>
      <vt:lpstr>What Can You Offer?</vt:lpstr>
      <vt:lpstr>Processing Strategy</vt:lpstr>
      <vt:lpstr>ArcticDEM Characteristics</vt:lpstr>
      <vt:lpstr>Pocket Drive Contents (yours to keep)</vt:lpstr>
      <vt:lpstr>General Notes and Comments</vt:lpstr>
      <vt:lpstr>Useful Partner Contributions</vt:lpstr>
      <vt:lpstr>Next Steps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J Morin</dc:creator>
  <cp:lastModifiedBy>Fuller, Tracy</cp:lastModifiedBy>
  <cp:revision>176</cp:revision>
  <dcterms:created xsi:type="dcterms:W3CDTF">2015-05-28T20:38:31Z</dcterms:created>
  <dcterms:modified xsi:type="dcterms:W3CDTF">2015-10-28T04:28:19Z</dcterms:modified>
</cp:coreProperties>
</file>