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5" r:id="rId3"/>
    <p:sldId id="259" r:id="rId4"/>
    <p:sldId id="260" r:id="rId5"/>
    <p:sldId id="296" r:id="rId6"/>
    <p:sldId id="293" r:id="rId7"/>
    <p:sldId id="274" r:id="rId8"/>
    <p:sldId id="277" r:id="rId9"/>
    <p:sldId id="278" r:id="rId10"/>
    <p:sldId id="279" r:id="rId11"/>
    <p:sldId id="275" r:id="rId12"/>
    <p:sldId id="262" r:id="rId13"/>
    <p:sldId id="263" r:id="rId14"/>
    <p:sldId id="264" r:id="rId15"/>
    <p:sldId id="294" r:id="rId16"/>
    <p:sldId id="273" r:id="rId17"/>
    <p:sldId id="288" r:id="rId18"/>
    <p:sldId id="270" r:id="rId19"/>
    <p:sldId id="276" r:id="rId20"/>
    <p:sldId id="292" r:id="rId21"/>
    <p:sldId id="291" r:id="rId22"/>
    <p:sldId id="290" r:id="rId23"/>
    <p:sldId id="284" r:id="rId24"/>
    <p:sldId id="287" r:id="rId25"/>
    <p:sldId id="289" r:id="rId26"/>
    <p:sldId id="297" r:id="rId27"/>
  </p:sldIdLst>
  <p:sldSz cx="9144000" cy="6858000" type="screen4x3"/>
  <p:notesSz cx="6794500" cy="100076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b="1" kern="1200">
        <a:solidFill>
          <a:schemeClr val="accent1"/>
        </a:solidFill>
        <a:latin typeface="Garamond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2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6600"/>
    <a:srgbClr val="F9840F"/>
    <a:srgbClr val="FF9900"/>
    <a:srgbClr val="FF0000"/>
    <a:srgbClr val="0000CC"/>
    <a:srgbClr val="FFCC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>
        <p:scale>
          <a:sx n="75" d="100"/>
          <a:sy n="75" d="100"/>
        </p:scale>
        <p:origin x="-162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8"/>
    </p:cViewPr>
  </p:sorterViewPr>
  <p:notesViewPr>
    <p:cSldViewPr>
      <p:cViewPr varScale="1">
        <p:scale>
          <a:sx n="80" d="100"/>
          <a:sy n="80" d="100"/>
        </p:scale>
        <p:origin x="-1116" y="-108"/>
      </p:cViewPr>
      <p:guideLst>
        <p:guide orient="horz" pos="315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2971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723438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016BD41-A8A7-474C-95E0-BC20260CA2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22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7713"/>
            <a:ext cx="5005388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52975"/>
            <a:ext cx="49784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7250"/>
            <a:ext cx="2944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747250"/>
            <a:ext cx="29448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  <a:spAutoFit/>
          </a:bodyPr>
          <a:lstStyle>
            <a:lvl1pPr algn="r" defTabSz="917575" eaLnBrk="0" hangingPunct="0">
              <a:spcBef>
                <a:spcPct val="5000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71C469E-A502-42B8-92DE-3FAB599224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2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740900"/>
            <a:ext cx="2944812" cy="266700"/>
          </a:xfrm>
          <a:noFill/>
        </p:spPr>
        <p:txBody>
          <a:bodyPr/>
          <a:lstStyle/>
          <a:p>
            <a:fld id="{D338A084-47E8-4231-9DA4-5A2AF404D8F2}" type="slidenum">
              <a:rPr lang="is-IS" smtClean="0"/>
              <a:pPr/>
              <a:t>1</a:t>
            </a:fld>
            <a:endParaRPr lang="is-IS" smtClean="0"/>
          </a:p>
        </p:txBody>
      </p:sp>
    </p:spTree>
    <p:extLst>
      <p:ext uri="{BB962C8B-B14F-4D97-AF65-F5344CB8AC3E}">
        <p14:creationId xmlns:p14="http://schemas.microsoft.com/office/powerpoint/2010/main" val="396332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744075"/>
            <a:ext cx="2944812" cy="263525"/>
          </a:xfrm>
          <a:noFill/>
        </p:spPr>
        <p:txBody>
          <a:bodyPr/>
          <a:lstStyle/>
          <a:p>
            <a:fld id="{A756E6D7-39FE-4BDF-92E5-151DD1C78E45}" type="slidenum">
              <a:rPr lang="sv-SE" smtClean="0"/>
              <a:pPr/>
              <a:t>24</a:t>
            </a:fld>
            <a:endParaRPr lang="sv-SE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00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744075"/>
            <a:ext cx="2944812" cy="263525"/>
          </a:xfrm>
          <a:noFill/>
        </p:spPr>
        <p:txBody>
          <a:bodyPr/>
          <a:lstStyle/>
          <a:p>
            <a:fld id="{A756E6D7-39FE-4BDF-92E5-151DD1C78E45}" type="slidenum">
              <a:rPr lang="sv-SE" smtClean="0"/>
              <a:pPr/>
              <a:t>25</a:t>
            </a:fld>
            <a:endParaRPr lang="sv-SE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2940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740900"/>
            <a:ext cx="2944812" cy="266700"/>
          </a:xfrm>
          <a:noFill/>
        </p:spPr>
        <p:txBody>
          <a:bodyPr/>
          <a:lstStyle/>
          <a:p>
            <a:fld id="{D338A084-47E8-4231-9DA4-5A2AF404D8F2}" type="slidenum">
              <a:rPr lang="is-IS" smtClean="0"/>
              <a:pPr/>
              <a:t>26</a:t>
            </a:fld>
            <a:endParaRPr lang="is-IS" smtClean="0"/>
          </a:p>
        </p:txBody>
      </p:sp>
    </p:spTree>
    <p:extLst>
      <p:ext uri="{BB962C8B-B14F-4D97-AF65-F5344CB8AC3E}">
        <p14:creationId xmlns:p14="http://schemas.microsoft.com/office/powerpoint/2010/main" val="44606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81923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0681C4BF-ADF2-4047-8C93-6AF2DCCE7AB9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12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7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6FC73D40-4710-444C-B53E-DF65233FF749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16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744075"/>
            <a:ext cx="2944812" cy="263525"/>
          </a:xfrm>
          <a:noFill/>
        </p:spPr>
        <p:txBody>
          <a:bodyPr/>
          <a:lstStyle/>
          <a:p>
            <a:fld id="{A756E6D7-39FE-4BDF-92E5-151DD1C78E45}" type="slidenum">
              <a:rPr lang="sv-SE" smtClean="0"/>
              <a:pPr/>
              <a:t>17</a:t>
            </a:fld>
            <a:endParaRPr lang="sv-SE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5452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744075"/>
            <a:ext cx="2944812" cy="263525"/>
          </a:xfrm>
          <a:noFill/>
        </p:spPr>
        <p:txBody>
          <a:bodyPr/>
          <a:lstStyle/>
          <a:p>
            <a:fld id="{FFDC6FE9-BB42-4753-A040-D5CF0E68771F}" type="slidenum">
              <a:rPr lang="sv-SE" smtClean="0"/>
              <a:pPr/>
              <a:t>18</a:t>
            </a:fld>
            <a:endParaRPr lang="sv-SE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9359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xfrm>
            <a:off x="908050" y="4752975"/>
            <a:ext cx="4978400" cy="274638"/>
          </a:xfrm>
          <a:noFill/>
          <a:ln/>
        </p:spPr>
        <p:txBody>
          <a:bodyPr/>
          <a:lstStyle/>
          <a:p>
            <a:endParaRPr lang="is-IS" smtClean="0">
              <a:latin typeface="Times New Roman" pitchFamily="18" charset="0"/>
              <a:ea typeface="ＭＳ Ｐゴシック"/>
            </a:endParaRPr>
          </a:p>
        </p:txBody>
      </p:sp>
      <p:sp>
        <p:nvSpPr>
          <p:cNvPr id="81923" name="Slide Number Placeholder 3"/>
          <p:cNvSpPr txBox="1">
            <a:spLocks noGrp="1"/>
          </p:cNvSpPr>
          <p:nvPr/>
        </p:nvSpPr>
        <p:spPr bwMode="auto">
          <a:xfrm>
            <a:off x="3849688" y="9740900"/>
            <a:ext cx="2944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9" tIns="45924" rIns="91849" bIns="45924" anchor="b">
            <a:spAutoFit/>
          </a:bodyPr>
          <a:lstStyle/>
          <a:p>
            <a:pPr algn="r" defTabSz="917575" eaLnBrk="0" hangingPunct="0">
              <a:spcBef>
                <a:spcPct val="50000"/>
              </a:spcBef>
            </a:pPr>
            <a:fld id="{0681C4BF-ADF2-4047-8C93-6AF2DCCE7AB9}" type="slidenum">
              <a:rPr lang="is-IS" sz="1100" b="0">
                <a:solidFill>
                  <a:schemeClr val="tx1"/>
                </a:solidFill>
                <a:latin typeface="Times New Roman" pitchFamily="18" charset="0"/>
              </a:rPr>
              <a:pPr algn="r" defTabSz="917575" eaLnBrk="0" hangingPunct="0">
                <a:spcBef>
                  <a:spcPct val="50000"/>
                </a:spcBef>
              </a:pPr>
              <a:t>19</a:t>
            </a:fld>
            <a:endParaRPr lang="is-I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426CB28-139D-43B3-B369-FFAE604799FA}" type="slidenum">
              <a:rPr lang="da-DK" altLang="da-DK" smtClean="0">
                <a:latin typeface="Arial" panose="020B0604020202020204" pitchFamily="34" charset="0"/>
              </a:rPr>
              <a:pPr/>
              <a:t>21</a:t>
            </a:fld>
            <a:endParaRPr lang="da-DK" altLang="da-D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6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426CB28-139D-43B3-B369-FFAE604799FA}" type="slidenum">
              <a:rPr lang="da-DK" altLang="da-DK" smtClean="0">
                <a:latin typeface="Arial" panose="020B0604020202020204" pitchFamily="34" charset="0"/>
              </a:rPr>
              <a:pPr/>
              <a:t>22</a:t>
            </a:fld>
            <a:endParaRPr lang="da-DK" altLang="da-D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8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426CB28-139D-43B3-B369-FFAE604799FA}" type="slidenum">
              <a:rPr lang="da-DK" altLang="da-DK" smtClean="0">
                <a:latin typeface="Arial" panose="020B0604020202020204" pitchFamily="34" charset="0"/>
              </a:rPr>
              <a:pPr/>
              <a:t>23</a:t>
            </a:fld>
            <a:endParaRPr lang="da-DK" altLang="da-DK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F7D3-4E38-4CE6-8BE8-F9BC2FD5C8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1954-E08D-42CA-AD75-660E375E56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33375"/>
            <a:ext cx="2058988" cy="5797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29325" cy="5797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39BF-FDD4-4E8B-92DE-F08E3759C9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33375"/>
            <a:ext cx="8240713" cy="579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76BA-8E04-44F7-8A39-6F4B867B38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054F-532C-432F-9780-1225997A7F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A1A2A-1C62-42F2-AA65-F466549918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E3D0-871D-4B78-A68C-EC27A2524A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3CB2-1A8C-4822-8FB5-6D8D5C964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C9AD2-21DB-4A47-A201-2D4C1A5BFE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65C-D401-48BD-AB2F-ECEC317E68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B5B5-B295-4178-95DD-9AE5A8EEA3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72E-6037-4EB2-9095-7248A11FE5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81" y="284632"/>
            <a:ext cx="7218798" cy="57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6098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sv-SE"/>
              <a:t>www.arctic-sdi.org</a:t>
            </a:r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C25D26-6D2D-42A1-8715-51145AA2EB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34505" name="Line 9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latin typeface="Garamond" charset="0"/>
              <a:ea typeface="ＭＳ Ｐゴシック" charset="0"/>
              <a:cs typeface="+mn-cs"/>
            </a:endParaRPr>
          </a:p>
        </p:txBody>
      </p:sp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4138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30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1pPr>
      <a:lvl2pPr marL="801687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2pPr>
      <a:lvl3pPr marL="1014412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3pPr>
      <a:lvl4pPr marL="1366837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4pPr>
      <a:lvl5pPr marL="1684338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mgf34i_IBXI" TargetMode="External"/><Relationship Id="rId5" Type="http://schemas.openxmlformats.org/officeDocument/2006/relationships/image" Target="../media/image2.wmf"/><Relationship Id="rId4" Type="http://schemas.openxmlformats.org/officeDocument/2006/relationships/hyperlink" Target="file:///C:\ASDI(111002)\Meetings\Temporary%20Internet%20Files\OLK1D\SWIPA%20A%20Changing%20Environment%20%5bwww.Keep-Tube.com%5d.mp4" TargetMode="Externa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mgf34i_IBX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1.jpeg"/><Relationship Id="rId7" Type="http://schemas.openxmlformats.org/officeDocument/2006/relationships/hyperlink" Target="http://www.youtube.com/watch?v=mgf34i_IBX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mgf34i_IBX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" y="-4425"/>
            <a:ext cx="9134475" cy="6858000"/>
          </a:xfrm>
          <a:prstGeom prst="rect">
            <a:avLst/>
          </a:prstGeom>
        </p:spPr>
      </p:pic>
      <p:sp>
        <p:nvSpPr>
          <p:cNvPr id="2867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BCCF-AE7B-4DB5-92BA-E5D162EC24DA}" type="slidenum">
              <a:rPr lang="sv-SE"/>
              <a:pPr>
                <a:defRPr/>
              </a:pPr>
              <a:t>1</a:t>
            </a:fld>
            <a:endParaRPr lang="sv-SE"/>
          </a:p>
        </p:txBody>
      </p:sp>
      <p:pic>
        <p:nvPicPr>
          <p:cNvPr id="28677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50850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8313" y="913061"/>
            <a:ext cx="835183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>
              <a:defRPr/>
            </a:pPr>
            <a:endParaRPr lang="en-GB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lvl="1" algn="ctr">
              <a:defRPr/>
            </a:pP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Arctic Spatial Data Infrastructure</a:t>
            </a:r>
            <a:b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endParaRPr lang="en-GB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lvl="1" algn="ctr">
              <a:defRPr/>
            </a:pP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 </a:t>
            </a: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circumpolar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mapping initiative -</a:t>
            </a:r>
            <a:endParaRPr lang="en-GB" sz="3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lvl="1" algn="ctr">
              <a:defRPr/>
            </a:pPr>
            <a:endParaRPr lang="en-GB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lvl="1" algn="ctr">
              <a:defRPr/>
            </a:pPr>
            <a:r>
              <a:rPr lang="en-US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EPPR II and UAS Workshop</a:t>
            </a:r>
          </a:p>
          <a:p>
            <a:pPr lvl="1" algn="ctr">
              <a:defRPr/>
            </a:pPr>
            <a:r>
              <a:rPr lang="en-US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Seattle</a:t>
            </a:r>
            <a:endParaRPr lang="en-GB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lvl="1" algn="ctr">
              <a:defRPr/>
            </a:pPr>
            <a:endParaRPr lang="en-GB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lvl="1" algn="ctr">
              <a:defRPr/>
            </a:pPr>
            <a:r>
              <a:rPr lang="en-GB" sz="1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www.arctic-sdi.org</a:t>
            </a:r>
            <a:endParaRPr lang="en-GB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sv-SE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680" name="Picture 29" descr="flag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nb-NO"/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710" y="2277688"/>
            <a:ext cx="7127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483662" y="3068432"/>
            <a:ext cx="1568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400" dirty="0">
                <a:solidFill>
                  <a:srgbClr val="000099"/>
                </a:solidFill>
                <a:latin typeface="Century Gothic" panose="020B0502020202020204" pitchFamily="34" charset="0"/>
              </a:rPr>
              <a:t>Martin Skedsmo</a:t>
            </a:r>
            <a:endParaRPr lang="sv-SE" sz="1400" dirty="0">
              <a:latin typeface="Century Gothic" panose="020B0502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978542" y="3068432"/>
            <a:ext cx="1561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40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Becci Anderson</a:t>
            </a:r>
            <a:endParaRPr lang="sv-SE" sz="14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41" y="2561662"/>
            <a:ext cx="946448" cy="3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0" y="792063"/>
            <a:ext cx="9144000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Metadata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607"/>
            <a:ext cx="9144000" cy="4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07504" y="836712"/>
            <a:ext cx="2304255" cy="42668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“Full” Arctic SDI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31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57F24-80A1-4A2C-AF1F-DE8FA7B720C9}" type="slidenum">
              <a:rPr lang="sv-SE"/>
              <a:pPr>
                <a:defRPr/>
              </a:pPr>
              <a:t>12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088" y="737866"/>
            <a:ext cx="7870825" cy="8189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s-IS" dirty="0" smtClean="0">
                <a:solidFill>
                  <a:srgbClr val="000099"/>
                </a:solidFill>
              </a:rPr>
              <a:t>A Short History</a:t>
            </a:r>
            <a:endParaRPr lang="is-IS" sz="2800" dirty="0" smtClean="0">
              <a:solidFill>
                <a:srgbClr val="000099"/>
              </a:solidFill>
            </a:endParaRPr>
          </a:p>
        </p:txBody>
      </p:sp>
      <p:sp>
        <p:nvSpPr>
          <p:cNvPr id="8090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59632" y="1700808"/>
            <a:ext cx="7200800" cy="417648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200" b="1" dirty="0" smtClean="0">
                <a:solidFill>
                  <a:srgbClr val="000099"/>
                </a:solidFill>
              </a:rPr>
              <a:t>Arctic SDI discussions have been ongoing for a number of years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dirty="0" smtClean="0">
                <a:solidFill>
                  <a:srgbClr val="000099"/>
                </a:solidFill>
              </a:rPr>
              <a:t>1990s</a:t>
            </a:r>
            <a:r>
              <a:rPr lang="en-GB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GITBarents</a:t>
            </a:r>
            <a:r>
              <a:rPr lang="en-US" sz="2000" dirty="0" smtClean="0">
                <a:solidFill>
                  <a:srgbClr val="000099"/>
                </a:solidFill>
              </a:rPr>
              <a:t>, Finland, Norway, Russia and Sweden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2007</a:t>
            </a:r>
            <a:r>
              <a:rPr lang="en-US" sz="2000" b="1" dirty="0" smtClean="0">
                <a:solidFill>
                  <a:srgbClr val="000099"/>
                </a:solidFill>
              </a:rPr>
              <a:t> Yellowknife Declaration </a:t>
            </a:r>
            <a:r>
              <a:rPr lang="en-US" sz="2000" dirty="0" smtClean="0">
                <a:solidFill>
                  <a:srgbClr val="000099"/>
                </a:solidFill>
              </a:rPr>
              <a:t>- </a:t>
            </a:r>
            <a:r>
              <a:rPr lang="en-US" sz="2000" dirty="0" err="1" smtClean="0">
                <a:solidFill>
                  <a:srgbClr val="000099"/>
                </a:solidFill>
              </a:rPr>
              <a:t>GeoNorth</a:t>
            </a:r>
            <a:r>
              <a:rPr lang="en-US" sz="2000" dirty="0" smtClean="0">
                <a:solidFill>
                  <a:srgbClr val="000099"/>
                </a:solidFill>
              </a:rPr>
              <a:t> Conference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2009 Formal </a:t>
            </a:r>
            <a:r>
              <a:rPr lang="en-US" sz="2000" b="1" dirty="0" smtClean="0">
                <a:solidFill>
                  <a:srgbClr val="000099"/>
                </a:solidFill>
              </a:rPr>
              <a:t>Arctic Council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support – SAO meeting</a:t>
            </a:r>
          </a:p>
          <a:p>
            <a:pPr marL="0" lvl="1" indent="0" algn="ctr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200" b="1" dirty="0" smtClean="0">
                <a:solidFill>
                  <a:srgbClr val="000099"/>
                </a:solidFill>
              </a:rPr>
              <a:t>2011- the </a:t>
            </a:r>
            <a:r>
              <a:rPr lang="en-US" sz="2200" b="1" dirty="0">
                <a:solidFill>
                  <a:srgbClr val="000099"/>
                </a:solidFill>
              </a:rPr>
              <a:t>Arctic SDI </a:t>
            </a:r>
            <a:r>
              <a:rPr lang="en-US" sz="2200" b="1" dirty="0" smtClean="0">
                <a:solidFill>
                  <a:srgbClr val="000099"/>
                </a:solidFill>
              </a:rPr>
              <a:t>project </a:t>
            </a:r>
            <a:r>
              <a:rPr lang="en-US" sz="2200" b="1" dirty="0">
                <a:solidFill>
                  <a:srgbClr val="000099"/>
                </a:solidFill>
              </a:rPr>
              <a:t>launched by the 8 National Mapping Agencies </a:t>
            </a:r>
            <a:r>
              <a:rPr lang="en-US" sz="2200" b="1" dirty="0" smtClean="0">
                <a:solidFill>
                  <a:srgbClr val="000099"/>
                </a:solidFill>
              </a:rPr>
              <a:t>with CAFF acting as a link to the SAOs</a:t>
            </a:r>
            <a:endParaRPr lang="en-GB" sz="2200" b="1" dirty="0">
              <a:solidFill>
                <a:srgbClr val="000099"/>
              </a:solidFill>
            </a:endParaRPr>
          </a:p>
        </p:txBody>
      </p:sp>
      <p:pic>
        <p:nvPicPr>
          <p:cNvPr id="809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300" y="228600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99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2799" y="830973"/>
            <a:ext cx="8518401" cy="71936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800" b="0" dirty="0" smtClean="0">
                <a:solidFill>
                  <a:srgbClr val="000099"/>
                </a:solidFill>
                <a:effectLst/>
                <a:ea typeface="+mn-ea"/>
              </a:rPr>
              <a:t>The foundation for the Arctic SDI is the legally non-binding “Memorandum of Understanding” (MOU) signed by participating NMAs in 2014</a:t>
            </a:r>
            <a:endParaRPr lang="en-GB" sz="1800" b="0" dirty="0" smtClean="0">
              <a:solidFill>
                <a:srgbClr val="000099"/>
              </a:solidFill>
              <a:effectLst/>
              <a:ea typeface="+mn-e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054F-532C-432F-9780-1225997A7F6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7" name="Bilde 6" descr="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7128792" cy="424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8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1238250"/>
            <a:ext cx="9086850" cy="4381500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7088" y="476672"/>
            <a:ext cx="7870825" cy="8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s-IS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Arctic SDI Organizational Structure</a:t>
            </a:r>
            <a:endParaRPr lang="is-IS" sz="2800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5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 descr="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" y="5691534"/>
            <a:ext cx="7630145" cy="61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 and Vision of Arctic SDI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Aim: </a:t>
            </a:r>
            <a:r>
              <a:rPr lang="en-US" sz="2000" b="1" i="1" dirty="0">
                <a:solidFill>
                  <a:srgbClr val="000099"/>
                </a:solidFill>
              </a:rPr>
              <a:t>To provide </a:t>
            </a:r>
            <a:r>
              <a:rPr lang="en-US" sz="2000" dirty="0">
                <a:solidFill>
                  <a:srgbClr val="000099"/>
                </a:solidFill>
              </a:rPr>
              <a:t>politicians, governments, policy makers, scientists, private enterprises and citizens in the Arctic </a:t>
            </a:r>
            <a:r>
              <a:rPr lang="en-US" sz="2000" b="1" i="1" dirty="0">
                <a:solidFill>
                  <a:srgbClr val="000099"/>
                </a:solidFill>
              </a:rPr>
              <a:t>access to </a:t>
            </a:r>
            <a:r>
              <a:rPr lang="en-US" sz="2000" b="1" i="1" dirty="0" smtClean="0">
                <a:solidFill>
                  <a:srgbClr val="000099"/>
                </a:solidFill>
              </a:rPr>
              <a:t>geographically related </a:t>
            </a:r>
            <a:r>
              <a:rPr lang="en-US" sz="2000" b="1" i="1" dirty="0">
                <a:solidFill>
                  <a:srgbClr val="000099"/>
                </a:solidFill>
              </a:rPr>
              <a:t>Arctic data</a:t>
            </a:r>
            <a:r>
              <a:rPr lang="en-US" sz="2000" dirty="0">
                <a:solidFill>
                  <a:srgbClr val="000099"/>
                </a:solidFill>
              </a:rPr>
              <a:t>, digital maps and tools to facilitate monitoring and decision making</a:t>
            </a:r>
            <a:endParaRPr lang="en-GB" sz="2000" dirty="0">
              <a:solidFill>
                <a:srgbClr val="000099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solidFill>
                <a:srgbClr val="000099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Vision: </a:t>
            </a:r>
            <a:r>
              <a:rPr lang="en-US" sz="2000" dirty="0">
                <a:solidFill>
                  <a:srgbClr val="000099"/>
                </a:solidFill>
              </a:rPr>
              <a:t>An Arctic SDI – based on sustainable co-operation between mandated national mapping </a:t>
            </a:r>
            <a:r>
              <a:rPr lang="en-US" sz="2000" dirty="0" smtClean="0">
                <a:solidFill>
                  <a:srgbClr val="000099"/>
                </a:solidFill>
              </a:rPr>
              <a:t>organizations </a:t>
            </a:r>
            <a:r>
              <a:rPr lang="en-US" sz="2000" dirty="0">
                <a:solidFill>
                  <a:srgbClr val="000099"/>
                </a:solidFill>
              </a:rPr>
              <a:t>– which will </a:t>
            </a:r>
            <a:r>
              <a:rPr lang="en-US" sz="2000" b="1" i="1" dirty="0">
                <a:solidFill>
                  <a:srgbClr val="000099"/>
                </a:solidFill>
              </a:rPr>
              <a:t>provide</a:t>
            </a:r>
            <a:r>
              <a:rPr lang="en-US" sz="2000" dirty="0">
                <a:solidFill>
                  <a:srgbClr val="000099"/>
                </a:solidFill>
              </a:rPr>
              <a:t> for </a:t>
            </a:r>
            <a:r>
              <a:rPr lang="en-US" sz="2000" b="1" i="1" dirty="0">
                <a:solidFill>
                  <a:srgbClr val="000099"/>
                </a:solidFill>
              </a:rPr>
              <a:t>access to spatially related </a:t>
            </a:r>
            <a:r>
              <a:rPr lang="en-US" sz="2000" dirty="0">
                <a:solidFill>
                  <a:srgbClr val="000099"/>
                </a:solidFill>
              </a:rPr>
              <a:t>reliable </a:t>
            </a:r>
            <a:r>
              <a:rPr lang="en-US" sz="2000" b="1" i="1" dirty="0">
                <a:solidFill>
                  <a:srgbClr val="000099"/>
                </a:solidFill>
              </a:rPr>
              <a:t>information over the Arctic</a:t>
            </a:r>
            <a:r>
              <a:rPr lang="en-US" sz="2000" dirty="0">
                <a:solidFill>
                  <a:srgbClr val="000099"/>
                </a:solidFill>
              </a:rPr>
              <a:t> to facilitate monitoring and decision making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054F-532C-432F-9780-1225997A7F6B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3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>
                <a:solidFill>
                  <a:srgbClr val="000099"/>
                </a:solidFill>
              </a:rPr>
              <a:t>www.arctic-sdi.org</a:t>
            </a:r>
          </a:p>
        </p:txBody>
      </p:sp>
      <p:sp>
        <p:nvSpPr>
          <p:cNvPr id="8" name="Rectangle 7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anchor="b"/>
          <a:lstStyle/>
          <a:p>
            <a:pPr algn="r">
              <a:defRPr/>
            </a:pPr>
            <a:fld id="{AC173CB4-6EEC-4084-AB0F-7BA13311E87D}" type="slidenum">
              <a:rPr lang="sv-SE" sz="1200" b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pPr algn="r">
                <a:defRPr/>
              </a:pPr>
              <a:t>16</a:t>
            </a:fld>
            <a:endParaRPr lang="sv-SE" sz="1200" b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088" y="837456"/>
            <a:ext cx="7870825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s-I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is-I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sers, Stakeholders and</a:t>
            </a:r>
            <a:br>
              <a:rPr lang="is-I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s-I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Providers </a:t>
            </a:r>
            <a:endParaRPr lang="is-I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02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02506" y="2132856"/>
            <a:ext cx="7138987" cy="32400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Arctic Council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Working Groups: CAFF, EPPR, PAME, AMAP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Academic institutions in the Arctic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Government and governmental authorities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Media, citizens, NGOs,…</a:t>
            </a:r>
            <a:endParaRPr lang="is-IS" sz="2400" dirty="0" smtClean="0">
              <a:solidFill>
                <a:srgbClr val="000099"/>
              </a:solidFill>
            </a:endParaRPr>
          </a:p>
          <a:p>
            <a:endParaRPr lang="is-IS" sz="2000" dirty="0" smtClean="0"/>
          </a:p>
        </p:txBody>
      </p:sp>
      <p:pic>
        <p:nvPicPr>
          <p:cNvPr id="860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300" y="228600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709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0EA2-A51F-4AE9-A3A8-CCFB379ADBFD}" type="slidenum">
              <a:rPr lang="sv-SE"/>
              <a:pPr>
                <a:defRPr/>
              </a:pPr>
              <a:t>17</a:t>
            </a:fld>
            <a:endParaRPr lang="sv-SE"/>
          </a:p>
        </p:txBody>
      </p:sp>
      <p:sp>
        <p:nvSpPr>
          <p:cNvPr id="10650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456D78-68A9-467F-8755-CC90843A3F72}" type="slidenum">
              <a:rPr lang="sv-SE" sz="1200" b="0">
                <a:solidFill>
                  <a:schemeClr val="tx1"/>
                </a:solidFill>
              </a:rPr>
              <a:pPr algn="r"/>
              <a:t>17</a:t>
            </a:fld>
            <a:endParaRPr lang="sv-SE" sz="1200" b="0">
              <a:solidFill>
                <a:schemeClr val="tx1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1089529"/>
          </a:xfrm>
          <a:extLst/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Benefits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the Arctic SDI serve the AC WGs?</a:t>
            </a:r>
          </a:p>
        </p:txBody>
      </p:sp>
      <p:sp>
        <p:nvSpPr>
          <p:cNvPr id="106502" name="Rectangle 3"/>
          <p:cNvSpPr>
            <a:spLocks noChangeArrowheads="1"/>
          </p:cNvSpPr>
          <p:nvPr/>
        </p:nvSpPr>
        <p:spPr bwMode="auto">
          <a:xfrm>
            <a:off x="467544" y="1870021"/>
            <a:ext cx="8424936" cy="3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Can be </a:t>
            </a: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used for visualizing the work of the Arctic Council and their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WG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Supporting stakeholders in meeting </a:t>
            </a: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their goals and objectives by using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reliable, interoperable, authoritative geospatial </a:t>
            </a: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reference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data </a:t>
            </a: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from the National Mapping Agencies of the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Arctic</a:t>
            </a:r>
            <a:endParaRPr lang="en-US" sz="1800" b="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Provides a reference data </a:t>
            </a:r>
            <a:r>
              <a:rPr lang="en-US" sz="1800" b="0" dirty="0" err="1" smtClean="0">
                <a:solidFill>
                  <a:srgbClr val="000099"/>
                </a:solidFill>
                <a:latin typeface="Century Gothic" panose="020B0502020202020204" pitchFamily="34" charset="0"/>
              </a:rPr>
              <a:t>basemap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 for viewing thematic datasets</a:t>
            </a:r>
            <a:endParaRPr lang="en-US" sz="1800" b="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Providing stakeholders with a tool for more robust management and manipulation of data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thus </a:t>
            </a: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supporting monitoring and decision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making</a:t>
            </a:r>
            <a:endParaRPr lang="en-GB" sz="1800" b="0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Can be used to provide access to WG data through both the geoportal and metadata catalog</a:t>
            </a:r>
          </a:p>
        </p:txBody>
      </p:sp>
    </p:spTree>
    <p:extLst>
      <p:ext uri="{BB962C8B-B14F-4D97-AF65-F5344CB8AC3E}">
        <p14:creationId xmlns:p14="http://schemas.microsoft.com/office/powerpoint/2010/main" val="1110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BF5B-5FD5-4FE2-A93A-753F608CA962}" type="slidenum">
              <a:rPr lang="sv-SE"/>
              <a:pPr>
                <a:defRPr/>
              </a:pPr>
              <a:t>18</a:t>
            </a:fld>
            <a:endParaRPr lang="sv-SE"/>
          </a:p>
        </p:txBody>
      </p:sp>
      <p:sp>
        <p:nvSpPr>
          <p:cNvPr id="9011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671A62-45E0-4259-B27E-D967D96BC6A1}" type="slidenum">
              <a:rPr lang="sv-SE" sz="1200" b="0">
                <a:solidFill>
                  <a:schemeClr val="tx1"/>
                </a:solidFill>
              </a:rPr>
              <a:pPr algn="r"/>
              <a:t>18</a:t>
            </a:fld>
            <a:endParaRPr lang="sv-SE" sz="1200" b="0">
              <a:solidFill>
                <a:schemeClr val="tx1"/>
              </a:solidFill>
            </a:endParaRP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912567"/>
            <a:ext cx="4716016" cy="1200329"/>
          </a:xfrm>
          <a:extLst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Framework and Phases</a:t>
            </a:r>
          </a:p>
        </p:txBody>
      </p:sp>
      <p:sp>
        <p:nvSpPr>
          <p:cNvPr id="24" name="Avrundet rektangel 8"/>
          <p:cNvSpPr/>
          <p:nvPr/>
        </p:nvSpPr>
        <p:spPr>
          <a:xfrm>
            <a:off x="130751" y="4163708"/>
            <a:ext cx="1955484" cy="5762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b-NO" dirty="0">
                <a:solidFill>
                  <a:srgbClr val="FFFFFF"/>
                </a:solidFill>
                <a:cs typeface="ＭＳ Ｐゴシック"/>
              </a:rPr>
              <a:t>Structuring Phase </a:t>
            </a:r>
            <a:r>
              <a:rPr lang="nb-NO" dirty="0" smtClean="0">
                <a:solidFill>
                  <a:srgbClr val="FFFFFF"/>
                </a:solidFill>
                <a:cs typeface="ＭＳ Ｐゴシック"/>
              </a:rPr>
              <a:t>2010/2011</a:t>
            </a:r>
            <a:endParaRPr lang="nb-NO" dirty="0">
              <a:solidFill>
                <a:srgbClr val="FFFFFF"/>
              </a:solidFill>
              <a:cs typeface="ＭＳ Ｐゴシック"/>
            </a:endParaRPr>
          </a:p>
        </p:txBody>
      </p:sp>
      <p:sp>
        <p:nvSpPr>
          <p:cNvPr id="25" name="Avrundet rektangel 24"/>
          <p:cNvSpPr/>
          <p:nvPr/>
        </p:nvSpPr>
        <p:spPr>
          <a:xfrm>
            <a:off x="4399844" y="2147682"/>
            <a:ext cx="2009588" cy="5762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Operational Phase 2014/2015</a:t>
            </a:r>
          </a:p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2251404" y="3145859"/>
            <a:ext cx="2027298" cy="576262"/>
          </a:xfrm>
          <a:prstGeom prst="roundRect">
            <a:avLst/>
          </a:prstGeom>
          <a:gradFill>
            <a:gsLst>
              <a:gs pos="0">
                <a:srgbClr val="FFF200"/>
              </a:gs>
              <a:gs pos="11000">
                <a:srgbClr val="FF7A00"/>
              </a:gs>
              <a:gs pos="34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Establishing Phase 2011/2014</a:t>
            </a:r>
          </a:p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7" name="Avrundet rektangel 24"/>
          <p:cNvSpPr/>
          <p:nvPr/>
        </p:nvSpPr>
        <p:spPr>
          <a:xfrm>
            <a:off x="6556064" y="1211380"/>
            <a:ext cx="2509811" cy="57626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SDI Engagement Phase 2015/2020</a:t>
            </a:r>
          </a:p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74" y="4761738"/>
            <a:ext cx="207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70C0"/>
                </a:solidFill>
              </a:rPr>
              <a:t>Arctic Council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70C0"/>
                </a:solidFill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70C0"/>
                </a:solidFill>
              </a:rPr>
              <a:t>Technical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70C0"/>
                </a:solidFill>
              </a:rPr>
              <a:t>Steering Committee</a:t>
            </a:r>
            <a:endParaRPr lang="en-CA" sz="1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7146" y="3717057"/>
            <a:ext cx="21509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CC3300"/>
                </a:solidFill>
              </a:rPr>
              <a:t>Memorandum of </a:t>
            </a:r>
            <a:br>
              <a:rPr lang="en-CA" sz="1400" dirty="0" smtClean="0">
                <a:solidFill>
                  <a:srgbClr val="CC3300"/>
                </a:solidFill>
              </a:rPr>
            </a:br>
            <a:r>
              <a:rPr lang="en-CA" sz="1400" dirty="0" smtClean="0">
                <a:solidFill>
                  <a:srgbClr val="CC3300"/>
                </a:solidFill>
              </a:rPr>
              <a:t>Understanding,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CC3300"/>
                </a:solidFill>
              </a:rPr>
              <a:t>Simplified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CC3300"/>
                </a:solidFill>
              </a:rPr>
              <a:t>Reference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CC3300"/>
                </a:solidFill>
              </a:rPr>
              <a:t>Working </a:t>
            </a:r>
            <a:r>
              <a:rPr lang="en-CA" sz="1400" dirty="0" smtClean="0">
                <a:solidFill>
                  <a:srgbClr val="CC3300"/>
                </a:solidFill>
              </a:rPr>
              <a:t>Groups</a:t>
            </a:r>
            <a:br>
              <a:rPr lang="en-CA" sz="1400" dirty="0" smtClean="0">
                <a:solidFill>
                  <a:srgbClr val="CC3300"/>
                </a:solidFill>
              </a:rPr>
            </a:br>
            <a:r>
              <a:rPr lang="en-CA" sz="1400" dirty="0" smtClean="0">
                <a:solidFill>
                  <a:srgbClr val="CC3300"/>
                </a:solidFill>
              </a:rPr>
              <a:t>Established</a:t>
            </a:r>
            <a:endParaRPr lang="en-CA" sz="1400" dirty="0">
              <a:solidFill>
                <a:srgbClr val="CC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CC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6395" y="2723944"/>
            <a:ext cx="23186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  <a:t>Geoportal</a:t>
            </a:r>
            <a:endParaRPr lang="en-CA" sz="14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  <a:t>Metadata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Web Map </a:t>
            </a: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  <a:t>Service- </a:t>
            </a:r>
            <a:b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  <a:t>National </a:t>
            </a:r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Mapping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  <a:t>Thematic Data Provider</a:t>
            </a:r>
            <a:b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CA" sz="1400" dirty="0" smtClean="0">
                <a:solidFill>
                  <a:schemeClr val="bg2">
                    <a:lumMod val="75000"/>
                  </a:schemeClr>
                </a:solidFill>
              </a:rPr>
              <a:t>Partnerships- CAFF</a:t>
            </a:r>
            <a:endParaRPr lang="en-CA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25373" y="1809410"/>
            <a:ext cx="2420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Leverage Global/National SDI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Stakeholder Engagement and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From Strategy to Roadmap to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SDI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Resource Allocation and Business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00"/>
                </a:solidFill>
              </a:rPr>
              <a:t>Voluntary Resource Commitment </a:t>
            </a:r>
            <a:r>
              <a:rPr lang="en-US" sz="1400" dirty="0">
                <a:solidFill>
                  <a:srgbClr val="006600"/>
                </a:solidFill>
              </a:rPr>
              <a:t>to </a:t>
            </a:r>
            <a:r>
              <a:rPr lang="en-US" sz="1400" dirty="0" smtClean="0">
                <a:solidFill>
                  <a:srgbClr val="006600"/>
                </a:solidFill>
              </a:rPr>
              <a:t>Tasks</a:t>
            </a:r>
            <a:endParaRPr lang="en-CA" sz="1400" dirty="0" smtClean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Performance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006600"/>
                </a:solidFill>
              </a:rPr>
              <a:t>Standards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57F24-80A1-4A2C-AF1F-DE8FA7B720C9}" type="slidenum">
              <a:rPr lang="sv-SE"/>
              <a:pPr>
                <a:defRPr/>
              </a:pPr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7870825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s-I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s-I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s-IS" sz="3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– Status</a:t>
            </a:r>
            <a:endParaRPr lang="is-IS" sz="3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628775"/>
            <a:ext cx="8226623" cy="4248497"/>
          </a:xfrm>
        </p:spPr>
        <p:txBody>
          <a:bodyPr/>
          <a:lstStyle/>
          <a:p>
            <a:pPr lvl="1" indent="-342900">
              <a:spcAft>
                <a:spcPts val="1200"/>
              </a:spcAft>
            </a:pPr>
            <a:r>
              <a:rPr lang="en-GB" sz="2400" dirty="0" smtClean="0">
                <a:solidFill>
                  <a:srgbClr val="000099"/>
                </a:solidFill>
              </a:rPr>
              <a:t>Geoportal</a:t>
            </a:r>
          </a:p>
          <a:p>
            <a:pPr lvl="1" indent="-342900">
              <a:spcAft>
                <a:spcPts val="1200"/>
              </a:spcAft>
            </a:pPr>
            <a:r>
              <a:rPr lang="en-GB" sz="2400" dirty="0" smtClean="0">
                <a:solidFill>
                  <a:srgbClr val="000099"/>
                </a:solidFill>
              </a:rPr>
              <a:t>Metadata Catalogue</a:t>
            </a:r>
          </a:p>
          <a:p>
            <a:pPr lvl="1" indent="-342900">
              <a:spcAft>
                <a:spcPts val="1200"/>
              </a:spcAft>
            </a:pPr>
            <a:r>
              <a:rPr lang="en-GB" sz="2400" dirty="0" smtClean="0">
                <a:solidFill>
                  <a:srgbClr val="000099"/>
                </a:solidFill>
              </a:rPr>
              <a:t>Web Map Reference Data Service 1:250.000</a:t>
            </a:r>
          </a:p>
          <a:p>
            <a:pPr lvl="1" indent="-342900">
              <a:spcAft>
                <a:spcPts val="1200"/>
              </a:spcAft>
            </a:pPr>
            <a:r>
              <a:rPr lang="en-GB" sz="2400" dirty="0" smtClean="0">
                <a:solidFill>
                  <a:srgbClr val="000099"/>
                </a:solidFill>
              </a:rPr>
              <a:t>CAFF thematic data</a:t>
            </a:r>
          </a:p>
          <a:p>
            <a:pPr lvl="1" indent="-342900">
              <a:spcAft>
                <a:spcPts val="1200"/>
              </a:spcAft>
            </a:pPr>
            <a:r>
              <a:rPr lang="en-GB" sz="2400" dirty="0" smtClean="0">
                <a:solidFill>
                  <a:srgbClr val="000099"/>
                </a:solidFill>
              </a:rPr>
              <a:t>Strategic Plan 2015 – 2020</a:t>
            </a:r>
          </a:p>
          <a:p>
            <a:pPr lvl="1" indent="-342900">
              <a:spcAft>
                <a:spcPts val="1200"/>
              </a:spcAft>
            </a:pPr>
            <a:r>
              <a:rPr lang="en-GB" sz="2400" dirty="0" smtClean="0">
                <a:solidFill>
                  <a:srgbClr val="000099"/>
                </a:solidFill>
              </a:rPr>
              <a:t>Senior Arctic Official -  invitation to start dialogue with all Arctic Council Working Groups</a:t>
            </a:r>
          </a:p>
        </p:txBody>
      </p:sp>
      <p:pic>
        <p:nvPicPr>
          <p:cNvPr id="809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300" y="228600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73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58" y="764704"/>
            <a:ext cx="4171950" cy="4029075"/>
          </a:xfrm>
          <a:prstGeom prst="rect">
            <a:avLst/>
          </a:prstGeom>
        </p:spPr>
      </p:pic>
      <p:sp>
        <p:nvSpPr>
          <p:cNvPr id="40962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5413-7817-4974-B525-57E1F0B224E0}" type="slidenum">
              <a:rPr lang="sv-SE"/>
              <a:pPr>
                <a:defRPr/>
              </a:pPr>
              <a:t>2</a:t>
            </a:fld>
            <a:endParaRPr lang="sv-SE"/>
          </a:p>
        </p:txBody>
      </p:sp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792063"/>
          </a:xfrm>
        </p:spPr>
        <p:txBody>
          <a:bodyPr/>
          <a:lstStyle/>
          <a:p>
            <a:pPr algn="ctr">
              <a:defRPr/>
            </a:pPr>
            <a:r>
              <a:rPr lang="da-DK" altLang="da-DK" dirty="0"/>
              <a:t> The Arctic</a:t>
            </a:r>
            <a:endParaRPr lang="nb-NO" sz="3600" b="1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6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161920-D8AF-4F80-8090-BA0A3CC49912}" type="slidenum">
              <a:rPr lang="sv-SE" sz="1200" b="0">
                <a:solidFill>
                  <a:schemeClr val="tx1"/>
                </a:solidFill>
              </a:rPr>
              <a:pPr algn="r"/>
              <a:t>2</a:t>
            </a:fld>
            <a:endParaRPr lang="sv-SE" sz="1200" b="0">
              <a:solidFill>
                <a:schemeClr val="tx1"/>
              </a:solidFill>
            </a:endParaRPr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4635382" y="1790829"/>
            <a:ext cx="4257098" cy="3309513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r>
              <a:rPr lang="da-DK" altLang="da-DK" sz="2400" b="0" kern="0" dirty="0" smtClean="0">
                <a:solidFill>
                  <a:srgbClr val="000099"/>
                </a:solidFill>
              </a:rPr>
              <a:t>1/6 of the earth´s landmass</a:t>
            </a:r>
          </a:p>
          <a:p>
            <a:pPr>
              <a:spcAft>
                <a:spcPts val="1200"/>
              </a:spcAft>
            </a:pPr>
            <a:r>
              <a:rPr lang="da-DK" altLang="da-DK" sz="2400" b="0" kern="0" dirty="0" smtClean="0">
                <a:solidFill>
                  <a:srgbClr val="000099"/>
                </a:solidFill>
              </a:rPr>
              <a:t>More than 30 million km</a:t>
            </a:r>
            <a:r>
              <a:rPr lang="da-DK" altLang="da-DK" sz="2400" b="0" kern="0" baseline="30000" dirty="0" smtClean="0">
                <a:solidFill>
                  <a:srgbClr val="000099"/>
                </a:solidFill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da-DK" altLang="da-DK" sz="2400" b="0" kern="0" dirty="0" smtClean="0">
                <a:solidFill>
                  <a:srgbClr val="000099"/>
                </a:solidFill>
              </a:rPr>
              <a:t>8 countries  </a:t>
            </a:r>
          </a:p>
          <a:p>
            <a:pPr>
              <a:spcAft>
                <a:spcPts val="1200"/>
              </a:spcAft>
            </a:pPr>
            <a:r>
              <a:rPr lang="da-DK" altLang="da-DK" sz="2400" b="0" kern="0" dirty="0" smtClean="0">
                <a:solidFill>
                  <a:srgbClr val="000099"/>
                </a:solidFill>
              </a:rPr>
              <a:t>24 hours- all time zones</a:t>
            </a:r>
          </a:p>
        </p:txBody>
      </p:sp>
    </p:spTree>
    <p:extLst>
      <p:ext uri="{BB962C8B-B14F-4D97-AF65-F5344CB8AC3E}">
        <p14:creationId xmlns:p14="http://schemas.microsoft.com/office/powerpoint/2010/main" val="40659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9" y="519435"/>
            <a:ext cx="8229600" cy="1139825"/>
          </a:xfrm>
        </p:spPr>
        <p:txBody>
          <a:bodyPr/>
          <a:lstStyle/>
          <a:p>
            <a:r>
              <a:rPr lang="da-DK" altLang="da-DK" dirty="0" smtClean="0"/>
              <a:t>WG Example:</a:t>
            </a:r>
            <a:br>
              <a:rPr lang="da-DK" altLang="da-DK" dirty="0" smtClean="0"/>
            </a:br>
            <a:r>
              <a:rPr lang="da-DK" altLang="da-DK" sz="2800" dirty="0" smtClean="0"/>
              <a:t>CAFF </a:t>
            </a:r>
            <a:r>
              <a:rPr lang="da-DK" altLang="da-DK" sz="2800" dirty="0"/>
              <a:t>- Earth Observation Products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89" y="1700808"/>
            <a:ext cx="5111799" cy="38884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>
                <a:solidFill>
                  <a:srgbClr val="000099"/>
                </a:solidFill>
              </a:rPr>
              <a:t>CAFF commissioned Michigan Tech to develop circumpolar earth observation products from </a:t>
            </a:r>
            <a:r>
              <a:rPr lang="en-GB" sz="1800" dirty="0" err="1">
                <a:solidFill>
                  <a:srgbClr val="000099"/>
                </a:solidFill>
              </a:rPr>
              <a:t>MODerate</a:t>
            </a:r>
            <a:r>
              <a:rPr lang="en-GB" sz="1800" dirty="0">
                <a:solidFill>
                  <a:srgbClr val="000099"/>
                </a:solidFill>
              </a:rPr>
              <a:t> resolution Imaging </a:t>
            </a:r>
            <a:r>
              <a:rPr lang="en-GB" sz="1800" dirty="0" err="1">
                <a:solidFill>
                  <a:srgbClr val="000099"/>
                </a:solidFill>
              </a:rPr>
              <a:t>Spectroradiometer</a:t>
            </a:r>
            <a:r>
              <a:rPr lang="en-US" sz="1800" dirty="0">
                <a:solidFill>
                  <a:srgbClr val="000099"/>
                </a:solidFill>
              </a:rPr>
              <a:t> (MODIS) sensor</a:t>
            </a:r>
          </a:p>
          <a:p>
            <a:pPr>
              <a:defRPr/>
            </a:pPr>
            <a:endParaRPr lang="en-US" sz="18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</a:rPr>
              <a:t>Approximately 6,000 files across 12 products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</a:rPr>
              <a:t>Time-series from 2002</a:t>
            </a:r>
          </a:p>
          <a:p>
            <a:pPr>
              <a:defRPr/>
            </a:pPr>
            <a:r>
              <a:rPr lang="en-GB" sz="1600" dirty="0">
                <a:solidFill>
                  <a:srgbClr val="000099"/>
                </a:solidFill>
              </a:rPr>
              <a:t>36 spectral bands</a:t>
            </a:r>
          </a:p>
          <a:p>
            <a:pPr>
              <a:defRPr/>
            </a:pPr>
            <a:r>
              <a:rPr lang="en-GB" sz="1600" dirty="0">
                <a:solidFill>
                  <a:srgbClr val="000099"/>
                </a:solidFill>
              </a:rPr>
              <a:t>250, 500, 1000m resolutions</a:t>
            </a:r>
          </a:p>
          <a:p>
            <a:pPr>
              <a:defRPr/>
            </a:pPr>
            <a:r>
              <a:rPr lang="en-GB" sz="1600" dirty="0">
                <a:solidFill>
                  <a:srgbClr val="000099"/>
                </a:solidFill>
              </a:rPr>
              <a:t>55 tiles at 250m to cover CAFF defined </a:t>
            </a:r>
            <a:r>
              <a:rPr lang="en-GB" sz="1600" dirty="0" smtClean="0">
                <a:solidFill>
                  <a:srgbClr val="000099"/>
                </a:solidFill>
              </a:rPr>
              <a:t>pan-Arctic </a:t>
            </a:r>
            <a:r>
              <a:rPr lang="en-GB" sz="1600" dirty="0">
                <a:solidFill>
                  <a:srgbClr val="000099"/>
                </a:solidFill>
              </a:rPr>
              <a:t>extent</a:t>
            </a:r>
          </a:p>
          <a:p>
            <a:pPr>
              <a:defRPr/>
            </a:pPr>
            <a:r>
              <a:rPr lang="en-GB" sz="1600" dirty="0">
                <a:solidFill>
                  <a:srgbClr val="000099"/>
                </a:solidFill>
              </a:rPr>
              <a:t>Lambert Azimuthal Equal Area Polar Projection</a:t>
            </a:r>
          </a:p>
          <a:p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054F-532C-432F-9780-1225997A7F6B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00450" cy="3875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graphicFrame>
        <p:nvGraphicFramePr>
          <p:cNvPr id="9" name="Shape 50"/>
          <p:cNvGraphicFramePr/>
          <p:nvPr>
            <p:extLst>
              <p:ext uri="{D42A27DB-BD31-4B8C-83A1-F6EECF244321}">
                <p14:modId xmlns:p14="http://schemas.microsoft.com/office/powerpoint/2010/main" val="2811187606"/>
              </p:ext>
            </p:extLst>
          </p:nvPr>
        </p:nvGraphicFramePr>
        <p:xfrm>
          <a:off x="107504" y="2"/>
          <a:ext cx="8928991" cy="68133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9593"/>
                <a:gridCol w="2346837"/>
                <a:gridCol w="3322561"/>
              </a:tblGrid>
              <a:tr h="42840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GB" sz="1500" b="1" dirty="0"/>
                        <a:t>Product</a:t>
                      </a:r>
                    </a:p>
                  </a:txBody>
                  <a:tcPr marT="91425" marB="91425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GB" sz="1500" b="1" dirty="0"/>
                        <a:t>Resolution</a:t>
                      </a:r>
                    </a:p>
                  </a:txBody>
                  <a:tcPr marT="91425" marB="91425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GB" sz="1500" b="1" dirty="0"/>
                        <a:t>Time Series</a:t>
                      </a:r>
                    </a:p>
                  </a:txBody>
                  <a:tcPr marT="91425" marB="91425">
                    <a:solidFill>
                      <a:srgbClr val="6699FF"/>
                    </a:solidFill>
                  </a:tcPr>
                </a:tc>
              </a:tr>
              <a:tr h="9044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Normalized Difference Vegetation Index and Enhanced Vegetation Index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 dirty="0"/>
                        <a:t>0.05 </a:t>
                      </a:r>
                      <a:r>
                        <a:rPr lang="en-GB" sz="1500" dirty="0" err="1"/>
                        <a:t>deg</a:t>
                      </a:r>
                      <a:r>
                        <a:rPr lang="en-GB" sz="1500" dirty="0"/>
                        <a:t>  (~5600 m)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500" dirty="0"/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/>
                        <a:t>16-day; May-September,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2000-2013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66643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 dirty="0"/>
                        <a:t>Land Cover Dynamics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(Vegetation Phenology)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500m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2001 - 2010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42840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Land Cover Type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0.05 deg (~5600 m)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2001 - 2012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42840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Land Surface Temperature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0.05 </a:t>
                      </a:r>
                      <a:r>
                        <a:rPr lang="en-GB" sz="1500" dirty="0" err="1">
                          <a:solidFill>
                            <a:schemeClr val="dk1"/>
                          </a:solidFill>
                        </a:rPr>
                        <a:t>deg</a:t>
                      </a: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 (~5600 m)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Monthly; Feb. 2000 -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42840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Albedo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0.05 </a:t>
                      </a:r>
                      <a:r>
                        <a:rPr lang="en-GB" sz="1500" dirty="0" err="1">
                          <a:solidFill>
                            <a:schemeClr val="dk1"/>
                          </a:solidFill>
                        </a:rPr>
                        <a:t>deg</a:t>
                      </a: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 (~5600 m)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16-day; Feb. 2000 -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550581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Snow Covered Area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0.05 </a:t>
                      </a:r>
                      <a:r>
                        <a:rPr lang="en-GB" sz="1500" dirty="0" err="1">
                          <a:solidFill>
                            <a:schemeClr val="dk1"/>
                          </a:solidFill>
                        </a:rPr>
                        <a:t>deg</a:t>
                      </a: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 (~5600 m)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 dirty="0"/>
                        <a:t>Monthly; March 2000 - </a:t>
                      </a:r>
                      <a:r>
                        <a:rPr lang="en-GB" sz="1500" dirty="0" smtClean="0"/>
                        <a:t>present</a:t>
                      </a:r>
                      <a:endParaRPr lang="en-GB" sz="1500" dirty="0"/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55058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Land Water Mask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/>
                        <a:t>0.05 deg  (~5600 m)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Monthly; March 2000 -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66643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/>
                        <a:t>Sea Surface Temperature, </a:t>
                      </a:r>
                      <a:r>
                        <a:rPr lang="en-GB" sz="1500" dirty="0" err="1" smtClean="0"/>
                        <a:t>Nighttime</a:t>
                      </a:r>
                      <a:endParaRPr lang="en-GB" sz="1500" dirty="0"/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4 km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 dirty="0"/>
                        <a:t>Monthly; June 2002 -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42840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Marine Chlorophyll a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4 km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Monthly; June 2002 -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66643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Coloured Dissolved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Organic Matter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4 km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Monthly during March to Oct. period;   Jun 2002 -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  <a:tr h="66643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GB" sz="1500"/>
                        <a:t>Marine Primary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/>
                        <a:t>Productivity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9 km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Monthly; July 2002 - present</a:t>
                      </a:r>
                    </a:p>
                  </a:txBody>
                  <a:tcPr marT="91425" marB="914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2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Arctic SDI Role in </a:t>
            </a:r>
            <a:r>
              <a:rPr lang="en-US" altLang="en-US" dirty="0" smtClean="0"/>
              <a:t>CAFF </a:t>
            </a:r>
            <a:r>
              <a:rPr lang="en-US" altLang="en-US" dirty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99"/>
                </a:solidFill>
              </a:rPr>
              <a:t>Arctic Spatial Data Infrastructure (Arctic SDI) enables geospatial data discovery and sharing through Geoportal and Metadata Catalogue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99"/>
                </a:solidFill>
              </a:rPr>
              <a:t>Data are housed and Web Mapping Services (WMS) </a:t>
            </a:r>
            <a:r>
              <a:rPr lang="en-US" sz="2000" dirty="0" smtClean="0">
                <a:solidFill>
                  <a:srgbClr val="000099"/>
                </a:solidFill>
              </a:rPr>
              <a:t>are </a:t>
            </a:r>
            <a:r>
              <a:rPr lang="en-US" sz="2000" dirty="0">
                <a:solidFill>
                  <a:srgbClr val="000099"/>
                </a:solidFill>
              </a:rPr>
              <a:t>served from CAFF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99"/>
                </a:solidFill>
              </a:rPr>
              <a:t>WMS were added to Arctic SDI Geoportal and dataset metadata were harvested into the Arctic SDI Metadata Catalogue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0099"/>
                </a:solidFill>
              </a:rPr>
              <a:t>Distributed Artic SDI effort supporting all project components including assistance from Canada, Iceland, Sweden, Finland and Norway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515181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86770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sz="2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CAFF – </a:t>
            </a: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EOP Available </a:t>
            </a:r>
            <a:r>
              <a:rPr lang="en-US" sz="2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on Arctic </a:t>
            </a: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SDI Geoportal</a:t>
            </a:r>
            <a:endParaRPr lang="en-GB" sz="2800" b="0" kern="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1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0EA2-A51F-4AE9-A3A8-CCFB379ADBFD}" type="slidenum">
              <a:rPr lang="sv-SE"/>
              <a:pPr>
                <a:defRPr/>
              </a:pPr>
              <a:t>24</a:t>
            </a:fld>
            <a:endParaRPr lang="sv-SE"/>
          </a:p>
        </p:txBody>
      </p:sp>
      <p:sp>
        <p:nvSpPr>
          <p:cNvPr id="10650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456D78-68A9-467F-8755-CC90843A3F72}" type="slidenum">
              <a:rPr lang="sv-SE" sz="1200" b="0">
                <a:solidFill>
                  <a:schemeClr val="tx1"/>
                </a:solidFill>
              </a:rPr>
              <a:pPr algn="r"/>
              <a:t>24</a:t>
            </a:fld>
            <a:endParaRPr lang="sv-SE" sz="1200" b="0">
              <a:solidFill>
                <a:schemeClr val="tx1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6445"/>
            <a:ext cx="9144000" cy="646331"/>
          </a:xfrm>
          <a:extLst/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 Examples</a:t>
            </a:r>
          </a:p>
        </p:txBody>
      </p:sp>
      <p:sp>
        <p:nvSpPr>
          <p:cNvPr id="106502" name="Rectangle 3"/>
          <p:cNvSpPr>
            <a:spLocks noChangeArrowheads="1"/>
          </p:cNvSpPr>
          <p:nvPr/>
        </p:nvSpPr>
        <p:spPr bwMode="auto">
          <a:xfrm>
            <a:off x="467544" y="1628800"/>
            <a:ext cx="842493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Access </a:t>
            </a:r>
            <a:r>
              <a:rPr lang="en-GB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to relevant and updated </a:t>
            </a:r>
            <a:r>
              <a:rPr lang="en-GB" sz="1800" i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thematic geospatial</a:t>
            </a:r>
            <a:r>
              <a:rPr lang="en-GB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information covering</a:t>
            </a: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 the entire circumpolar </a:t>
            </a: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region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Visualizing the work of the Arctic Council and its WGs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Possibilities for governmental authorities and decision makers to always have access to receive relevant and updated information </a:t>
            </a:r>
            <a:endParaRPr lang="en-GB" sz="1800" b="0" dirty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Daily use of the project's web map services in schools and universities in the Arctic and elsewhere.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Possibilities for media to receive relevant and updated information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99"/>
                </a:solidFill>
                <a:latin typeface="Century Gothic" panose="020B0502020202020204" pitchFamily="34" charset="0"/>
              </a:rPr>
              <a:t>Possibilities to foster cooperation with industry on Arctic issues</a:t>
            </a:r>
            <a:endParaRPr lang="en-GB" sz="1800" b="0" dirty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0EA2-A51F-4AE9-A3A8-CCFB379ADBFD}" type="slidenum">
              <a:rPr lang="sv-SE"/>
              <a:pPr>
                <a:defRPr/>
              </a:pPr>
              <a:t>25</a:t>
            </a:fld>
            <a:endParaRPr lang="sv-SE"/>
          </a:p>
        </p:txBody>
      </p:sp>
      <p:sp>
        <p:nvSpPr>
          <p:cNvPr id="10650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456D78-68A9-467F-8755-CC90843A3F72}" type="slidenum">
              <a:rPr lang="sv-SE" sz="1200" b="0">
                <a:solidFill>
                  <a:schemeClr val="tx1"/>
                </a:solidFill>
              </a:rPr>
              <a:pPr algn="r"/>
              <a:t>25</a:t>
            </a:fld>
            <a:endParaRPr lang="sv-SE" sz="1200" b="0">
              <a:solidFill>
                <a:schemeClr val="tx1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012" y="764704"/>
            <a:ext cx="9144000" cy="646331"/>
          </a:xfrm>
          <a:extLst/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Can You Contribute ? </a:t>
            </a:r>
          </a:p>
        </p:txBody>
      </p:sp>
      <p:sp>
        <p:nvSpPr>
          <p:cNvPr id="106502" name="Rectangle 3"/>
          <p:cNvSpPr>
            <a:spLocks noChangeArrowheads="1"/>
          </p:cNvSpPr>
          <p:nvPr/>
        </p:nvSpPr>
        <p:spPr bwMode="auto">
          <a:xfrm>
            <a:off x="683568" y="1628800"/>
            <a:ext cx="7992888" cy="39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Provide digital access to your thematic data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Manage your data according to international standards for data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Demand standards to be applied by partners producing or distributing your data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Update the metadata information for your data in the metadata catalogue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Visit the Arctic SDI website to learn more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0800000" flipV="1">
            <a:off x="5508104" y="5373216"/>
            <a:ext cx="1584176" cy="1196456"/>
          </a:xfrm>
          <a:prstGeom prst="curvedConnector3">
            <a:avLst>
              <a:gd name="adj1" fmla="val -49597"/>
            </a:avLst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81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BCCF-AE7B-4DB5-92BA-E5D162EC24DA}" type="slidenum">
              <a:rPr lang="sv-SE"/>
              <a:pPr>
                <a:defRPr/>
              </a:pPr>
              <a:t>26</a:t>
            </a:fld>
            <a:endParaRPr lang="sv-SE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92125" y="294029"/>
            <a:ext cx="8351837" cy="159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>
              <a:defRPr/>
            </a:pPr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You!!</a:t>
            </a:r>
            <a:endParaRPr lang="en-GB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ctr">
              <a:defRPr/>
            </a:pPr>
            <a:endParaRPr lang="en-GB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ctr">
              <a:defRPr/>
            </a:pPr>
            <a:r>
              <a:rPr lang="en-GB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www.arctic-sdi.org</a:t>
            </a:r>
            <a:endParaRPr lang="en-GB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sv-SE" sz="1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nb-NO"/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49" y="641550"/>
            <a:ext cx="7127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107504" y="1403914"/>
            <a:ext cx="2860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Martin </a:t>
            </a:r>
            <a:r>
              <a:rPr lang="is-I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Skedsmo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Martin.Skedsmo@kartverket.no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573779" y="1399949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Becci Anderson</a:t>
            </a:r>
          </a:p>
          <a:p>
            <a:pPr algn="ctr"/>
            <a:r>
              <a:rPr lang="is-I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rdanderson@usgs.gov</a:t>
            </a:r>
            <a:endParaRPr lang="sv-SE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17" y="915572"/>
            <a:ext cx="946448" cy="3494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5173"/>
            <a:ext cx="1189485" cy="396495"/>
          </a:xfrm>
          <a:prstGeom prst="rect">
            <a:avLst/>
          </a:prstGeom>
        </p:spPr>
      </p:pic>
      <p:pic>
        <p:nvPicPr>
          <p:cNvPr id="18" name="Picture 29" descr="flag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619469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6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5413-7817-4974-B525-57E1F0B224E0}" type="slidenum">
              <a:rPr lang="sv-SE"/>
              <a:pPr>
                <a:defRPr/>
              </a:pPr>
              <a:t>3</a:t>
            </a:fld>
            <a:endParaRPr lang="sv-SE"/>
          </a:p>
        </p:txBody>
      </p:sp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9144000" cy="792063"/>
          </a:xfrm>
        </p:spPr>
        <p:txBody>
          <a:bodyPr/>
          <a:lstStyle/>
          <a:p>
            <a:pPr algn="ctr">
              <a:defRPr/>
            </a:pPr>
            <a:r>
              <a:rPr lang="nb-NO" dirty="0" smtClean="0"/>
              <a:t>What is a </a:t>
            </a:r>
            <a:r>
              <a:rPr lang="nb-NO" u="sng" dirty="0" smtClean="0"/>
              <a:t>S</a:t>
            </a:r>
            <a:r>
              <a:rPr lang="nb-NO" dirty="0" smtClean="0"/>
              <a:t>patial </a:t>
            </a:r>
            <a:r>
              <a:rPr lang="nb-NO" u="sng" dirty="0"/>
              <a:t>D</a:t>
            </a:r>
            <a:r>
              <a:rPr lang="nb-NO" dirty="0" smtClean="0"/>
              <a:t>ata </a:t>
            </a:r>
            <a:r>
              <a:rPr lang="nb-NO" u="sng" dirty="0" smtClean="0"/>
              <a:t>I</a:t>
            </a:r>
            <a:r>
              <a:rPr lang="nb-NO" dirty="0" smtClean="0"/>
              <a:t>nfrastructure?</a:t>
            </a:r>
          </a:p>
        </p:txBody>
      </p:sp>
      <p:sp>
        <p:nvSpPr>
          <p:cNvPr id="4096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44824"/>
            <a:ext cx="8229600" cy="403244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000099"/>
                </a:solidFill>
              </a:rPr>
              <a:t>is </a:t>
            </a:r>
            <a:r>
              <a:rPr lang="en-US" sz="2600" dirty="0">
                <a:solidFill>
                  <a:srgbClr val="000099"/>
                </a:solidFill>
              </a:rPr>
              <a:t>a</a:t>
            </a:r>
            <a:r>
              <a:rPr lang="en-US" sz="2600" b="1" i="1" dirty="0">
                <a:solidFill>
                  <a:srgbClr val="000099"/>
                </a:solidFill>
              </a:rPr>
              <a:t> coordinated series of agreements </a:t>
            </a:r>
            <a:r>
              <a:rPr lang="en-US" sz="2600" dirty="0" smtClean="0">
                <a:solidFill>
                  <a:srgbClr val="000099"/>
                </a:solidFill>
              </a:rPr>
              <a:t>on technology </a:t>
            </a:r>
            <a:r>
              <a:rPr lang="en-US" sz="2600" dirty="0">
                <a:solidFill>
                  <a:srgbClr val="000099"/>
                </a:solidFill>
              </a:rPr>
              <a:t>standards, </a:t>
            </a:r>
            <a:r>
              <a:rPr lang="en-US" sz="2600" dirty="0" smtClean="0">
                <a:solidFill>
                  <a:srgbClr val="000099"/>
                </a:solidFill>
              </a:rPr>
              <a:t>institutional arrangements</a:t>
            </a:r>
            <a:r>
              <a:rPr lang="en-US" sz="2600" dirty="0">
                <a:solidFill>
                  <a:srgbClr val="000099"/>
                </a:solidFill>
              </a:rPr>
              <a:t>, and </a:t>
            </a:r>
            <a:r>
              <a:rPr lang="en-US" sz="2600" dirty="0" smtClean="0">
                <a:solidFill>
                  <a:srgbClr val="000099"/>
                </a:solidFill>
              </a:rPr>
              <a:t>policies that </a:t>
            </a:r>
            <a:r>
              <a:rPr lang="en-US" sz="2600" b="1" i="1" dirty="0">
                <a:solidFill>
                  <a:srgbClr val="000099"/>
                </a:solidFill>
              </a:rPr>
              <a:t>enable</a:t>
            </a:r>
            <a:r>
              <a:rPr lang="en-US" sz="2600" dirty="0">
                <a:solidFill>
                  <a:srgbClr val="000099"/>
                </a:solidFill>
              </a:rPr>
              <a:t> the </a:t>
            </a:r>
            <a:r>
              <a:rPr lang="en-US" sz="2600" b="1" i="1" dirty="0">
                <a:solidFill>
                  <a:srgbClr val="000099"/>
                </a:solidFill>
              </a:rPr>
              <a:t>discovery and use </a:t>
            </a:r>
            <a:r>
              <a:rPr lang="en-US" sz="2600" dirty="0">
                <a:solidFill>
                  <a:srgbClr val="000099"/>
                </a:solidFill>
              </a:rPr>
              <a:t>of </a:t>
            </a:r>
            <a:r>
              <a:rPr lang="en-US" sz="2600" b="1" i="1" dirty="0">
                <a:solidFill>
                  <a:srgbClr val="000099"/>
                </a:solidFill>
              </a:rPr>
              <a:t>geospatial </a:t>
            </a:r>
            <a:r>
              <a:rPr lang="en-US" sz="2600" b="1" i="1" dirty="0" smtClean="0">
                <a:solidFill>
                  <a:srgbClr val="000099"/>
                </a:solidFill>
              </a:rPr>
              <a:t>information</a:t>
            </a:r>
            <a:r>
              <a:rPr lang="en-US" sz="2600" dirty="0" smtClean="0">
                <a:solidFill>
                  <a:srgbClr val="000099"/>
                </a:solidFill>
              </a:rPr>
              <a:t/>
            </a:r>
            <a:br>
              <a:rPr lang="en-US" sz="2600" dirty="0" smtClean="0">
                <a:solidFill>
                  <a:srgbClr val="000099"/>
                </a:solidFill>
              </a:rPr>
            </a:br>
            <a:r>
              <a:rPr lang="en-US" sz="2600" dirty="0" smtClean="0">
                <a:solidFill>
                  <a:srgbClr val="000099"/>
                </a:solidFill>
              </a:rPr>
              <a:t>by </a:t>
            </a:r>
            <a:r>
              <a:rPr lang="en-US" sz="2600" b="1" i="1" dirty="0">
                <a:solidFill>
                  <a:srgbClr val="000099"/>
                </a:solidFill>
              </a:rPr>
              <a:t>users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smtClean="0">
                <a:solidFill>
                  <a:srgbClr val="000099"/>
                </a:solidFill>
              </a:rPr>
              <a:t>and for </a:t>
            </a:r>
            <a:r>
              <a:rPr lang="en-US" sz="2600" dirty="0">
                <a:solidFill>
                  <a:srgbClr val="000099"/>
                </a:solidFill>
              </a:rPr>
              <a:t>purposes other </a:t>
            </a:r>
            <a:r>
              <a:rPr lang="en-US" sz="2600" dirty="0" smtClean="0">
                <a:solidFill>
                  <a:srgbClr val="000099"/>
                </a:solidFill>
              </a:rPr>
              <a:t>than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000099"/>
                </a:solidFill>
              </a:rPr>
              <a:t>those </a:t>
            </a:r>
            <a:r>
              <a:rPr lang="en-US" sz="2600" dirty="0">
                <a:solidFill>
                  <a:srgbClr val="000099"/>
                </a:solidFill>
              </a:rPr>
              <a:t>it was created </a:t>
            </a:r>
            <a:r>
              <a:rPr lang="en-US" sz="2600" dirty="0" smtClean="0">
                <a:solidFill>
                  <a:srgbClr val="000099"/>
                </a:solidFill>
              </a:rPr>
              <a:t>for</a:t>
            </a:r>
          </a:p>
          <a:p>
            <a:pPr marL="0" indent="0" algn="ctr">
              <a:buNone/>
            </a:pPr>
            <a:endParaRPr lang="en-US" sz="11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1100" dirty="0" smtClean="0">
                <a:solidFill>
                  <a:srgbClr val="000099"/>
                </a:solidFill>
              </a:rPr>
              <a:t>Kuhn</a:t>
            </a:r>
            <a:r>
              <a:rPr lang="en-US" sz="1100" dirty="0">
                <a:solidFill>
                  <a:srgbClr val="000099"/>
                </a:solidFill>
              </a:rPr>
              <a:t>, W. (2005) presentation "Introduction to Spatial Data Infrastructures</a:t>
            </a:r>
            <a:r>
              <a:rPr lang="en-US" sz="1100" dirty="0" smtClean="0">
                <a:solidFill>
                  <a:srgbClr val="000099"/>
                </a:solidFill>
              </a:rPr>
              <a:t>".</a:t>
            </a:r>
            <a:endParaRPr lang="nb-NO" sz="1100" dirty="0" smtClean="0">
              <a:solidFill>
                <a:srgbClr val="000099"/>
              </a:solidFill>
            </a:endParaRPr>
          </a:p>
        </p:txBody>
      </p:sp>
      <p:sp>
        <p:nvSpPr>
          <p:cNvPr id="4096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161920-D8AF-4F80-8090-BA0A3CC49912}" type="slidenum">
              <a:rPr lang="sv-SE" sz="1200" b="0">
                <a:solidFill>
                  <a:schemeClr val="tx1"/>
                </a:solidFill>
              </a:rPr>
              <a:pPr algn="r"/>
              <a:t>3</a:t>
            </a:fld>
            <a:endParaRPr lang="sv-SE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5413-7817-4974-B525-57E1F0B224E0}" type="slidenum">
              <a:rPr lang="sv-SE"/>
              <a:pPr>
                <a:defRPr/>
              </a:pPr>
              <a:t>4</a:t>
            </a:fld>
            <a:endParaRPr lang="sv-SE"/>
          </a:p>
        </p:txBody>
      </p:sp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179512" y="980728"/>
            <a:ext cx="8712324" cy="792063"/>
          </a:xfrm>
        </p:spPr>
        <p:txBody>
          <a:bodyPr/>
          <a:lstStyle/>
          <a:p>
            <a:pPr algn="ctr">
              <a:defRPr/>
            </a:pPr>
            <a:r>
              <a:rPr lang="nb-NO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nb-NO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patial </a:t>
            </a:r>
            <a:r>
              <a:rPr lang="nb-NO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nb-NO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ata </a:t>
            </a:r>
            <a:r>
              <a:rPr lang="nb-NO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nb-NO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nfrastructure Basics</a:t>
            </a:r>
          </a:p>
        </p:txBody>
      </p:sp>
      <p:sp>
        <p:nvSpPr>
          <p:cNvPr id="40965" name="Content Placeholder 2"/>
          <p:cNvSpPr>
            <a:spLocks noGrp="1"/>
          </p:cNvSpPr>
          <p:nvPr>
            <p:ph idx="4294967295"/>
          </p:nvPr>
        </p:nvSpPr>
        <p:spPr>
          <a:xfrm>
            <a:off x="1177280" y="1844824"/>
            <a:ext cx="7643192" cy="4032448"/>
          </a:xfrm>
        </p:spPr>
        <p:txBody>
          <a:bodyPr/>
          <a:lstStyle/>
          <a:p>
            <a:r>
              <a:rPr lang="en-US" sz="2400" dirty="0" smtClean="0">
                <a:solidFill>
                  <a:srgbClr val="000099"/>
                </a:solidFill>
              </a:rPr>
              <a:t>Data </a:t>
            </a:r>
            <a:r>
              <a:rPr lang="en-US" sz="2400" dirty="0">
                <a:solidFill>
                  <a:srgbClr val="000099"/>
                </a:solidFill>
              </a:rPr>
              <a:t>and metadata </a:t>
            </a:r>
            <a:r>
              <a:rPr lang="en-US" sz="2400" dirty="0" smtClean="0">
                <a:solidFill>
                  <a:srgbClr val="000099"/>
                </a:solidFill>
              </a:rPr>
              <a:t>are managed by </a:t>
            </a:r>
            <a:r>
              <a:rPr lang="en-US" sz="2400" dirty="0">
                <a:solidFill>
                  <a:srgbClr val="000099"/>
                </a:solidFill>
              </a:rPr>
              <a:t>the </a:t>
            </a:r>
            <a:r>
              <a:rPr lang="en-US" sz="2400" b="1" i="1" dirty="0" smtClean="0">
                <a:solidFill>
                  <a:srgbClr val="000099"/>
                </a:solidFill>
              </a:rPr>
              <a:t>data </a:t>
            </a:r>
            <a:r>
              <a:rPr lang="en-US" sz="2400" b="1" i="1" dirty="0">
                <a:solidFill>
                  <a:srgbClr val="000099"/>
                </a:solidFill>
              </a:rPr>
              <a:t>originator and/or </a:t>
            </a:r>
            <a:r>
              <a:rPr lang="en-US" sz="2400" b="1" i="1" dirty="0" smtClean="0">
                <a:solidFill>
                  <a:srgbClr val="000099"/>
                </a:solidFill>
              </a:rPr>
              <a:t>owner 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sz="2400" dirty="0" smtClean="0">
                <a:solidFill>
                  <a:srgbClr val="000099"/>
                </a:solidFill>
              </a:rPr>
              <a:t>Tools </a:t>
            </a:r>
            <a:r>
              <a:rPr lang="en-US" sz="2400" dirty="0">
                <a:solidFill>
                  <a:srgbClr val="000099"/>
                </a:solidFill>
              </a:rPr>
              <a:t>and services connect </a:t>
            </a:r>
            <a:r>
              <a:rPr lang="en-US" sz="2400" dirty="0" smtClean="0">
                <a:solidFill>
                  <a:srgbClr val="000099"/>
                </a:solidFill>
              </a:rPr>
              <a:t>via computer </a:t>
            </a:r>
            <a:r>
              <a:rPr lang="en-US" sz="2400" dirty="0">
                <a:solidFill>
                  <a:srgbClr val="000099"/>
                </a:solidFill>
              </a:rPr>
              <a:t>networks to the various </a:t>
            </a:r>
            <a:r>
              <a:rPr lang="en-US" sz="2400" dirty="0" smtClean="0">
                <a:solidFill>
                  <a:srgbClr val="000099"/>
                </a:solidFill>
              </a:rPr>
              <a:t>sources through a </a:t>
            </a:r>
            <a:r>
              <a:rPr lang="en-US" sz="2400" b="1" i="1" dirty="0" smtClean="0">
                <a:solidFill>
                  <a:srgbClr val="000099"/>
                </a:solidFill>
              </a:rPr>
              <a:t>common end point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/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To achieve the objectives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coordination </a:t>
            </a:r>
            <a:r>
              <a:rPr lang="en-US" sz="2400" dirty="0" smtClean="0">
                <a:solidFill>
                  <a:srgbClr val="000099"/>
                </a:solidFill>
              </a:rPr>
              <a:t>is necessary</a:t>
            </a:r>
          </a:p>
          <a:p>
            <a:r>
              <a:rPr lang="en-US" sz="2400" b="1" i="1" dirty="0" smtClean="0">
                <a:solidFill>
                  <a:srgbClr val="000099"/>
                </a:solidFill>
              </a:rPr>
              <a:t>standards </a:t>
            </a:r>
            <a:r>
              <a:rPr lang="en-US" sz="2400" dirty="0" smtClean="0">
                <a:solidFill>
                  <a:srgbClr val="000099"/>
                </a:solidFill>
              </a:rPr>
              <a:t>are essential</a:t>
            </a:r>
            <a:endParaRPr lang="en-US" sz="105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sz="105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1050" dirty="0" err="1" smtClean="0">
                <a:solidFill>
                  <a:srgbClr val="000099"/>
                </a:solidFill>
              </a:rPr>
              <a:t>Steiniger</a:t>
            </a:r>
            <a:r>
              <a:rPr lang="en-US" sz="1050" dirty="0">
                <a:solidFill>
                  <a:srgbClr val="000099"/>
                </a:solidFill>
              </a:rPr>
              <a:t>, S., and Hunter, A.J.S. (2012) preprint "Free and open source GIS software for building a spatial data infrastructure".</a:t>
            </a:r>
          </a:p>
        </p:txBody>
      </p:sp>
      <p:sp>
        <p:nvSpPr>
          <p:cNvPr id="4096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161920-D8AF-4F80-8090-BA0A3CC49912}" type="slidenum">
              <a:rPr lang="sv-SE" sz="1200" b="0">
                <a:solidFill>
                  <a:schemeClr val="tx1"/>
                </a:solidFill>
              </a:rPr>
              <a:pPr algn="r"/>
              <a:t>4</a:t>
            </a:fld>
            <a:endParaRPr lang="sv-SE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" descr="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82828"/>
            <a:ext cx="7416304" cy="6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www.arctic-sdi.org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5413-7817-4974-B525-57E1F0B224E0}" type="slidenum">
              <a:rPr lang="sv-SE"/>
              <a:pPr>
                <a:defRPr/>
              </a:pPr>
              <a:t>5</a:t>
            </a:fld>
            <a:endParaRPr lang="sv-SE"/>
          </a:p>
        </p:txBody>
      </p:sp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611560" y="692696"/>
            <a:ext cx="8244408" cy="792063"/>
          </a:xfrm>
        </p:spPr>
        <p:txBody>
          <a:bodyPr/>
          <a:lstStyle/>
          <a:p>
            <a:pPr algn="ctr">
              <a:defRPr/>
            </a:pPr>
            <a:r>
              <a:rPr lang="da-DK" altLang="da-DK" dirty="0"/>
              <a:t>Arctic SDI</a:t>
            </a:r>
            <a:endParaRPr lang="nb-NO" sz="3600" b="1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65" name="Content Placeholder 2"/>
          <p:cNvSpPr>
            <a:spLocks noGrp="1"/>
          </p:cNvSpPr>
          <p:nvPr>
            <p:ph idx="4294967295"/>
          </p:nvPr>
        </p:nvSpPr>
        <p:spPr>
          <a:xfrm>
            <a:off x="750658" y="1310432"/>
            <a:ext cx="7642684" cy="403244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da-DK" sz="2400" dirty="0">
                <a:solidFill>
                  <a:srgbClr val="000099"/>
                </a:solidFill>
              </a:rPr>
              <a:t>A cooperation between the mapping agencies of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Canada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Denmark including Greenland and Faroe </a:t>
            </a:r>
            <a:r>
              <a:rPr lang="da-DK" sz="2000" b="1" i="1" dirty="0" smtClean="0">
                <a:solidFill>
                  <a:srgbClr val="000099"/>
                </a:solidFill>
              </a:rPr>
              <a:t>Island</a:t>
            </a:r>
            <a:endParaRPr lang="da-DK" sz="2000" b="1" i="1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Finland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Iceland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Russia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Sweden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da-DK" sz="2000" b="1" i="1" dirty="0">
                <a:solidFill>
                  <a:srgbClr val="000099"/>
                </a:solidFill>
              </a:rPr>
              <a:t>USA</a:t>
            </a:r>
          </a:p>
        </p:txBody>
      </p:sp>
      <p:sp>
        <p:nvSpPr>
          <p:cNvPr id="4096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161920-D8AF-4F80-8090-BA0A3CC49912}" type="slidenum">
              <a:rPr lang="sv-SE" sz="1200" b="0">
                <a:solidFill>
                  <a:schemeClr val="tx1"/>
                </a:solidFill>
              </a:rPr>
              <a:pPr algn="r"/>
              <a:t>5</a:t>
            </a:fld>
            <a:endParaRPr lang="sv-SE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32991"/>
            <a:ext cx="8229600" cy="1139825"/>
          </a:xfrm>
        </p:spPr>
        <p:txBody>
          <a:bodyPr/>
          <a:lstStyle/>
          <a:p>
            <a:pPr algn="ctr"/>
            <a:r>
              <a:rPr lang="da-DK" altLang="da-DK" dirty="0"/>
              <a:t>Main </a:t>
            </a:r>
            <a:r>
              <a:rPr lang="da-DK" altLang="da-DK" dirty="0" smtClean="0"/>
              <a:t>Content </a:t>
            </a:r>
            <a:r>
              <a:rPr lang="da-DK" altLang="da-DK" dirty="0"/>
              <a:t>of the Artic SDI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5014077" cy="460851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da-DK" sz="2000" b="1" dirty="0">
                <a:solidFill>
                  <a:srgbClr val="000099"/>
                </a:solidFill>
              </a:rPr>
              <a:t>The </a:t>
            </a:r>
            <a:r>
              <a:rPr lang="da-DK" sz="2000" b="1" dirty="0" smtClean="0">
                <a:solidFill>
                  <a:srgbClr val="000099"/>
                </a:solidFill>
              </a:rPr>
              <a:t>Arctic </a:t>
            </a:r>
            <a:r>
              <a:rPr lang="da-DK" sz="2000" b="1" dirty="0">
                <a:solidFill>
                  <a:srgbClr val="000099"/>
                </a:solidFill>
              </a:rPr>
              <a:t>SDI is an infrastructure that provides a web portal with easy access to</a:t>
            </a:r>
            <a:r>
              <a:rPr lang="da-DK" sz="2000" b="1" dirty="0" smtClean="0">
                <a:solidFill>
                  <a:srgbClr val="000099"/>
                </a:solidFill>
              </a:rPr>
              <a:t>:</a:t>
            </a:r>
            <a:endParaRPr lang="da-DK" sz="2000" b="1" dirty="0">
              <a:solidFill>
                <a:srgbClr val="000099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da-DK" sz="2000" dirty="0" smtClean="0">
                <a:solidFill>
                  <a:srgbClr val="000099"/>
                </a:solidFill>
              </a:rPr>
              <a:t>A geoportal for geospatial data viewing and discovery</a:t>
            </a:r>
          </a:p>
          <a:p>
            <a:pPr>
              <a:spcAft>
                <a:spcPts val="1200"/>
              </a:spcAft>
              <a:defRPr/>
            </a:pPr>
            <a:r>
              <a:rPr lang="da-DK" sz="2000" dirty="0">
                <a:solidFill>
                  <a:srgbClr val="000099"/>
                </a:solidFill>
              </a:rPr>
              <a:t>A searchable metadata catalogue</a:t>
            </a:r>
          </a:p>
          <a:p>
            <a:pPr>
              <a:spcAft>
                <a:spcPts val="1200"/>
              </a:spcAft>
              <a:defRPr/>
            </a:pPr>
            <a:r>
              <a:rPr lang="da-DK" sz="2000" dirty="0" smtClean="0">
                <a:solidFill>
                  <a:srgbClr val="000099"/>
                </a:solidFill>
              </a:rPr>
              <a:t>Authoritative reference data </a:t>
            </a:r>
            <a:r>
              <a:rPr lang="da-DK" sz="2000" dirty="0">
                <a:solidFill>
                  <a:srgbClr val="000099"/>
                </a:solidFill>
              </a:rPr>
              <a:t>as a Web Map </a:t>
            </a:r>
            <a:r>
              <a:rPr lang="da-DK" sz="2000" dirty="0" smtClean="0">
                <a:solidFill>
                  <a:srgbClr val="000099"/>
                </a:solidFill>
              </a:rPr>
              <a:t>Service (WMS)</a:t>
            </a:r>
            <a:endParaRPr lang="da-DK" sz="2000" dirty="0">
              <a:solidFill>
                <a:srgbClr val="000099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da-DK" sz="2000" dirty="0">
                <a:solidFill>
                  <a:srgbClr val="000099"/>
                </a:solidFill>
              </a:rPr>
              <a:t>Thematic data (birds, icecover, ship routes, land cover change, flora etc</a:t>
            </a:r>
            <a:r>
              <a:rPr lang="da-DK" sz="2000" dirty="0" smtClean="0">
                <a:solidFill>
                  <a:srgbClr val="000099"/>
                </a:solidFill>
              </a:rPr>
              <a:t>.)</a:t>
            </a:r>
            <a:endParaRPr lang="da-DK" sz="2000" dirty="0">
              <a:solidFill>
                <a:srgbClr val="0000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www.arctic-sdi.org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054F-532C-432F-9780-1225997A7F6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7" y="1340767"/>
            <a:ext cx="28670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92" y="1409278"/>
            <a:ext cx="7048500" cy="4972050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457200" y="848519"/>
            <a:ext cx="8229600" cy="63626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Architecture of the Arctic SDI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3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9775"/>
            <a:ext cx="9144000" cy="4961713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0" y="785062"/>
            <a:ext cx="9144000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1:250k </a:t>
            </a:r>
            <a:r>
              <a:rPr lang="en-US" sz="2800" kern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Basemap</a:t>
            </a: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 from National Mapping Agencies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" y="1459775"/>
            <a:ext cx="9144000" cy="4961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" y="1459775"/>
            <a:ext cx="9144000" cy="4961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203"/>
            <a:ext cx="9144000" cy="4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www.arctic-sdi.org</a:t>
            </a:r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0" y="804312"/>
            <a:ext cx="9144000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Location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8281"/>
            <a:ext cx="9144000" cy="4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">
  <a:themeElements>
    <a:clrScheme name="1_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1_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11576</TotalTime>
  <Words>1056</Words>
  <Application>Microsoft Office PowerPoint</Application>
  <PresentationFormat>On-screen Show (4:3)</PresentationFormat>
  <Paragraphs>255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1_Kant</vt:lpstr>
      <vt:lpstr>PowerPoint Presentation</vt:lpstr>
      <vt:lpstr> The Arctic</vt:lpstr>
      <vt:lpstr>What is a Spatial Data Infrastructure?</vt:lpstr>
      <vt:lpstr>Spatial Data Infrastructure Basics</vt:lpstr>
      <vt:lpstr>Arctic SDI</vt:lpstr>
      <vt:lpstr>Main Content of the Artic SDI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Short History</vt:lpstr>
      <vt:lpstr>The foundation for the Arctic SDI is the legally non-binding “Memorandum of Understanding” (MOU) signed by participating NMAs in 2014</vt:lpstr>
      <vt:lpstr>PowerPoint Presentation</vt:lpstr>
      <vt:lpstr>Aim and Vision of Arctic SDI</vt:lpstr>
      <vt:lpstr>Users, Stakeholders and Data Providers </vt:lpstr>
      <vt:lpstr>PowerPoint Presentation</vt:lpstr>
      <vt:lpstr>PowerPoint Presentation</vt:lpstr>
      <vt:lpstr> 2014 – Status</vt:lpstr>
      <vt:lpstr>WG Example: CAFF - Earth Observation Products</vt:lpstr>
      <vt:lpstr>PowerPoint Presentation</vt:lpstr>
      <vt:lpstr>Arctic SDI Role in CAFF Project</vt:lpstr>
      <vt:lpstr>PowerPoint Presentation</vt:lpstr>
      <vt:lpstr>PowerPoint Presentation</vt:lpstr>
      <vt:lpstr>PowerPoint Presentation</vt:lpstr>
      <vt:lpstr>PowerPoint Presentation</vt:lpstr>
    </vt:vector>
  </TitlesOfParts>
  <Company>Metria Kiruna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Owe Palmér</dc:creator>
  <cp:lastModifiedBy>lstarnau</cp:lastModifiedBy>
  <cp:revision>761</cp:revision>
  <cp:lastPrinted>2004-03-15T19:47:10Z</cp:lastPrinted>
  <dcterms:created xsi:type="dcterms:W3CDTF">2003-03-13T08:20:52Z</dcterms:created>
  <dcterms:modified xsi:type="dcterms:W3CDTF">2015-11-23T21:30:42Z</dcterms:modified>
</cp:coreProperties>
</file>