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256" r:id="rId3"/>
    <p:sldId id="257" r:id="rId4"/>
    <p:sldId id="258" r:id="rId5"/>
    <p:sldId id="259" r:id="rId6"/>
    <p:sldId id="260" r:id="rId7"/>
    <p:sldId id="265" r:id="rId8"/>
    <p:sldId id="261" r:id="rId9"/>
    <p:sldId id="283" r:id="rId10"/>
    <p:sldId id="263" r:id="rId11"/>
    <p:sldId id="264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2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CEB76-FC31-4C4F-A789-C186B09284E2}" type="datetimeFigureOut">
              <a:rPr lang="sv-SE" smtClean="0"/>
              <a:t>2015-11-18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69FA5-DC41-4D17-8174-C7DEEE287E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289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F055-6241-4820-A73F-1904FC59053E}" type="datetime1">
              <a:rPr lang="sv-SE" smtClean="0"/>
              <a:t>2015-11-18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‹#›</a:t>
            </a:fld>
            <a:endParaRPr lang="sv-SE"/>
          </a:p>
        </p:txBody>
      </p:sp>
      <p:grpSp>
        <p:nvGrpSpPr>
          <p:cNvPr id="7" name="Grupp 6"/>
          <p:cNvGrpSpPr/>
          <p:nvPr userDrawn="1"/>
        </p:nvGrpSpPr>
        <p:grpSpPr>
          <a:xfrm>
            <a:off x="107504" y="116632"/>
            <a:ext cx="8579296" cy="6663605"/>
            <a:chOff x="107504" y="116632"/>
            <a:chExt cx="8579296" cy="6663605"/>
          </a:xfrm>
        </p:grpSpPr>
        <p:pic>
          <p:nvPicPr>
            <p:cNvPr id="2050" name="Picture 2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81" y="284632"/>
              <a:ext cx="7218798" cy="577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16632"/>
              <a:ext cx="1371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6237312"/>
              <a:ext cx="2895600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Line 9"/>
            <p:cNvSpPr>
              <a:spLocks noChangeShapeType="1"/>
            </p:cNvSpPr>
            <p:nvPr userDrawn="1"/>
          </p:nvSpPr>
          <p:spPr bwMode="auto">
            <a:xfrm>
              <a:off x="457200" y="6172200"/>
              <a:ext cx="822960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CC9900"/>
                </a:solidFill>
                <a:latin typeface="Garamond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630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6365C-D401-48BD-AB2F-ECEC317E68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596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81E97-8D77-4ADA-B23C-2E90E913E3F7}" type="datetime1">
              <a:rPr lang="sv-SE" smtClean="0"/>
              <a:t>2015-11-18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3C0C4-8F36-4F83-889F-450B2EBA03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48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mgf34i_IBXI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mgf34i_IBXI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gf34i_IBXI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mgf34i_IBXI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606779"/>
            <a:ext cx="914400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kern="0" dirty="0" smtClean="0">
                <a:ea typeface="ＭＳ Ｐゴシック"/>
              </a:rPr>
              <a:t>Arctic SDI basic presentations</a:t>
            </a:r>
            <a:endParaRPr kumimoji="0" lang="nb-NO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" y="1414866"/>
            <a:ext cx="9143999" cy="460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2913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200" kern="0" noProof="0" dirty="0" smtClean="0">
                <a:solidFill>
                  <a:srgbClr val="000099"/>
                </a:solidFill>
                <a:ea typeface="ＭＳ Ｐゴシック"/>
              </a:rPr>
              <a:t>The standardized Arctic SDI slide show consists of 2 basic presentations of which one is technical.</a:t>
            </a:r>
          </a:p>
          <a:p>
            <a:pPr marL="442913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200" kern="0" noProof="0" dirty="0" smtClean="0">
                <a:solidFill>
                  <a:srgbClr val="000099"/>
                </a:solidFill>
                <a:ea typeface="ＭＳ Ｐゴシック"/>
              </a:rPr>
              <a:t>Supplementary slides can be found in a separate file.</a:t>
            </a:r>
          </a:p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endParaRPr lang="en-US" sz="2200" kern="0" noProof="0" dirty="0" smtClean="0">
              <a:solidFill>
                <a:srgbClr val="000099"/>
              </a:solidFill>
              <a:ea typeface="ＭＳ Ｐゴシック"/>
            </a:endParaRPr>
          </a:p>
          <a:p>
            <a:pPr>
              <a:defRPr/>
            </a:pPr>
            <a:r>
              <a:rPr lang="en-US" sz="2200" kern="0" dirty="0">
                <a:solidFill>
                  <a:srgbClr val="000099"/>
                </a:solidFill>
                <a:ea typeface="ＭＳ Ｐゴシック"/>
              </a:rPr>
              <a:t>Arctic SDI standard </a:t>
            </a:r>
            <a:r>
              <a:rPr lang="en-US" sz="2200" kern="0" dirty="0" smtClean="0">
                <a:solidFill>
                  <a:srgbClr val="000099"/>
                </a:solidFill>
                <a:ea typeface="ＭＳ Ｐゴシック"/>
              </a:rPr>
              <a:t>presentation_V1.0_150311</a:t>
            </a:r>
          </a:p>
          <a:p>
            <a:pPr>
              <a:defRPr/>
            </a:pPr>
            <a:r>
              <a:rPr lang="en-US" sz="2200" kern="0" dirty="0">
                <a:solidFill>
                  <a:srgbClr val="000099"/>
                </a:solidFill>
                <a:ea typeface="ＭＳ Ｐゴシック"/>
              </a:rPr>
              <a:t>Arctic SDI technical presentation_V1.0_20150219</a:t>
            </a:r>
          </a:p>
          <a:p>
            <a:pPr>
              <a:defRPr/>
            </a:pPr>
            <a:r>
              <a:rPr lang="en-US" sz="2200" kern="0" dirty="0" smtClean="0">
                <a:solidFill>
                  <a:srgbClr val="000099"/>
                </a:solidFill>
                <a:ea typeface="ＭＳ Ｐゴシック"/>
              </a:rPr>
              <a:t>Arctic </a:t>
            </a:r>
            <a:r>
              <a:rPr lang="en-US" sz="2200" kern="0" dirty="0">
                <a:solidFill>
                  <a:srgbClr val="000099"/>
                </a:solidFill>
                <a:ea typeface="ＭＳ Ｐゴシック"/>
              </a:rPr>
              <a:t>SDI </a:t>
            </a:r>
            <a:r>
              <a:rPr lang="en-US" sz="2200" kern="0" dirty="0" smtClean="0">
                <a:solidFill>
                  <a:srgbClr val="000099"/>
                </a:solidFill>
                <a:ea typeface="ＭＳ Ｐゴシック"/>
              </a:rPr>
              <a:t>supplementary slides _V1.0_150311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endParaRPr lang="en-US" sz="1400" kern="0" noProof="0" dirty="0">
              <a:solidFill>
                <a:srgbClr val="000099"/>
              </a:solidFill>
              <a:ea typeface="ＭＳ Ｐゴシック"/>
            </a:endParaRP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sz="2000" kern="0" dirty="0" smtClean="0">
                <a:solidFill>
                  <a:srgbClr val="000099"/>
                </a:solidFill>
                <a:ea typeface="ＭＳ Ｐゴシック"/>
              </a:rPr>
              <a:t>The series are to be seen upon as gross series.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sz="2000" kern="0" dirty="0" smtClean="0">
                <a:solidFill>
                  <a:srgbClr val="000099"/>
                </a:solidFill>
                <a:ea typeface="ＭＳ Ｐゴシック"/>
              </a:rPr>
              <a:t>They can be used as they are but it is recommended to edit/modify/complete due to the audience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sz="2000" kern="0" dirty="0" smtClean="0">
                <a:solidFill>
                  <a:srgbClr val="000099"/>
                </a:solidFill>
                <a:ea typeface="ＭＳ Ｐゴシック"/>
              </a:rPr>
              <a:t>Slides from the supplementary  could be used as complement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endParaRPr lang="en-US" sz="2000" kern="0" noProof="0" dirty="0" smtClean="0">
              <a:solidFill>
                <a:srgbClr val="000099"/>
              </a:solidFill>
              <a:ea typeface="ＭＳ Ｐゴシック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2000" kern="0" dirty="0" smtClean="0">
              <a:solidFill>
                <a:srgbClr val="000099"/>
              </a:solidFill>
              <a:ea typeface="ＭＳ Ｐゴシック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2000" kern="0" dirty="0">
              <a:solidFill>
                <a:srgbClr val="000099"/>
              </a:solidFill>
              <a:ea typeface="ＭＳ Ｐゴシック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endParaRPr lang="en-US" sz="1100" kern="0" dirty="0" smtClean="0">
              <a:solidFill>
                <a:srgbClr val="000099"/>
              </a:solidFill>
              <a:ea typeface="ＭＳ Ｐゴシック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sz="1100" kern="0" dirty="0" smtClean="0">
                <a:solidFill>
                  <a:srgbClr val="000099"/>
                </a:solidFill>
                <a:ea typeface="ＭＳ Ｐゴシック"/>
              </a:rPr>
              <a:t>serves </a:t>
            </a:r>
            <a:r>
              <a:rPr lang="en-US" sz="1100" kern="0" dirty="0">
                <a:solidFill>
                  <a:srgbClr val="000099"/>
                </a:solidFill>
                <a:ea typeface="ＭＳ Ｐゴシック"/>
              </a:rPr>
              <a:t>as a basic PowerPoint, and that, depending on the audience and the presenter, it is a PowerPoint that most likely will be altered as time goes by. It would be a great idea if we could have all these PowerPoints on the webpage</a:t>
            </a:r>
            <a:endParaRPr kumimoji="0" lang="nb-NO" sz="11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237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0" y="804312"/>
            <a:ext cx="9144000" cy="62071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Location Search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10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8281"/>
            <a:ext cx="9144000" cy="49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0" y="792063"/>
            <a:ext cx="9144000" cy="62071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Metadata Search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11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7607"/>
            <a:ext cx="9144000" cy="49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12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" y="0"/>
            <a:ext cx="9140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827088" y="737866"/>
            <a:ext cx="7870825" cy="81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A Short History</a:t>
            </a:r>
            <a:endParaRPr kumimoji="0" lang="is-IS" sz="28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55576" y="1700808"/>
            <a:ext cx="770485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Arctic SDI discussions have been ongoing for a number of years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1990s</a:t>
            </a:r>
            <a:r>
              <a:rPr kumimoji="0" lang="en-GB" sz="2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GIT Barents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, Finland, Norway, Russia and Sweden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2007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Yellowknife Declaration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– GeoNorth I Conference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2009 Formal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Arctic Council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support – SAO meeting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None/>
              <a:tabLst>
                <a:tab pos="630238" algn="l"/>
              </a:tabLst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2011 The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Arctic SDI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project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launched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by the 8 National      	Mapping Agencies with CAFF acting as a link to the 	SAOs</a:t>
            </a:r>
          </a:p>
          <a:p>
            <a:pPr marL="0" marR="0" lvl="0" indent="0" algn="l" defTabSz="6302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2014 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MoU, Memorandum of Understanding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signed, new 	governance, commitment to responsibilities &amp; resources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23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827088" y="476672"/>
            <a:ext cx="7870825" cy="81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s-I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Arctic SDI Organizational Structure</a:t>
            </a:r>
            <a:endParaRPr lang="is-IS" sz="2800" kern="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</p:txBody>
      </p:sp>
      <p:grpSp>
        <p:nvGrpSpPr>
          <p:cNvPr id="4" name="Grupp 2"/>
          <p:cNvGrpSpPr/>
          <p:nvPr/>
        </p:nvGrpSpPr>
        <p:grpSpPr>
          <a:xfrm>
            <a:off x="45063" y="1340768"/>
            <a:ext cx="9073009" cy="4320480"/>
            <a:chOff x="35495" y="1340768"/>
            <a:chExt cx="9073009" cy="4320480"/>
          </a:xfrm>
        </p:grpSpPr>
        <p:grpSp>
          <p:nvGrpSpPr>
            <p:cNvPr id="5" name="Grupp 34"/>
            <p:cNvGrpSpPr/>
            <p:nvPr/>
          </p:nvGrpSpPr>
          <p:grpSpPr>
            <a:xfrm>
              <a:off x="2555276" y="1340768"/>
              <a:ext cx="3990194" cy="1440160"/>
              <a:chOff x="2555276" y="1412776"/>
              <a:chExt cx="3990194" cy="1440160"/>
            </a:xfrm>
          </p:grpSpPr>
          <p:sp>
            <p:nvSpPr>
              <p:cNvPr id="73" name="Rektangel med rundade hörn 3"/>
              <p:cNvSpPr/>
              <p:nvPr/>
            </p:nvSpPr>
            <p:spPr>
              <a:xfrm>
                <a:off x="2555276" y="1412776"/>
                <a:ext cx="3960440" cy="1440160"/>
              </a:xfrm>
              <a:prstGeom prst="round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sv-SE" kern="0" dirty="0" smtClean="0">
                  <a:solidFill>
                    <a:prstClr val="black"/>
                  </a:solidFill>
                  <a:ea typeface="ＭＳ Ｐゴシック"/>
                </a:endParaRPr>
              </a:p>
            </p:txBody>
          </p:sp>
          <p:sp>
            <p:nvSpPr>
              <p:cNvPr id="74" name="Rektangel med rundade hörn 7"/>
              <p:cNvSpPr>
                <a:spLocks noChangeAspect="1"/>
              </p:cNvSpPr>
              <p:nvPr/>
            </p:nvSpPr>
            <p:spPr>
              <a:xfrm>
                <a:off x="4575013" y="1857356"/>
                <a:ext cx="792000" cy="356400"/>
              </a:xfrm>
              <a:prstGeom prst="round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sv-SE" sz="1200" kern="0" dirty="0" smtClean="0">
                    <a:solidFill>
                      <a:prstClr val="black"/>
                    </a:solidFill>
                    <a:ea typeface="ＭＳ Ｐゴシック"/>
                  </a:rPr>
                  <a:t>Finland</a:t>
                </a:r>
              </a:p>
            </p:txBody>
          </p:sp>
          <p:sp>
            <p:nvSpPr>
              <p:cNvPr id="75" name="Rektangel med rundade hörn 8"/>
              <p:cNvSpPr>
                <a:spLocks noChangeAspect="1"/>
              </p:cNvSpPr>
              <p:nvPr/>
            </p:nvSpPr>
            <p:spPr>
              <a:xfrm>
                <a:off x="3726353" y="2344777"/>
                <a:ext cx="792000" cy="356400"/>
              </a:xfrm>
              <a:prstGeom prst="round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GB" sz="1200" kern="0" dirty="0" smtClean="0">
                    <a:solidFill>
                      <a:prstClr val="black"/>
                    </a:solidFill>
                    <a:ea typeface="ＭＳ Ｐゴシック"/>
                  </a:rPr>
                  <a:t>Russia</a:t>
                </a:r>
              </a:p>
            </p:txBody>
          </p:sp>
          <p:sp>
            <p:nvSpPr>
              <p:cNvPr id="76" name="Rektangel med rundade hörn 9"/>
              <p:cNvSpPr>
                <a:spLocks noChangeAspect="1"/>
              </p:cNvSpPr>
              <p:nvPr/>
            </p:nvSpPr>
            <p:spPr>
              <a:xfrm>
                <a:off x="2819669" y="2352947"/>
                <a:ext cx="792000" cy="356400"/>
              </a:xfrm>
              <a:prstGeom prst="round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GB" sz="1200" kern="0" dirty="0" smtClean="0">
                    <a:solidFill>
                      <a:prstClr val="black"/>
                    </a:solidFill>
                    <a:ea typeface="ＭＳ Ｐゴシック"/>
                  </a:rPr>
                  <a:t>Norway</a:t>
                </a:r>
              </a:p>
            </p:txBody>
          </p:sp>
          <p:sp>
            <p:nvSpPr>
              <p:cNvPr id="77" name="Rektangel med rundade hörn 10"/>
              <p:cNvSpPr>
                <a:spLocks noChangeAspect="1"/>
              </p:cNvSpPr>
              <p:nvPr/>
            </p:nvSpPr>
            <p:spPr>
              <a:xfrm>
                <a:off x="4575013" y="2344777"/>
                <a:ext cx="792000" cy="356400"/>
              </a:xfrm>
              <a:prstGeom prst="round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sv-SE" sz="1200" kern="0" dirty="0" smtClean="0">
                    <a:solidFill>
                      <a:prstClr val="black"/>
                    </a:solidFill>
                    <a:ea typeface="ＭＳ Ｐゴシック"/>
                  </a:rPr>
                  <a:t>Sweden</a:t>
                </a:r>
              </a:p>
            </p:txBody>
          </p:sp>
          <p:sp>
            <p:nvSpPr>
              <p:cNvPr id="78" name="Rektangel med rundade hörn 11"/>
              <p:cNvSpPr>
                <a:spLocks noChangeAspect="1"/>
              </p:cNvSpPr>
              <p:nvPr/>
            </p:nvSpPr>
            <p:spPr>
              <a:xfrm>
                <a:off x="3708110" y="1860596"/>
                <a:ext cx="784800" cy="353160"/>
              </a:xfrm>
              <a:prstGeom prst="round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GB" sz="1200" kern="0" dirty="0" smtClean="0">
                    <a:solidFill>
                      <a:prstClr val="black"/>
                    </a:solidFill>
                    <a:ea typeface="ＭＳ Ｐゴシック"/>
                  </a:rPr>
                  <a:t>Denmark</a:t>
                </a:r>
              </a:p>
            </p:txBody>
          </p:sp>
          <p:sp>
            <p:nvSpPr>
              <p:cNvPr id="79" name="textruta 12"/>
              <p:cNvSpPr txBox="1"/>
              <p:nvPr/>
            </p:nvSpPr>
            <p:spPr>
              <a:xfrm>
                <a:off x="2585031" y="1484784"/>
                <a:ext cx="3960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sv-SE" kern="0" dirty="0" smtClean="0">
                    <a:solidFill>
                      <a:prstClr val="black"/>
                    </a:solidFill>
                    <a:ea typeface="ＭＳ Ｐゴシック"/>
                  </a:rPr>
                  <a:t>Arctic SDI Board</a:t>
                </a:r>
              </a:p>
            </p:txBody>
          </p:sp>
          <p:sp>
            <p:nvSpPr>
              <p:cNvPr id="80" name="Rektangel med rundade hörn 5"/>
              <p:cNvSpPr>
                <a:spLocks noChangeAspect="1"/>
              </p:cNvSpPr>
              <p:nvPr/>
            </p:nvSpPr>
            <p:spPr>
              <a:xfrm>
                <a:off x="2819669" y="1860596"/>
                <a:ext cx="792000" cy="356400"/>
              </a:xfrm>
              <a:prstGeom prst="round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sv-SE" sz="1200" kern="0" dirty="0" smtClean="0">
                    <a:solidFill>
                      <a:prstClr val="black"/>
                    </a:solidFill>
                    <a:ea typeface="ＭＳ Ｐゴシック"/>
                  </a:rPr>
                  <a:t>Canada</a:t>
                </a:r>
              </a:p>
            </p:txBody>
          </p:sp>
          <p:sp>
            <p:nvSpPr>
              <p:cNvPr id="81" name="Rektangel med rundade hörn 6"/>
              <p:cNvSpPr>
                <a:spLocks noChangeAspect="1"/>
              </p:cNvSpPr>
              <p:nvPr/>
            </p:nvSpPr>
            <p:spPr>
              <a:xfrm>
                <a:off x="5436184" y="2344346"/>
                <a:ext cx="792000" cy="356400"/>
              </a:xfrm>
              <a:prstGeom prst="round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sv-SE" sz="1200" kern="0" dirty="0" smtClean="0">
                    <a:solidFill>
                      <a:prstClr val="black"/>
                    </a:solidFill>
                    <a:ea typeface="ＭＳ Ｐゴシック"/>
                  </a:rPr>
                  <a:t>USA</a:t>
                </a:r>
              </a:p>
            </p:txBody>
          </p:sp>
          <p:sp>
            <p:nvSpPr>
              <p:cNvPr id="82" name="Rektangel med rundade hörn 4"/>
              <p:cNvSpPr>
                <a:spLocks noChangeAspect="1"/>
              </p:cNvSpPr>
              <p:nvPr/>
            </p:nvSpPr>
            <p:spPr>
              <a:xfrm>
                <a:off x="5433136" y="1857356"/>
                <a:ext cx="792000" cy="356400"/>
              </a:xfrm>
              <a:prstGeom prst="round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GB" sz="1200" kern="0" dirty="0" smtClean="0">
                    <a:solidFill>
                      <a:prstClr val="black"/>
                    </a:solidFill>
                    <a:ea typeface="ＭＳ Ｐゴシック"/>
                  </a:rPr>
                  <a:t>Iceland</a:t>
                </a:r>
              </a:p>
            </p:txBody>
          </p:sp>
        </p:grpSp>
        <p:cxnSp>
          <p:nvCxnSpPr>
            <p:cNvPr id="6" name="Rak pil 105"/>
            <p:cNvCxnSpPr>
              <a:stCxn id="73" idx="2"/>
              <a:endCxn id="7" idx="0"/>
            </p:cNvCxnSpPr>
            <p:nvPr/>
          </p:nvCxnSpPr>
          <p:spPr>
            <a:xfrm>
              <a:off x="4535496" y="2780928"/>
              <a:ext cx="29755" cy="504056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7" name="Rektangel med rundade hörn 99"/>
            <p:cNvSpPr/>
            <p:nvPr/>
          </p:nvSpPr>
          <p:spPr>
            <a:xfrm>
              <a:off x="35495" y="3284984"/>
              <a:ext cx="9059511" cy="2376264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sv-SE" kern="0" dirty="0" smtClean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8" name="Rektangel med rundade hörn 14"/>
            <p:cNvSpPr/>
            <p:nvPr/>
          </p:nvSpPr>
          <p:spPr>
            <a:xfrm>
              <a:off x="74228" y="3429000"/>
              <a:ext cx="1080120" cy="2088232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sv-SE" sz="1000" kern="0" dirty="0" smtClean="0">
                <a:solidFill>
                  <a:prstClr val="white"/>
                </a:solidFill>
                <a:ea typeface="ＭＳ Ｐゴシック"/>
              </a:endParaRPr>
            </a:p>
          </p:txBody>
        </p:sp>
        <p:sp>
          <p:nvSpPr>
            <p:cNvPr id="10" name="Rektangel med rundade hörn 15"/>
            <p:cNvSpPr/>
            <p:nvPr/>
          </p:nvSpPr>
          <p:spPr>
            <a:xfrm>
              <a:off x="1194675" y="3429000"/>
              <a:ext cx="975545" cy="2088232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sv-SE" sz="1000" kern="0" dirty="0" smtClean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11" name="Rektangel med rundade hörn 16"/>
            <p:cNvSpPr/>
            <p:nvPr/>
          </p:nvSpPr>
          <p:spPr>
            <a:xfrm>
              <a:off x="2210547" y="3429000"/>
              <a:ext cx="1044000" cy="2088232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sv-SE" sz="1000" kern="0" dirty="0" smtClean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12" name="Rektangel med rundade hörn 17"/>
            <p:cNvSpPr/>
            <p:nvPr/>
          </p:nvSpPr>
          <p:spPr>
            <a:xfrm>
              <a:off x="3294874" y="3429000"/>
              <a:ext cx="1044000" cy="2088232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sv-SE" sz="1000" kern="0" dirty="0" smtClean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13" name="Rektangel med rundade hörn 18"/>
            <p:cNvSpPr/>
            <p:nvPr/>
          </p:nvSpPr>
          <p:spPr>
            <a:xfrm>
              <a:off x="4379201" y="3429000"/>
              <a:ext cx="864000" cy="2088232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sv-SE" sz="1000" kern="0" dirty="0" smtClean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14" name="Rektangel med rundade hörn 19"/>
            <p:cNvSpPr/>
            <p:nvPr/>
          </p:nvSpPr>
          <p:spPr>
            <a:xfrm>
              <a:off x="5283528" y="3429000"/>
              <a:ext cx="1080216" cy="2088232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sv-SE" sz="1000" kern="0" dirty="0" smtClean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15" name="Rektangel med rundade hörn 20"/>
            <p:cNvSpPr/>
            <p:nvPr/>
          </p:nvSpPr>
          <p:spPr>
            <a:xfrm>
              <a:off x="6404071" y="3429000"/>
              <a:ext cx="864000" cy="2088232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sv-SE" sz="1000" kern="0" dirty="0" smtClean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16" name="Rektangel med rundade hörn 21"/>
            <p:cNvSpPr/>
            <p:nvPr/>
          </p:nvSpPr>
          <p:spPr>
            <a:xfrm>
              <a:off x="7308400" y="3429000"/>
              <a:ext cx="864000" cy="2088232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sv-SE" sz="1000" kern="0" dirty="0" smtClean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17" name="textruta 79"/>
            <p:cNvSpPr txBox="1"/>
            <p:nvPr/>
          </p:nvSpPr>
          <p:spPr>
            <a:xfrm>
              <a:off x="2211449" y="3595709"/>
              <a:ext cx="10955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Communication</a:t>
              </a:r>
            </a:p>
          </p:txBody>
        </p:sp>
        <p:sp>
          <p:nvSpPr>
            <p:cNvPr id="18" name="textruta 89"/>
            <p:cNvSpPr txBox="1"/>
            <p:nvPr/>
          </p:nvSpPr>
          <p:spPr>
            <a:xfrm>
              <a:off x="4451615" y="3523528"/>
              <a:ext cx="712474" cy="400110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>
                <a:defRPr/>
              </a:pPr>
              <a:r>
                <a:rPr lang="en-GB" sz="1000" kern="0" dirty="0" smtClean="0">
                  <a:solidFill>
                    <a:prstClr val="black"/>
                  </a:solidFill>
                  <a:ea typeface="ＭＳ Ｐゴシック"/>
                </a:rPr>
                <a:t>Operational</a:t>
              </a:r>
            </a:p>
            <a:p>
              <a:pPr algn="ctr">
                <a:defRPr/>
              </a:pPr>
              <a:r>
                <a:rPr lang="en-GB" sz="1000" kern="0" dirty="0" smtClean="0">
                  <a:solidFill>
                    <a:prstClr val="black"/>
                  </a:solidFill>
                  <a:ea typeface="ＭＳ Ｐゴシック"/>
                </a:rPr>
                <a:t>Policies</a:t>
              </a:r>
            </a:p>
          </p:txBody>
        </p:sp>
        <p:sp>
          <p:nvSpPr>
            <p:cNvPr id="19" name="textruta 90"/>
            <p:cNvSpPr txBox="1"/>
            <p:nvPr/>
          </p:nvSpPr>
          <p:spPr>
            <a:xfrm>
              <a:off x="3203848" y="3523701"/>
              <a:ext cx="10955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000" kern="0" dirty="0" smtClean="0">
                  <a:solidFill>
                    <a:prstClr val="black"/>
                  </a:solidFill>
                  <a:ea typeface="ＭＳ Ｐゴシック"/>
                </a:rPr>
                <a:t>Strategy</a:t>
              </a:r>
            </a:p>
            <a:p>
              <a:pPr algn="ctr">
                <a:defRPr/>
              </a:pPr>
              <a:r>
                <a:rPr lang="en-GB" sz="1000" kern="0" dirty="0" smtClean="0">
                  <a:solidFill>
                    <a:prstClr val="black"/>
                  </a:solidFill>
                  <a:ea typeface="ＭＳ Ｐゴシック"/>
                </a:rPr>
                <a:t>2015-2020</a:t>
              </a:r>
            </a:p>
          </p:txBody>
        </p:sp>
        <p:sp>
          <p:nvSpPr>
            <p:cNvPr id="20" name="textruta 91"/>
            <p:cNvSpPr txBox="1"/>
            <p:nvPr/>
          </p:nvSpPr>
          <p:spPr>
            <a:xfrm>
              <a:off x="1154348" y="3611889"/>
              <a:ext cx="10955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000" kern="0" dirty="0" smtClean="0">
                  <a:solidFill>
                    <a:prstClr val="black"/>
                  </a:solidFill>
                  <a:ea typeface="ＭＳ Ｐゴシック"/>
                </a:rPr>
                <a:t>Secretariat</a:t>
              </a:r>
            </a:p>
          </p:txBody>
        </p:sp>
        <p:sp>
          <p:nvSpPr>
            <p:cNvPr id="21" name="textruta 92"/>
            <p:cNvSpPr txBox="1"/>
            <p:nvPr/>
          </p:nvSpPr>
          <p:spPr>
            <a:xfrm>
              <a:off x="104272" y="3541641"/>
              <a:ext cx="1080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National Contact Points</a:t>
              </a:r>
            </a:p>
          </p:txBody>
        </p:sp>
        <p:sp>
          <p:nvSpPr>
            <p:cNvPr id="22" name="textruta 93"/>
            <p:cNvSpPr txBox="1"/>
            <p:nvPr/>
          </p:nvSpPr>
          <p:spPr>
            <a:xfrm>
              <a:off x="6452094" y="3446584"/>
              <a:ext cx="7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Cloud &amp; </a:t>
              </a:r>
            </a:p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Cascading</a:t>
              </a:r>
            </a:p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Service</a:t>
              </a:r>
            </a:p>
          </p:txBody>
        </p:sp>
        <p:sp>
          <p:nvSpPr>
            <p:cNvPr id="23" name="Rektangel 22"/>
            <p:cNvSpPr/>
            <p:nvPr/>
          </p:nvSpPr>
          <p:spPr>
            <a:xfrm>
              <a:off x="104272" y="3970826"/>
              <a:ext cx="8935793" cy="341960"/>
            </a:xfrm>
            <a:prstGeom prst="rect">
              <a:avLst/>
            </a:prstGeom>
            <a:solidFill>
              <a:sysClr val="window" lastClr="FFFFFF">
                <a:lumMod val="75000"/>
                <a:alpha val="60000"/>
              </a:sysClr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sv-SE" kern="0" dirty="0" smtClean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24" name="textruta 96"/>
            <p:cNvSpPr txBox="1"/>
            <p:nvPr/>
          </p:nvSpPr>
          <p:spPr>
            <a:xfrm>
              <a:off x="5470389" y="3464697"/>
              <a:ext cx="7018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Technical</a:t>
              </a:r>
            </a:p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Working Group</a:t>
              </a:r>
            </a:p>
          </p:txBody>
        </p:sp>
        <p:sp>
          <p:nvSpPr>
            <p:cNvPr id="25" name="Rektangel 24"/>
            <p:cNvSpPr/>
            <p:nvPr/>
          </p:nvSpPr>
          <p:spPr>
            <a:xfrm>
              <a:off x="104272" y="4304077"/>
              <a:ext cx="8935793" cy="1069140"/>
            </a:xfrm>
            <a:prstGeom prst="rect">
              <a:avLst/>
            </a:prstGeom>
            <a:solidFill>
              <a:sysClr val="window" lastClr="FFFFFF">
                <a:lumMod val="75000"/>
                <a:alpha val="60000"/>
              </a:sysClr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sv-SE" kern="0" dirty="0" smtClean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26" name="Rektangel med rundade hörn 22"/>
            <p:cNvSpPr/>
            <p:nvPr/>
          </p:nvSpPr>
          <p:spPr>
            <a:xfrm>
              <a:off x="1448447" y="4027757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USA</a:t>
              </a:r>
            </a:p>
          </p:txBody>
        </p:sp>
        <p:sp>
          <p:nvSpPr>
            <p:cNvPr id="27" name="Rektangel med rundade hörn 23"/>
            <p:cNvSpPr/>
            <p:nvPr/>
          </p:nvSpPr>
          <p:spPr>
            <a:xfrm>
              <a:off x="5564594" y="4035635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SWE</a:t>
              </a:r>
            </a:p>
          </p:txBody>
        </p:sp>
        <p:sp>
          <p:nvSpPr>
            <p:cNvPr id="28" name="Rektangel med rundade hörn 26"/>
            <p:cNvSpPr/>
            <p:nvPr/>
          </p:nvSpPr>
          <p:spPr>
            <a:xfrm>
              <a:off x="2498547" y="4018695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NOR</a:t>
              </a:r>
            </a:p>
          </p:txBody>
        </p:sp>
        <p:sp>
          <p:nvSpPr>
            <p:cNvPr id="29" name="Rektangel med rundade hörn 27"/>
            <p:cNvSpPr/>
            <p:nvPr/>
          </p:nvSpPr>
          <p:spPr>
            <a:xfrm>
              <a:off x="3575899" y="4027757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USA</a:t>
              </a:r>
            </a:p>
          </p:txBody>
        </p:sp>
        <p:sp>
          <p:nvSpPr>
            <p:cNvPr id="30" name="Rektangel med rundade hörn 28"/>
            <p:cNvSpPr/>
            <p:nvPr/>
          </p:nvSpPr>
          <p:spPr>
            <a:xfrm>
              <a:off x="4533971" y="4027757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DEN</a:t>
              </a:r>
            </a:p>
          </p:txBody>
        </p:sp>
        <p:sp>
          <p:nvSpPr>
            <p:cNvPr id="31" name="Rektangel med rundade hörn 46"/>
            <p:cNvSpPr/>
            <p:nvPr/>
          </p:nvSpPr>
          <p:spPr>
            <a:xfrm>
              <a:off x="393250" y="4023679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USA</a:t>
              </a:r>
            </a:p>
          </p:txBody>
        </p:sp>
        <p:sp>
          <p:nvSpPr>
            <p:cNvPr id="32" name="Rektangel med rundade hörn 48"/>
            <p:cNvSpPr/>
            <p:nvPr/>
          </p:nvSpPr>
          <p:spPr>
            <a:xfrm>
              <a:off x="7510525" y="404223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FIN</a:t>
              </a:r>
            </a:p>
          </p:txBody>
        </p:sp>
        <p:sp>
          <p:nvSpPr>
            <p:cNvPr id="33" name="Rektangel med rundade hörn 50"/>
            <p:cNvSpPr/>
            <p:nvPr/>
          </p:nvSpPr>
          <p:spPr>
            <a:xfrm>
              <a:off x="6568469" y="4027879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NOR</a:t>
              </a:r>
            </a:p>
          </p:txBody>
        </p:sp>
        <p:sp>
          <p:nvSpPr>
            <p:cNvPr id="34" name="Rektangel med rundade hörn 62"/>
            <p:cNvSpPr/>
            <p:nvPr/>
          </p:nvSpPr>
          <p:spPr>
            <a:xfrm>
              <a:off x="2230339" y="434401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CAN</a:t>
              </a:r>
            </a:p>
          </p:txBody>
        </p:sp>
        <p:sp>
          <p:nvSpPr>
            <p:cNvPr id="35" name="Rektangel med rundade hörn 63"/>
            <p:cNvSpPr/>
            <p:nvPr/>
          </p:nvSpPr>
          <p:spPr>
            <a:xfrm>
              <a:off x="1201983" y="4594259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DEN</a:t>
              </a:r>
            </a:p>
          </p:txBody>
        </p:sp>
        <p:sp>
          <p:nvSpPr>
            <p:cNvPr id="36" name="Rektangel med rundade hörn 65"/>
            <p:cNvSpPr/>
            <p:nvPr/>
          </p:nvSpPr>
          <p:spPr>
            <a:xfrm>
              <a:off x="6578094" y="4356653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FIN</a:t>
              </a:r>
            </a:p>
          </p:txBody>
        </p:sp>
        <p:sp>
          <p:nvSpPr>
            <p:cNvPr id="37" name="Rektangel med rundade hörn 67"/>
            <p:cNvSpPr/>
            <p:nvPr/>
          </p:nvSpPr>
          <p:spPr>
            <a:xfrm>
              <a:off x="4553976" y="461647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USA</a:t>
              </a:r>
            </a:p>
          </p:txBody>
        </p:sp>
        <p:sp>
          <p:nvSpPr>
            <p:cNvPr id="38" name="Rektangel med rundade hörn 68"/>
            <p:cNvSpPr/>
            <p:nvPr/>
          </p:nvSpPr>
          <p:spPr>
            <a:xfrm>
              <a:off x="1201983" y="4349790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CAN</a:t>
              </a:r>
            </a:p>
          </p:txBody>
        </p:sp>
        <p:sp>
          <p:nvSpPr>
            <p:cNvPr id="39" name="Rektangel med rundade hörn 70"/>
            <p:cNvSpPr/>
            <p:nvPr/>
          </p:nvSpPr>
          <p:spPr>
            <a:xfrm>
              <a:off x="4549517" y="436475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CAN</a:t>
              </a:r>
            </a:p>
          </p:txBody>
        </p:sp>
        <p:sp>
          <p:nvSpPr>
            <p:cNvPr id="40" name="Rektangel med rundade hörn 71"/>
            <p:cNvSpPr/>
            <p:nvPr/>
          </p:nvSpPr>
          <p:spPr>
            <a:xfrm>
              <a:off x="2734856" y="461647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SWE</a:t>
              </a:r>
            </a:p>
          </p:txBody>
        </p:sp>
        <p:sp>
          <p:nvSpPr>
            <p:cNvPr id="41" name="Rektangel med rundade hörn 74"/>
            <p:cNvSpPr/>
            <p:nvPr/>
          </p:nvSpPr>
          <p:spPr>
            <a:xfrm>
              <a:off x="1696031" y="4349790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FIN</a:t>
              </a:r>
            </a:p>
          </p:txBody>
        </p:sp>
        <p:sp>
          <p:nvSpPr>
            <p:cNvPr id="42" name="Rektangel med rundade hörn 80"/>
            <p:cNvSpPr/>
            <p:nvPr/>
          </p:nvSpPr>
          <p:spPr>
            <a:xfrm>
              <a:off x="2735848" y="4349790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DEN</a:t>
              </a:r>
            </a:p>
          </p:txBody>
        </p:sp>
        <p:sp>
          <p:nvSpPr>
            <p:cNvPr id="43" name="Rektangel med rundade hörn 83"/>
            <p:cNvSpPr/>
            <p:nvPr/>
          </p:nvSpPr>
          <p:spPr>
            <a:xfrm>
              <a:off x="7510461" y="4349790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NOR</a:t>
              </a:r>
            </a:p>
          </p:txBody>
        </p:sp>
        <p:sp>
          <p:nvSpPr>
            <p:cNvPr id="44" name="Rektangel med rundade hörn 85"/>
            <p:cNvSpPr/>
            <p:nvPr/>
          </p:nvSpPr>
          <p:spPr>
            <a:xfrm>
              <a:off x="7514397" y="4598857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SWE</a:t>
              </a:r>
            </a:p>
          </p:txBody>
        </p:sp>
        <p:sp>
          <p:nvSpPr>
            <p:cNvPr id="45" name="textruta 104"/>
            <p:cNvSpPr txBox="1"/>
            <p:nvPr/>
          </p:nvSpPr>
          <p:spPr>
            <a:xfrm>
              <a:off x="8160720" y="3660014"/>
              <a:ext cx="9342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000" kern="0" dirty="0" smtClean="0">
                  <a:solidFill>
                    <a:prstClr val="black"/>
                  </a:solidFill>
                  <a:ea typeface="ＭＳ Ｐゴシック"/>
                </a:rPr>
                <a:t>Activities</a:t>
              </a:r>
            </a:p>
          </p:txBody>
        </p:sp>
        <p:sp>
          <p:nvSpPr>
            <p:cNvPr id="46" name="Rektangel med rundade hörn 60"/>
            <p:cNvSpPr/>
            <p:nvPr/>
          </p:nvSpPr>
          <p:spPr>
            <a:xfrm>
              <a:off x="6587720" y="4614146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SWE</a:t>
              </a:r>
            </a:p>
          </p:txBody>
        </p:sp>
        <p:sp>
          <p:nvSpPr>
            <p:cNvPr id="47" name="textruta 103"/>
            <p:cNvSpPr txBox="1"/>
            <p:nvPr/>
          </p:nvSpPr>
          <p:spPr>
            <a:xfrm>
              <a:off x="8150759" y="4365735"/>
              <a:ext cx="813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000" kern="0" dirty="0" smtClean="0">
                  <a:solidFill>
                    <a:prstClr val="black"/>
                  </a:solidFill>
                  <a:ea typeface="ＭＳ Ｐゴシック"/>
                </a:rPr>
                <a:t>Supporting </a:t>
              </a:r>
            </a:p>
            <a:p>
              <a:pPr>
                <a:defRPr/>
              </a:pPr>
              <a:r>
                <a:rPr lang="en-GB" sz="1000" kern="0" dirty="0" smtClean="0">
                  <a:solidFill>
                    <a:prstClr val="black"/>
                  </a:solidFill>
                  <a:ea typeface="ＭＳ Ｐゴシック"/>
                </a:rPr>
                <a:t>Countries</a:t>
              </a:r>
            </a:p>
          </p:txBody>
        </p:sp>
        <p:sp>
          <p:nvSpPr>
            <p:cNvPr id="48" name="textruta 102"/>
            <p:cNvSpPr txBox="1"/>
            <p:nvPr/>
          </p:nvSpPr>
          <p:spPr>
            <a:xfrm>
              <a:off x="8120423" y="4018695"/>
              <a:ext cx="9880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000" kern="0" dirty="0" smtClean="0">
                  <a:solidFill>
                    <a:prstClr val="black"/>
                  </a:solidFill>
                  <a:ea typeface="ＭＳ Ｐゴシック"/>
                </a:rPr>
                <a:t>Lead Countries</a:t>
              </a:r>
            </a:p>
          </p:txBody>
        </p:sp>
        <p:sp>
          <p:nvSpPr>
            <p:cNvPr id="49" name="textruta 64"/>
            <p:cNvSpPr txBox="1"/>
            <p:nvPr/>
          </p:nvSpPr>
          <p:spPr>
            <a:xfrm>
              <a:off x="7387094" y="3655816"/>
              <a:ext cx="72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Geoportal</a:t>
              </a:r>
            </a:p>
          </p:txBody>
        </p:sp>
        <p:sp>
          <p:nvSpPr>
            <p:cNvPr id="50" name="Rektangel med rundade hörn 66"/>
            <p:cNvSpPr/>
            <p:nvPr/>
          </p:nvSpPr>
          <p:spPr>
            <a:xfrm>
              <a:off x="5776695" y="436510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DEN</a:t>
              </a:r>
            </a:p>
          </p:txBody>
        </p:sp>
        <p:sp>
          <p:nvSpPr>
            <p:cNvPr id="51" name="Rektangel med rundade hörn 69"/>
            <p:cNvSpPr/>
            <p:nvPr/>
          </p:nvSpPr>
          <p:spPr>
            <a:xfrm>
              <a:off x="5276990" y="486784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NOR</a:t>
              </a:r>
            </a:p>
          </p:txBody>
        </p:sp>
        <p:sp>
          <p:nvSpPr>
            <p:cNvPr id="52" name="Rektangel med rundade hörn 72"/>
            <p:cNvSpPr/>
            <p:nvPr/>
          </p:nvSpPr>
          <p:spPr>
            <a:xfrm>
              <a:off x="5276990" y="461647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FIN</a:t>
              </a:r>
            </a:p>
          </p:txBody>
        </p:sp>
        <p:sp>
          <p:nvSpPr>
            <p:cNvPr id="53" name="Rektangel med rundade hörn 73"/>
            <p:cNvSpPr/>
            <p:nvPr/>
          </p:nvSpPr>
          <p:spPr>
            <a:xfrm>
              <a:off x="5283528" y="5119213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USA</a:t>
              </a:r>
            </a:p>
          </p:txBody>
        </p:sp>
        <p:sp>
          <p:nvSpPr>
            <p:cNvPr id="54" name="Rektangel med rundade hörn 82"/>
            <p:cNvSpPr/>
            <p:nvPr/>
          </p:nvSpPr>
          <p:spPr>
            <a:xfrm>
              <a:off x="5276990" y="436510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CAN</a:t>
              </a:r>
            </a:p>
          </p:txBody>
        </p:sp>
        <p:sp>
          <p:nvSpPr>
            <p:cNvPr id="55" name="Rektangel med rundade hörn 84"/>
            <p:cNvSpPr/>
            <p:nvPr/>
          </p:nvSpPr>
          <p:spPr>
            <a:xfrm>
              <a:off x="5776695" y="461647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ICE</a:t>
              </a:r>
            </a:p>
          </p:txBody>
        </p:sp>
        <p:sp>
          <p:nvSpPr>
            <p:cNvPr id="56" name="Rektangel med rundade hörn 87"/>
            <p:cNvSpPr/>
            <p:nvPr/>
          </p:nvSpPr>
          <p:spPr>
            <a:xfrm>
              <a:off x="5776695" y="486784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RUS</a:t>
              </a:r>
            </a:p>
          </p:txBody>
        </p:sp>
        <p:sp>
          <p:nvSpPr>
            <p:cNvPr id="57" name="Rektangel med rundade hörn 88"/>
            <p:cNvSpPr/>
            <p:nvPr/>
          </p:nvSpPr>
          <p:spPr>
            <a:xfrm>
              <a:off x="144627" y="5119213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SWE</a:t>
              </a:r>
            </a:p>
          </p:txBody>
        </p:sp>
        <p:sp>
          <p:nvSpPr>
            <p:cNvPr id="58" name="Rektangel med rundade hörn 94"/>
            <p:cNvSpPr/>
            <p:nvPr/>
          </p:nvSpPr>
          <p:spPr>
            <a:xfrm>
              <a:off x="644332" y="436510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DEN</a:t>
              </a:r>
            </a:p>
          </p:txBody>
        </p:sp>
        <p:sp>
          <p:nvSpPr>
            <p:cNvPr id="59" name="Rektangel med rundade hörn 95"/>
            <p:cNvSpPr/>
            <p:nvPr/>
          </p:nvSpPr>
          <p:spPr>
            <a:xfrm>
              <a:off x="144627" y="486784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NOR</a:t>
              </a:r>
            </a:p>
          </p:txBody>
        </p:sp>
        <p:sp>
          <p:nvSpPr>
            <p:cNvPr id="60" name="Rektangel med rundade hörn 100"/>
            <p:cNvSpPr/>
            <p:nvPr/>
          </p:nvSpPr>
          <p:spPr>
            <a:xfrm>
              <a:off x="144627" y="461647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FIN</a:t>
              </a:r>
            </a:p>
          </p:txBody>
        </p:sp>
        <p:sp>
          <p:nvSpPr>
            <p:cNvPr id="61" name="Rektangel med rundade hörn 106"/>
            <p:cNvSpPr/>
            <p:nvPr/>
          </p:nvSpPr>
          <p:spPr>
            <a:xfrm>
              <a:off x="144627" y="436510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CAN</a:t>
              </a:r>
            </a:p>
          </p:txBody>
        </p:sp>
        <p:sp>
          <p:nvSpPr>
            <p:cNvPr id="62" name="Rektangel med rundade hörn 107"/>
            <p:cNvSpPr/>
            <p:nvPr/>
          </p:nvSpPr>
          <p:spPr>
            <a:xfrm>
              <a:off x="644332" y="461647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ICE</a:t>
              </a:r>
            </a:p>
          </p:txBody>
        </p:sp>
        <p:sp>
          <p:nvSpPr>
            <p:cNvPr id="63" name="Rektangel med rundade hörn 108"/>
            <p:cNvSpPr/>
            <p:nvPr/>
          </p:nvSpPr>
          <p:spPr>
            <a:xfrm>
              <a:off x="644332" y="486784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RUS</a:t>
              </a:r>
            </a:p>
          </p:txBody>
        </p:sp>
        <p:sp>
          <p:nvSpPr>
            <p:cNvPr id="64" name="Rektangel med rundade hörn 109"/>
            <p:cNvSpPr/>
            <p:nvPr/>
          </p:nvSpPr>
          <p:spPr>
            <a:xfrm>
              <a:off x="3316263" y="5119213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SWE</a:t>
              </a:r>
            </a:p>
          </p:txBody>
        </p:sp>
        <p:sp>
          <p:nvSpPr>
            <p:cNvPr id="65" name="Rektangel med rundade hörn 110"/>
            <p:cNvSpPr/>
            <p:nvPr/>
          </p:nvSpPr>
          <p:spPr>
            <a:xfrm>
              <a:off x="3815968" y="436510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DEN</a:t>
              </a:r>
            </a:p>
          </p:txBody>
        </p:sp>
        <p:sp>
          <p:nvSpPr>
            <p:cNvPr id="66" name="Rektangel med rundade hörn 111"/>
            <p:cNvSpPr/>
            <p:nvPr/>
          </p:nvSpPr>
          <p:spPr>
            <a:xfrm>
              <a:off x="3316263" y="486784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NOR</a:t>
              </a:r>
            </a:p>
          </p:txBody>
        </p:sp>
        <p:sp>
          <p:nvSpPr>
            <p:cNvPr id="67" name="Rektangel med rundade hörn 112"/>
            <p:cNvSpPr/>
            <p:nvPr/>
          </p:nvSpPr>
          <p:spPr>
            <a:xfrm>
              <a:off x="3316263" y="461647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FIN</a:t>
              </a:r>
            </a:p>
          </p:txBody>
        </p:sp>
        <p:sp>
          <p:nvSpPr>
            <p:cNvPr id="68" name="Rektangel med rundade hörn 114"/>
            <p:cNvSpPr/>
            <p:nvPr/>
          </p:nvSpPr>
          <p:spPr>
            <a:xfrm>
              <a:off x="3316263" y="436510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CAN</a:t>
              </a:r>
            </a:p>
          </p:txBody>
        </p:sp>
        <p:sp>
          <p:nvSpPr>
            <p:cNvPr id="69" name="Rektangel med rundade hörn 115"/>
            <p:cNvSpPr/>
            <p:nvPr/>
          </p:nvSpPr>
          <p:spPr>
            <a:xfrm>
              <a:off x="3815968" y="461647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ICE</a:t>
              </a:r>
            </a:p>
          </p:txBody>
        </p:sp>
        <p:sp>
          <p:nvSpPr>
            <p:cNvPr id="70" name="Rektangel med rundade hörn 116"/>
            <p:cNvSpPr/>
            <p:nvPr/>
          </p:nvSpPr>
          <p:spPr>
            <a:xfrm>
              <a:off x="3815968" y="486784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RUS</a:t>
              </a:r>
            </a:p>
          </p:txBody>
        </p:sp>
        <p:sp>
          <p:nvSpPr>
            <p:cNvPr id="71" name="Rektangel med rundade hörn 117"/>
            <p:cNvSpPr/>
            <p:nvPr/>
          </p:nvSpPr>
          <p:spPr>
            <a:xfrm>
              <a:off x="2230339" y="4616474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ICE</a:t>
              </a:r>
            </a:p>
          </p:txBody>
        </p:sp>
        <p:sp>
          <p:nvSpPr>
            <p:cNvPr id="72" name="Rektangel med rundade hörn 86"/>
            <p:cNvSpPr/>
            <p:nvPr/>
          </p:nvSpPr>
          <p:spPr>
            <a:xfrm>
              <a:off x="2243646" y="4886986"/>
              <a:ext cx="468000" cy="21600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sv-SE" sz="1000" kern="0" dirty="0" smtClean="0">
                  <a:solidFill>
                    <a:prstClr val="black"/>
                  </a:solidFill>
                  <a:ea typeface="ＭＳ Ｐゴシック"/>
                </a:rPr>
                <a:t>USA</a:t>
              </a:r>
            </a:p>
          </p:txBody>
        </p:sp>
      </p:grpSp>
      <p:sp>
        <p:nvSpPr>
          <p:cNvPr id="83" name="Platshållare för bildnumm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37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9" descr="flag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517232"/>
            <a:ext cx="7413625" cy="61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68313" y="56098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Aim and Vision of Arctic SDI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412777"/>
            <a:ext cx="82296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Aim: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To provide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politicians, governments, policy makers, scientists, private enterprises and citizens in the Arctic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access to geographically related Arctic data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, digital maps and tools to facilitate monitoring and decision making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Vision: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An Arctic SDI – based on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sustainable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co-operation between mandated national mapping organizations – which will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provide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for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access to spatially related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reliable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information over the Arctic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to facilitate monitoring and decision making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4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827088" y="837456"/>
            <a:ext cx="7870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Users, Stakeholders and</a:t>
            </a:r>
            <a:br>
              <a:rPr kumimoji="0" lang="is-I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</a:br>
            <a:r>
              <a:rPr kumimoji="0" lang="is-I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Data Providers </a:t>
            </a:r>
            <a:endParaRPr kumimoji="0" lang="is-IS" sz="28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02506" y="2132856"/>
            <a:ext cx="713898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600" dirty="0">
                <a:solidFill>
                  <a:srgbClr val="000099"/>
                </a:solidFill>
              </a:rPr>
              <a:t>AC Working Groups (CAFF, AMAP, EPPR, PAME)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olidFill>
                  <a:srgbClr val="000099"/>
                </a:solidFill>
              </a:rPr>
              <a:t>Academic institutions in the Arctic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olidFill>
                  <a:srgbClr val="000099"/>
                </a:solidFill>
              </a:rPr>
              <a:t>Government and pubic sector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olidFill>
                  <a:srgbClr val="000099"/>
                </a:solidFill>
              </a:rPr>
              <a:t>Business, media, citizens, NGOs</a:t>
            </a:r>
            <a:r>
              <a:rPr lang="en-US" sz="2600" dirty="0" smtClean="0">
                <a:solidFill>
                  <a:srgbClr val="000099"/>
                </a:solidFill>
              </a:rPr>
              <a:t>,…</a:t>
            </a:r>
            <a:endParaRPr lang="is-IS" sz="2600" dirty="0">
              <a:solidFill>
                <a:srgbClr val="000099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27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476250"/>
            <a:ext cx="91440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Benefits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How can the Arctic SDI serve the AC WGs?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7544" y="1870021"/>
            <a:ext cx="8424936" cy="40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Can be 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used for visualizing the work of the Arctic Council and their 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WGs</a:t>
            </a:r>
          </a:p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Supporting stakeholders in meeting 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their goals and objectives by using 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reliable, interoperable, authoritative geospatial 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reference 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data 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from the National Mapping Agencies of the 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Arctic</a:t>
            </a:r>
            <a:endParaRPr lang="en-US" dirty="0">
              <a:solidFill>
                <a:srgbClr val="000099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Provides a reference data base-map for viewing thematic datasets</a:t>
            </a:r>
            <a:endParaRPr lang="en-US" dirty="0">
              <a:solidFill>
                <a:srgbClr val="000099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Providing stakeholders with a tool for more robust management and manipulation of data 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thus 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supporting monitoring and decision 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making</a:t>
            </a:r>
            <a:endParaRPr lang="en-GB" dirty="0" smtClean="0">
              <a:solidFill>
                <a:srgbClr val="000099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Can be used to provide access to WG data through both the geoportal and metadata catalog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4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912567"/>
            <a:ext cx="5472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Phases of the Arctic SDI</a:t>
            </a:r>
          </a:p>
        </p:txBody>
      </p:sp>
      <p:sp>
        <p:nvSpPr>
          <p:cNvPr id="4" name="Avrundet rektangel 8"/>
          <p:cNvSpPr/>
          <p:nvPr/>
        </p:nvSpPr>
        <p:spPr>
          <a:xfrm>
            <a:off x="130751" y="4163708"/>
            <a:ext cx="1955484" cy="576262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ＭＳ Ｐゴシック"/>
              </a:rPr>
              <a:t>Structuring Phase 2010/2011</a:t>
            </a:r>
          </a:p>
        </p:txBody>
      </p:sp>
      <p:sp>
        <p:nvSpPr>
          <p:cNvPr id="5" name="Avrundet rektangel 24"/>
          <p:cNvSpPr/>
          <p:nvPr/>
        </p:nvSpPr>
        <p:spPr>
          <a:xfrm>
            <a:off x="4399844" y="2147682"/>
            <a:ext cx="2009588" cy="576262"/>
          </a:xfrm>
          <a:prstGeom prst="roundRect">
            <a:avLst/>
          </a:prstGeom>
          <a:gradFill rotWithShape="1">
            <a:gsLst>
              <a:gs pos="0">
                <a:srgbClr val="CC9900">
                  <a:tint val="100000"/>
                  <a:shade val="100000"/>
                  <a:satMod val="130000"/>
                </a:srgbClr>
              </a:gs>
              <a:gs pos="100000">
                <a:srgbClr val="CC990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Operational Phase 2014/2015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Avrundet rektangel 25"/>
          <p:cNvSpPr/>
          <p:nvPr/>
        </p:nvSpPr>
        <p:spPr>
          <a:xfrm>
            <a:off x="2251404" y="3145859"/>
            <a:ext cx="2027298" cy="576262"/>
          </a:xfrm>
          <a:prstGeom prst="roundRect">
            <a:avLst/>
          </a:prstGeom>
          <a:gradFill rotWithShape="1">
            <a:gsLst>
              <a:gs pos="0">
                <a:srgbClr val="FFF200"/>
              </a:gs>
              <a:gs pos="11000">
                <a:srgbClr val="FF7A00"/>
              </a:gs>
              <a:gs pos="34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Establishing Phase 2011/2014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Avrundet rektangel 24"/>
          <p:cNvSpPr/>
          <p:nvPr/>
        </p:nvSpPr>
        <p:spPr>
          <a:xfrm>
            <a:off x="6556064" y="1211380"/>
            <a:ext cx="2509811" cy="576262"/>
          </a:xfrm>
          <a:prstGeom prst="round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SDI Engagement Phase 2015/2020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TextBox 27"/>
          <p:cNvSpPr txBox="1"/>
          <p:nvPr/>
        </p:nvSpPr>
        <p:spPr>
          <a:xfrm>
            <a:off x="105674" y="4761738"/>
            <a:ext cx="2074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70C0"/>
                </a:solidFill>
                <a:latin typeface="Garamond" pitchFamily="18" charset="0"/>
                <a:ea typeface="ＭＳ Ｐゴシック"/>
              </a:rPr>
              <a:t>Arctic Council Links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70C0"/>
                </a:solidFill>
                <a:latin typeface="Garamond" pitchFamily="18" charset="0"/>
                <a:ea typeface="ＭＳ Ｐゴシック"/>
              </a:rPr>
              <a:t>Project Management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70C0"/>
                </a:solidFill>
                <a:latin typeface="Garamond" pitchFamily="18" charset="0"/>
                <a:ea typeface="ＭＳ Ｐゴシック"/>
              </a:rPr>
              <a:t>Technical Group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70C0"/>
                </a:solidFill>
                <a:latin typeface="Garamond" pitchFamily="18" charset="0"/>
                <a:ea typeface="ＭＳ Ｐゴシック"/>
              </a:rPr>
              <a:t>Steering Committee</a:t>
            </a:r>
            <a:endParaRPr lang="en-CA" sz="1400" b="1" dirty="0">
              <a:solidFill>
                <a:srgbClr val="0070C0"/>
              </a:solidFill>
              <a:latin typeface="Garamond" pitchFamily="18" charset="0"/>
              <a:ea typeface="ＭＳ Ｐゴシック"/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2187146" y="3717057"/>
            <a:ext cx="215097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CC3300"/>
                </a:solidFill>
                <a:latin typeface="Garamond" pitchFamily="18" charset="0"/>
                <a:ea typeface="ＭＳ Ｐゴシック"/>
              </a:rPr>
              <a:t>Memorandum of </a:t>
            </a:r>
            <a:br>
              <a:rPr lang="en-CA" sz="1400" b="1" dirty="0" smtClean="0">
                <a:solidFill>
                  <a:srgbClr val="CC3300"/>
                </a:solidFill>
                <a:latin typeface="Garamond" pitchFamily="18" charset="0"/>
                <a:ea typeface="ＭＳ Ｐゴシック"/>
              </a:rPr>
            </a:br>
            <a:r>
              <a:rPr lang="en-CA" sz="1400" b="1" dirty="0" smtClean="0">
                <a:solidFill>
                  <a:srgbClr val="CC3300"/>
                </a:solidFill>
                <a:latin typeface="Garamond" pitchFamily="18" charset="0"/>
                <a:ea typeface="ＭＳ Ｐゴシック"/>
              </a:rPr>
              <a:t>Understanding, 2014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CC3300"/>
                </a:solidFill>
                <a:latin typeface="Garamond" pitchFamily="18" charset="0"/>
                <a:ea typeface="ＭＳ Ｐゴシック"/>
              </a:rPr>
              <a:t>Simplified Governance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CC3300"/>
                </a:solidFill>
                <a:latin typeface="Garamond" pitchFamily="18" charset="0"/>
                <a:ea typeface="ＭＳ Ｐゴシック"/>
              </a:rPr>
              <a:t>Reference Model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>
                <a:solidFill>
                  <a:srgbClr val="CC3300"/>
                </a:solidFill>
                <a:latin typeface="Garamond" pitchFamily="18" charset="0"/>
                <a:ea typeface="ＭＳ Ｐゴシック"/>
              </a:rPr>
              <a:t>Working </a:t>
            </a:r>
            <a:r>
              <a:rPr lang="en-CA" sz="1400" b="1" dirty="0" smtClean="0">
                <a:solidFill>
                  <a:srgbClr val="CC3300"/>
                </a:solidFill>
                <a:latin typeface="Garamond" pitchFamily="18" charset="0"/>
                <a:ea typeface="ＭＳ Ｐゴシック"/>
              </a:rPr>
              <a:t>Groups</a:t>
            </a:r>
            <a:br>
              <a:rPr lang="en-CA" sz="1400" b="1" dirty="0" smtClean="0">
                <a:solidFill>
                  <a:srgbClr val="CC3300"/>
                </a:solidFill>
                <a:latin typeface="Garamond" pitchFamily="18" charset="0"/>
                <a:ea typeface="ＭＳ Ｐゴシック"/>
              </a:rPr>
            </a:br>
            <a:r>
              <a:rPr lang="en-CA" sz="1400" b="1" dirty="0" smtClean="0">
                <a:solidFill>
                  <a:srgbClr val="CC3300"/>
                </a:solidFill>
                <a:latin typeface="Garamond" pitchFamily="18" charset="0"/>
                <a:ea typeface="ＭＳ Ｐゴシック"/>
              </a:rPr>
              <a:t>Established</a:t>
            </a:r>
            <a:endParaRPr lang="en-CA" sz="1400" b="1" dirty="0">
              <a:solidFill>
                <a:srgbClr val="CC3300"/>
              </a:solidFill>
              <a:latin typeface="Garamond" pitchFamily="18" charset="0"/>
              <a:ea typeface="ＭＳ Ｐゴシック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1400" b="1" dirty="0">
              <a:solidFill>
                <a:srgbClr val="CC3300"/>
              </a:solidFill>
              <a:latin typeface="Garamond" pitchFamily="18" charset="0"/>
              <a:ea typeface="ＭＳ Ｐゴシック"/>
            </a:endParaRPr>
          </a:p>
        </p:txBody>
      </p:sp>
      <p:sp>
        <p:nvSpPr>
          <p:cNvPr id="11" name="TextBox 29"/>
          <p:cNvSpPr txBox="1"/>
          <p:nvPr/>
        </p:nvSpPr>
        <p:spPr>
          <a:xfrm>
            <a:off x="4386395" y="2723944"/>
            <a:ext cx="23186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5F5F5F">
                    <a:lumMod val="75000"/>
                  </a:srgbClr>
                </a:solidFill>
                <a:latin typeface="Garamond" pitchFamily="18" charset="0"/>
                <a:ea typeface="ＭＳ Ｐゴシック"/>
              </a:rPr>
              <a:t>Geoportal</a:t>
            </a:r>
            <a:endParaRPr lang="en-CA" sz="1400" b="1" dirty="0">
              <a:solidFill>
                <a:srgbClr val="5F5F5F">
                  <a:lumMod val="75000"/>
                </a:srgbClr>
              </a:solidFill>
              <a:latin typeface="Garamond" pitchFamily="18" charset="0"/>
              <a:ea typeface="ＭＳ Ｐゴシック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5F5F5F">
                    <a:lumMod val="75000"/>
                  </a:srgbClr>
                </a:solidFill>
                <a:latin typeface="Garamond" pitchFamily="18" charset="0"/>
                <a:ea typeface="ＭＳ Ｐゴシック"/>
              </a:rPr>
              <a:t>Metadata Catalogue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>
                <a:solidFill>
                  <a:srgbClr val="5F5F5F">
                    <a:lumMod val="75000"/>
                  </a:srgbClr>
                </a:solidFill>
                <a:latin typeface="Garamond" pitchFamily="18" charset="0"/>
                <a:ea typeface="ＭＳ Ｐゴシック"/>
              </a:rPr>
              <a:t>Web Map </a:t>
            </a:r>
            <a:r>
              <a:rPr lang="en-CA" sz="1400" b="1" dirty="0" smtClean="0">
                <a:solidFill>
                  <a:srgbClr val="5F5F5F">
                    <a:lumMod val="75000"/>
                  </a:srgbClr>
                </a:solidFill>
                <a:latin typeface="Garamond" pitchFamily="18" charset="0"/>
                <a:ea typeface="ＭＳ Ｐゴシック"/>
              </a:rPr>
              <a:t>Service- </a:t>
            </a:r>
            <a:br>
              <a:rPr lang="en-CA" sz="1400" b="1" dirty="0" smtClean="0">
                <a:solidFill>
                  <a:srgbClr val="5F5F5F">
                    <a:lumMod val="75000"/>
                  </a:srgbClr>
                </a:solidFill>
                <a:latin typeface="Garamond" pitchFamily="18" charset="0"/>
                <a:ea typeface="ＭＳ Ｐゴシック"/>
              </a:rPr>
            </a:br>
            <a:r>
              <a:rPr lang="en-CA" sz="1400" b="1" dirty="0" smtClean="0">
                <a:solidFill>
                  <a:srgbClr val="5F5F5F">
                    <a:lumMod val="75000"/>
                  </a:srgbClr>
                </a:solidFill>
                <a:latin typeface="Garamond" pitchFamily="18" charset="0"/>
                <a:ea typeface="ＭＳ Ｐゴシック"/>
              </a:rPr>
              <a:t>National </a:t>
            </a:r>
            <a:r>
              <a:rPr lang="en-CA" sz="1400" b="1" dirty="0">
                <a:solidFill>
                  <a:srgbClr val="5F5F5F">
                    <a:lumMod val="75000"/>
                  </a:srgbClr>
                </a:solidFill>
                <a:latin typeface="Garamond" pitchFamily="18" charset="0"/>
                <a:ea typeface="ＭＳ Ｐゴシック"/>
              </a:rPr>
              <a:t>Mapping Data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5F5F5F">
                    <a:lumMod val="75000"/>
                  </a:srgbClr>
                </a:solidFill>
                <a:latin typeface="Garamond" pitchFamily="18" charset="0"/>
                <a:ea typeface="ＭＳ Ｐゴシック"/>
              </a:rPr>
              <a:t>Thematic Data Provider</a:t>
            </a:r>
            <a:br>
              <a:rPr lang="en-CA" sz="1400" b="1" dirty="0" smtClean="0">
                <a:solidFill>
                  <a:srgbClr val="5F5F5F">
                    <a:lumMod val="75000"/>
                  </a:srgbClr>
                </a:solidFill>
                <a:latin typeface="Garamond" pitchFamily="18" charset="0"/>
                <a:ea typeface="ＭＳ Ｐゴシック"/>
              </a:rPr>
            </a:br>
            <a:r>
              <a:rPr lang="en-CA" sz="1400" b="1" dirty="0" smtClean="0">
                <a:solidFill>
                  <a:srgbClr val="5F5F5F">
                    <a:lumMod val="75000"/>
                  </a:srgbClr>
                </a:solidFill>
                <a:latin typeface="Garamond" pitchFamily="18" charset="0"/>
                <a:ea typeface="ＭＳ Ｐゴシック"/>
              </a:rPr>
              <a:t>Partnerships- CAFF</a:t>
            </a:r>
            <a:endParaRPr lang="en-CA" sz="1400" b="1" dirty="0">
              <a:solidFill>
                <a:srgbClr val="5F5F5F">
                  <a:lumMod val="75000"/>
                </a:srgbClr>
              </a:solidFill>
              <a:latin typeface="Garamond" pitchFamily="18" charset="0"/>
              <a:ea typeface="ＭＳ Ｐゴシック"/>
            </a:endParaRPr>
          </a:p>
        </p:txBody>
      </p:sp>
      <p:sp>
        <p:nvSpPr>
          <p:cNvPr id="12" name="TextBox 30"/>
          <p:cNvSpPr txBox="1"/>
          <p:nvPr/>
        </p:nvSpPr>
        <p:spPr>
          <a:xfrm>
            <a:off x="6525373" y="1809410"/>
            <a:ext cx="24202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6600"/>
                </a:solidFill>
                <a:latin typeface="Garamond" pitchFamily="18" charset="0"/>
                <a:ea typeface="ＭＳ Ｐゴシック"/>
              </a:rPr>
              <a:t>Leverage Global/National SDI Communities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6600"/>
                </a:solidFill>
                <a:latin typeface="Garamond" pitchFamily="18" charset="0"/>
                <a:ea typeface="ＭＳ Ｐゴシック"/>
              </a:rPr>
              <a:t>Stakeholder Engagement and Requirements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6600"/>
                </a:solidFill>
                <a:latin typeface="Garamond" pitchFamily="18" charset="0"/>
                <a:ea typeface="ＭＳ Ｐゴシック"/>
              </a:rPr>
              <a:t>From Strategy to Roadmap to Projects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6600"/>
                </a:solidFill>
                <a:latin typeface="Garamond" pitchFamily="18" charset="0"/>
                <a:ea typeface="ＭＳ Ｐゴシック"/>
              </a:rPr>
              <a:t>SDI Interoperability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6600"/>
                </a:solidFill>
                <a:latin typeface="Garamond" pitchFamily="18" charset="0"/>
                <a:ea typeface="ＭＳ Ｐゴシック"/>
              </a:rPr>
              <a:t>Resource Allocation and Business Models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6600"/>
                </a:solidFill>
                <a:latin typeface="Garamond" pitchFamily="18" charset="0"/>
                <a:ea typeface="ＭＳ Ｐゴシック"/>
              </a:rPr>
              <a:t>Voluntary Resource Commitment </a:t>
            </a:r>
            <a:r>
              <a:rPr lang="en-US" sz="1400" b="1" dirty="0">
                <a:solidFill>
                  <a:srgbClr val="006600"/>
                </a:solidFill>
                <a:latin typeface="Garamond" pitchFamily="18" charset="0"/>
                <a:ea typeface="ＭＳ Ｐゴシック"/>
              </a:rPr>
              <a:t>to </a:t>
            </a:r>
            <a:r>
              <a:rPr lang="en-US" sz="1400" b="1" dirty="0" smtClean="0">
                <a:solidFill>
                  <a:srgbClr val="006600"/>
                </a:solidFill>
                <a:latin typeface="Garamond" pitchFamily="18" charset="0"/>
                <a:ea typeface="ＭＳ Ｐゴシック"/>
              </a:rPr>
              <a:t>Tasks</a:t>
            </a:r>
            <a:endParaRPr lang="en-CA" sz="1400" b="1" dirty="0" smtClean="0">
              <a:solidFill>
                <a:srgbClr val="006600"/>
              </a:solidFill>
              <a:latin typeface="Garamond" pitchFamily="18" charset="0"/>
              <a:ea typeface="ＭＳ Ｐゴシック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6600"/>
                </a:solidFill>
                <a:latin typeface="Garamond" pitchFamily="18" charset="0"/>
                <a:ea typeface="ＭＳ Ｐゴシック"/>
              </a:rPr>
              <a:t>Performance Metrics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CA" sz="1400" b="1" dirty="0" smtClean="0">
                <a:solidFill>
                  <a:srgbClr val="006600"/>
                </a:solidFill>
                <a:latin typeface="Garamond" pitchFamily="18" charset="0"/>
                <a:ea typeface="ＭＳ Ｐゴシック"/>
              </a:rPr>
              <a:t>Standards Coordination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CA" sz="1400" b="1" dirty="0">
              <a:solidFill>
                <a:srgbClr val="006600"/>
              </a:solidFill>
              <a:latin typeface="Garamond" pitchFamily="18" charset="0"/>
              <a:ea typeface="ＭＳ Ｐゴシック"/>
            </a:endParaRP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26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827088" y="333375"/>
            <a:ext cx="7870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8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/>
            </a:r>
            <a:br>
              <a:rPr kumimoji="0" lang="is-IS" sz="38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</a:br>
            <a:r>
              <a:rPr kumimoji="0" lang="is-IS" sz="38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2014 – Status</a:t>
            </a:r>
            <a:endParaRPr kumimoji="0" lang="is-IS" sz="3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9552" y="1628775"/>
            <a:ext cx="8226623" cy="424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801687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Geoportal</a:t>
            </a:r>
          </a:p>
          <a:p>
            <a:pPr marL="801687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Metadata Catalogue</a:t>
            </a:r>
          </a:p>
          <a:p>
            <a:pPr marL="801687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Web Map Reference Data Service 1:250.000</a:t>
            </a:r>
          </a:p>
          <a:p>
            <a:pPr marL="801687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CAFF thematic data</a:t>
            </a:r>
          </a:p>
          <a:p>
            <a:pPr marL="801687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Continued dialogue with Arctic Council Working Groups</a:t>
            </a:r>
          </a:p>
          <a:p>
            <a:pPr marL="801687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Strategic Plan 2015 – 2020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60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9" descr="flag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0467" y="6383338"/>
            <a:ext cx="56657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9" descr="flag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6370981"/>
            <a:ext cx="56657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5173"/>
            <a:ext cx="1189485" cy="396495"/>
          </a:xfrm>
          <a:prstGeom prst="rect">
            <a:avLst/>
          </a:prstGeom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330106"/>
            <a:ext cx="914399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0" tIns="10800" rIns="914400" bIns="0" anchor="b"/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Arctic Spatial Data Infrastructure</a:t>
            </a:r>
            <a:endParaRPr lang="en-GB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- </a:t>
            </a:r>
            <a:r>
              <a:rPr lang="en-GB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A </a:t>
            </a:r>
            <a:r>
              <a:rPr lang="en-GB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circumpolar </a:t>
            </a:r>
            <a:r>
              <a:rPr lang="en-GB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mapping initiative -</a:t>
            </a:r>
            <a:endParaRPr lang="en-GB" sz="3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Name of conference or meeting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Place</a:t>
            </a:r>
            <a:endParaRPr lang="en-GB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77150" y="3717032"/>
            <a:ext cx="196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Organization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195661" y="3755794"/>
            <a:ext cx="275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ＭＳ Ｐゴシック"/>
              </a:rPr>
              <a:t>www.arctic-sdi.org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2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38" y="1988840"/>
            <a:ext cx="3619500" cy="3895725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52289" y="51943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WG Example:</a:t>
            </a:r>
            <a:br>
              <a:rPr kumimoji="0" lang="da-DK" altLang="da-DK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</a:br>
            <a:r>
              <a:rPr kumimoji="0" lang="da-DK" altLang="da-DK" sz="28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CAFF - Earth Observation Products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2289" y="1700808"/>
            <a:ext cx="511179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CAFF commissioned Michigan Tech to develop circumpolar earth observation products from </a:t>
            </a: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MODerate resolution Imaging Spectroradiometer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(MODIS) sensor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Approximately 6,000 files across 12 products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Time-series from 2002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36 spectral bands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250, 500, 1000m resolutions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55 tiles at 250m to cover CAFF defined pan-Arctic extent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Lambert Azimuthal Equal Area Polar Projection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53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68313" y="56098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Arctic SDI Role in CAFF Project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340768"/>
            <a:ext cx="8229600" cy="479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Arctic Spatial Data Infrastructure (Arctic SDI) enables geospatial data discovery and sharing through Geoportal and Metadata Catalogue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Data are housed and Web Mapping Services (WMS) are served from CAFF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WMS were added to Arctic SDI Geoportal and dataset metadata were harvested into the Arctic SDI Metadata Catalogue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Distributed Artic SDI effort supporting all project components including assistance from Canada, Denmark, Finland, Iceland, Norway &amp; Sweden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98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1519"/>
            <a:ext cx="9144000" cy="5151817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86770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3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CAFF –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EOP Available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on Arctic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SDI Geoportal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24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644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Future Examples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7544" y="1628800"/>
            <a:ext cx="8424936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Access </a:t>
            </a:r>
            <a:r>
              <a:rPr lang="en-GB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to relevant and updated </a:t>
            </a:r>
            <a:r>
              <a:rPr lang="en-GB" b="1" i="1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thematic geospatial</a:t>
            </a:r>
            <a:r>
              <a:rPr lang="en-GB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 </a:t>
            </a:r>
            <a:r>
              <a:rPr lang="en-GB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information covering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 the entire circumpolar 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region</a:t>
            </a:r>
          </a:p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Visualizing the work of the Arctic Council and its WGs</a:t>
            </a:r>
          </a:p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Possibilities for governmental authorities and decision makers to always have access to receive relevant and updated information </a:t>
            </a:r>
            <a:endParaRPr lang="en-GB" dirty="0">
              <a:solidFill>
                <a:srgbClr val="000099"/>
              </a:solidFill>
              <a:latin typeface="Century Gothic" panose="020B0502020202020204" pitchFamily="34" charset="0"/>
              <a:ea typeface="ＭＳ Ｐゴシック"/>
            </a:endParaRPr>
          </a:p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Daily use of the project's web map services in schools and universities in the Arctic and elsewhere.</a:t>
            </a:r>
          </a:p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Possibilities for media </a:t>
            </a:r>
            <a:r>
              <a:rPr lang="en-US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and the public to </a:t>
            </a: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receive relevant and updated information</a:t>
            </a:r>
          </a:p>
          <a:p>
            <a:pPr marL="342900" indent="-342900" fontAlgn="base">
              <a:spcBef>
                <a:spcPct val="20000"/>
              </a:spcBef>
              <a:spcAft>
                <a:spcPts val="18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Possibilities to foster cooperation with industry on Arctic issues</a:t>
            </a:r>
            <a:endParaRPr lang="en-GB" dirty="0">
              <a:solidFill>
                <a:srgbClr val="000099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6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8012" y="76470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How Can You Contribute ?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568" y="1628800"/>
            <a:ext cx="7992888" cy="395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Provide digital access to your thematic data</a:t>
            </a:r>
          </a:p>
          <a:p>
            <a:pPr marL="342900" indent="-342900" fontAlgn="base"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Manage your data according to international standards for data</a:t>
            </a:r>
          </a:p>
          <a:p>
            <a:pPr marL="342900" indent="-342900" fontAlgn="base"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Demand standards to be applied by partners producing or distributing your data</a:t>
            </a:r>
          </a:p>
          <a:p>
            <a:pPr marL="342900" indent="-342900" fontAlgn="base"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Update the metadata information for your data in the metadata catalogue</a:t>
            </a:r>
          </a:p>
          <a:p>
            <a:pPr marL="342900" indent="-342900" fontAlgn="base"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99"/>
                </a:solidFill>
                <a:latin typeface="Century Gothic" panose="020B0502020202020204" pitchFamily="34" charset="0"/>
                <a:ea typeface="ＭＳ Ｐゴシック"/>
              </a:rPr>
              <a:t>Visit the Arctic SDI website to learn more</a:t>
            </a:r>
          </a:p>
        </p:txBody>
      </p:sp>
      <p:cxnSp>
        <p:nvCxnSpPr>
          <p:cNvPr id="5" name="Curved Connector 4"/>
          <p:cNvCxnSpPr/>
          <p:nvPr/>
        </p:nvCxnSpPr>
        <p:spPr bwMode="auto">
          <a:xfrm rot="10800000" flipV="1">
            <a:off x="5508104" y="5373216"/>
            <a:ext cx="1584176" cy="1196456"/>
          </a:xfrm>
          <a:prstGeom prst="curvedConnector3">
            <a:avLst>
              <a:gd name="adj1" fmla="val -49597"/>
            </a:avLst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408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0" y="-4425"/>
            <a:ext cx="9134475" cy="6858000"/>
          </a:xfrm>
          <a:prstGeom prst="rect">
            <a:avLst/>
          </a:prstGeom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68313" y="1556792"/>
            <a:ext cx="8351837" cy="93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0" tIns="10800" rIns="914400" bIns="0" anchor="b"/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/>
              </a:rPr>
              <a:t>Thank you! </a:t>
            </a:r>
            <a:endParaRPr lang="en-GB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6" name="Tekstboks 3"/>
          <p:cNvSpPr txBox="1"/>
          <p:nvPr/>
        </p:nvSpPr>
        <p:spPr>
          <a:xfrm>
            <a:off x="1259632" y="378904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 err="1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Name</a:t>
            </a:r>
            <a:r>
              <a:rPr lang="da-DK" sz="1600" b="1" dirty="0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 of presenter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Organization or logo</a:t>
            </a:r>
          </a:p>
        </p:txBody>
      </p:sp>
      <p:sp>
        <p:nvSpPr>
          <p:cNvPr id="7" name="Tekstboks 3"/>
          <p:cNvSpPr txBox="1"/>
          <p:nvPr/>
        </p:nvSpPr>
        <p:spPr>
          <a:xfrm>
            <a:off x="5916762" y="386022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 err="1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Name</a:t>
            </a:r>
            <a:r>
              <a:rPr lang="da-DK" sz="1600" b="1" dirty="0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 of presenter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 smtClean="0">
                <a:solidFill>
                  <a:srgbClr val="000099"/>
                </a:solidFill>
                <a:latin typeface="Garamond" pitchFamily="18" charset="0"/>
                <a:ea typeface="ＭＳ Ｐゴシック"/>
              </a:rPr>
              <a:t>Organization or logo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25</a:t>
            </a:fld>
            <a:endParaRPr lang="sv-SE"/>
          </a:p>
        </p:txBody>
      </p:sp>
      <p:pic>
        <p:nvPicPr>
          <p:cNvPr id="9" name="Picture 29" descr="flag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6373651"/>
            <a:ext cx="56657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86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620713"/>
            <a:ext cx="914400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 The Arctic</a:t>
            </a:r>
            <a:endParaRPr kumimoji="0" lang="nb-NO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99926"/>
            <a:ext cx="3960813" cy="3887787"/>
          </a:xfrm>
          <a:prstGeom prst="ellipse">
            <a:avLst/>
          </a:prstGeom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</p:pic>
      <p:sp>
        <p:nvSpPr>
          <p:cNvPr id="13" name="Pladsholder til indhold 2"/>
          <p:cNvSpPr txBox="1">
            <a:spLocks/>
          </p:cNvSpPr>
          <p:nvPr/>
        </p:nvSpPr>
        <p:spPr>
          <a:xfrm>
            <a:off x="4635382" y="1790829"/>
            <a:ext cx="4257098" cy="3309513"/>
          </a:xfrm>
          <a:prstGeom prst="rect">
            <a:avLst/>
          </a:prstGeom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1200"/>
              </a:spcAft>
            </a:pPr>
            <a:r>
              <a:rPr lang="da-DK" altLang="da-DK" sz="2400" kern="0" dirty="0" smtClean="0">
                <a:solidFill>
                  <a:srgbClr val="000099"/>
                </a:solidFill>
                <a:ea typeface="ＭＳ Ｐゴシック"/>
              </a:rPr>
              <a:t>1/6 of the earth´s landmass</a:t>
            </a:r>
          </a:p>
          <a:p>
            <a:pPr>
              <a:spcAft>
                <a:spcPts val="1200"/>
              </a:spcAft>
            </a:pPr>
            <a:r>
              <a:rPr lang="da-DK" altLang="da-DK" sz="2400" kern="0" dirty="0" smtClean="0">
                <a:solidFill>
                  <a:srgbClr val="000099"/>
                </a:solidFill>
                <a:ea typeface="ＭＳ Ｐゴシック"/>
              </a:rPr>
              <a:t>30 mill km</a:t>
            </a:r>
            <a:r>
              <a:rPr lang="da-DK" altLang="da-DK" sz="2400" kern="0" baseline="30000" dirty="0" smtClean="0">
                <a:solidFill>
                  <a:srgbClr val="000099"/>
                </a:solidFill>
                <a:ea typeface="ＭＳ Ｐゴシック"/>
              </a:rPr>
              <a:t>2 </a:t>
            </a:r>
            <a:r>
              <a:rPr lang="da-DK" altLang="da-DK" sz="2400" kern="0" dirty="0" smtClean="0">
                <a:solidFill>
                  <a:srgbClr val="000099"/>
                </a:solidFill>
                <a:ea typeface="ＭＳ Ｐゴシック"/>
              </a:rPr>
              <a:t>/11.5 mill mi</a:t>
            </a:r>
            <a:r>
              <a:rPr lang="da-DK" altLang="da-DK" sz="2400" kern="0" baseline="30000" dirty="0" smtClean="0">
                <a:solidFill>
                  <a:srgbClr val="000099"/>
                </a:solidFill>
                <a:ea typeface="ＭＳ Ｐゴシック"/>
              </a:rPr>
              <a:t>2 </a:t>
            </a:r>
          </a:p>
          <a:p>
            <a:pPr>
              <a:spcAft>
                <a:spcPts val="1200"/>
              </a:spcAft>
            </a:pPr>
            <a:r>
              <a:rPr lang="da-DK" altLang="da-DK" sz="2400" kern="0" dirty="0" smtClean="0">
                <a:solidFill>
                  <a:srgbClr val="000099"/>
                </a:solidFill>
                <a:ea typeface="ＭＳ Ｐゴシック"/>
              </a:rPr>
              <a:t>8 countries/4 mill people </a:t>
            </a:r>
          </a:p>
          <a:p>
            <a:pPr>
              <a:spcAft>
                <a:spcPts val="1200"/>
              </a:spcAft>
            </a:pPr>
            <a:r>
              <a:rPr lang="da-DK" altLang="da-DK" sz="2400" kern="0" dirty="0" smtClean="0">
                <a:solidFill>
                  <a:srgbClr val="000099"/>
                </a:solidFill>
                <a:ea typeface="ＭＳ Ｐゴシック"/>
              </a:rPr>
              <a:t>24 hours- all time zones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625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980728"/>
            <a:ext cx="914400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What is a </a:t>
            </a:r>
            <a:r>
              <a:rPr kumimoji="0" lang="nb-NO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S</a:t>
            </a:r>
            <a:r>
              <a:rPr kumimoji="0" lang="nb-N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patial </a:t>
            </a:r>
            <a:r>
              <a:rPr kumimoji="0" lang="nb-NO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D</a:t>
            </a:r>
            <a:r>
              <a:rPr kumimoji="0" lang="nb-N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ata </a:t>
            </a:r>
            <a:r>
              <a:rPr kumimoji="0" lang="nb-NO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I</a:t>
            </a:r>
            <a:r>
              <a:rPr kumimoji="0" lang="nb-N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nfrastructure?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844824"/>
            <a:ext cx="8229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SDI is a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coordinated series of agreements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on technology standards, institutional arrangements, and policies that 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enable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the 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discovery and use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of 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geospatial information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/>
            </a:r>
            <a:b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</a:b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by </a:t>
            </a: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users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 and for purposes other than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those it was created for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Kuhn, W. (2005) presentation "Introduction to Spatial Data Infrastructures".</a:t>
            </a:r>
            <a:endParaRPr kumimoji="0" lang="nb-NO" sz="11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9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79512" y="980728"/>
            <a:ext cx="8712324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S</a:t>
            </a:r>
            <a:r>
              <a:rPr kumimoji="0" lang="nb-N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patial </a:t>
            </a:r>
            <a:r>
              <a:rPr kumimoji="0" lang="nb-NO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D</a:t>
            </a:r>
            <a:r>
              <a:rPr kumimoji="0" lang="nb-N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ata </a:t>
            </a:r>
            <a:r>
              <a:rPr kumimoji="0" lang="nb-NO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I</a:t>
            </a:r>
            <a:r>
              <a:rPr kumimoji="0" lang="nb-N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nfrastructure Basics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77280" y="1844824"/>
            <a:ext cx="76431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600" dirty="0">
                <a:solidFill>
                  <a:srgbClr val="000099"/>
                </a:solidFill>
              </a:rPr>
              <a:t>Tools and services connect via computer networks to the various sources through a </a:t>
            </a:r>
            <a:r>
              <a:rPr lang="en-US" sz="2600" b="1" i="1" dirty="0">
                <a:solidFill>
                  <a:srgbClr val="000099"/>
                </a:solidFill>
              </a:rPr>
              <a:t>common end point</a:t>
            </a:r>
          </a:p>
          <a:p>
            <a:r>
              <a:rPr lang="en-US" sz="2600" b="1" dirty="0">
                <a:solidFill>
                  <a:srgbClr val="000099"/>
                </a:solidFill>
              </a:rPr>
              <a:t>Standards</a:t>
            </a:r>
            <a:r>
              <a:rPr lang="en-US" sz="2600" dirty="0">
                <a:solidFill>
                  <a:srgbClr val="000099"/>
                </a:solidFill>
              </a:rPr>
              <a:t> are essential</a:t>
            </a:r>
          </a:p>
          <a:p>
            <a:r>
              <a:rPr lang="en-US" sz="2600" b="1" dirty="0">
                <a:solidFill>
                  <a:srgbClr val="000099"/>
                </a:solidFill>
              </a:rPr>
              <a:t>agreements and coordination</a:t>
            </a:r>
            <a:r>
              <a:rPr lang="en-US" sz="2600" dirty="0">
                <a:solidFill>
                  <a:srgbClr val="000099"/>
                </a:solidFill>
              </a:rPr>
              <a:t> is necessary </a:t>
            </a:r>
          </a:p>
          <a:p>
            <a:r>
              <a:rPr lang="en-US" sz="2600" dirty="0">
                <a:solidFill>
                  <a:srgbClr val="000099"/>
                </a:solidFill>
              </a:rPr>
              <a:t>Distribution of data and metadata are managed by the </a:t>
            </a:r>
            <a:r>
              <a:rPr lang="en-US" sz="2600" b="1" i="1" dirty="0">
                <a:solidFill>
                  <a:srgbClr val="000099"/>
                </a:solidFill>
              </a:rPr>
              <a:t>data originator and/or </a:t>
            </a:r>
            <a:r>
              <a:rPr lang="en-US" sz="2600" b="1" i="1" dirty="0" smtClean="0">
                <a:solidFill>
                  <a:srgbClr val="000099"/>
                </a:solidFill>
              </a:rPr>
              <a:t>owner</a:t>
            </a:r>
            <a:endParaRPr lang="en-US" sz="2600" dirty="0">
              <a:solidFill>
                <a:srgbClr val="000099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05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9" descr="flag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012" y="5517232"/>
            <a:ext cx="7419975" cy="59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11560" y="692696"/>
            <a:ext cx="8244408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Arctic SDI</a:t>
            </a:r>
            <a:endParaRPr kumimoji="0" lang="nb-NO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340768"/>
            <a:ext cx="9144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 cooperation between the National Mapping Agencies of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Canada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Denmark including Greenland and Faroe Island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Finland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Iceland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Norway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Russia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Sweden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USA</a:t>
            </a:r>
            <a:endParaRPr kumimoji="0" lang="da-DK" sz="2000" b="1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35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pic>
        <p:nvPicPr>
          <p:cNvPr id="2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3407" y="1484784"/>
            <a:ext cx="286702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2"/>
          <p:cNvSpPr txBox="1">
            <a:spLocks noChangeArrowheads="1"/>
          </p:cNvSpPr>
          <p:nvPr/>
        </p:nvSpPr>
        <p:spPr bwMode="auto">
          <a:xfrm>
            <a:off x="6050463" y="4539910"/>
            <a:ext cx="2303462" cy="55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95000"/>
              </a:spcBef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95000"/>
              </a:spcBef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95000"/>
              </a:spcBef>
              <a:buChar char="•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95000"/>
              </a:spcBef>
              <a:buChar char="•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95000"/>
              </a:spcBef>
              <a:buChar char="•"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a-DK" altLang="da-DK" sz="1600" b="1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68313" y="632991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36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Main Content of the Artic SDI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95536" y="1484784"/>
            <a:ext cx="501407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01687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0144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366837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1684338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000" b="1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The Arctic SDI is an infrastructure that provides a web portal with easy access to: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 geoportal for geospatial data viewing and discovery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 searchable metadata catalogue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Authoritative reference data as a Web Map Service (WMS)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/>
              </a:rPr>
              <a:t>Thematic data (birds, icecover, ship routes, land cover change, flora etc.)</a:t>
            </a:r>
            <a:endParaRPr kumimoji="0" lang="da-DK" sz="2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77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008222" y="3717032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Name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s-IS" sz="14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/>
              </a:rPr>
              <a:t>Organisation or logo</a:t>
            </a:r>
            <a:endParaRPr lang="sv-SE" sz="1400" b="1" dirty="0">
              <a:solidFill>
                <a:srgbClr val="FFFFFF"/>
              </a:solidFill>
              <a:latin typeface="Century Gothic" panose="020B0502020202020204" pitchFamily="34" charset="0"/>
              <a:ea typeface="ＭＳ Ｐゴシック"/>
            </a:endParaRP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457200" y="848519"/>
            <a:ext cx="8229600" cy="63626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 panose="020B0502020202020204" pitchFamily="34" charset="0"/>
                <a:ea typeface="ＭＳ Ｐゴシック"/>
              </a:rPr>
              <a:t>Architecture of the Arctic SDI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ＭＳ Ｐゴシック"/>
            </a:endParaRPr>
          </a:p>
        </p:txBody>
      </p:sp>
      <p:pic>
        <p:nvPicPr>
          <p:cNvPr id="4" name="Bildobjekt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056783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3C0C4-8F36-4F83-889F-450B2EBA03D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1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06922"/>
            <a:ext cx="2133600" cy="365125"/>
          </a:xfrm>
        </p:spPr>
        <p:txBody>
          <a:bodyPr/>
          <a:lstStyle/>
          <a:p>
            <a:pPr>
              <a:defRPr/>
            </a:pPr>
            <a:fld id="{E456365C-D401-48BD-AB2F-ECEC317E684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2951" y="188640"/>
            <a:ext cx="9144000" cy="62071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n-ea"/>
              </a:rPr>
              <a:t>1:250k </a:t>
            </a:r>
            <a:r>
              <a:rPr lang="en-US" sz="2800" kern="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n-ea"/>
              </a:rPr>
              <a:t>Basemap</a:t>
            </a:r>
            <a:r>
              <a:rPr lang="en-US" sz="28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ea typeface="+mn-ea"/>
              </a:rPr>
              <a:t> from National Mapping Agencies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 panose="020B0502020202020204" pitchFamily="34" charset="0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6" y="983768"/>
            <a:ext cx="9134475" cy="559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" y="1016600"/>
            <a:ext cx="9134475" cy="5591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98" y="1019576"/>
            <a:ext cx="9144000" cy="55758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31" y="1006130"/>
            <a:ext cx="9144000" cy="557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9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1146</Words>
  <Application>Microsoft Office PowerPoint</Application>
  <PresentationFormat>On-screen Show (4:3)</PresentationFormat>
  <Paragraphs>291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Lantmäteriet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Ove Palmér</dc:creator>
  <cp:lastModifiedBy>lstarnau</cp:lastModifiedBy>
  <cp:revision>135</cp:revision>
  <dcterms:created xsi:type="dcterms:W3CDTF">2015-02-18T14:12:08Z</dcterms:created>
  <dcterms:modified xsi:type="dcterms:W3CDTF">2015-11-18T14:34:24Z</dcterms:modified>
</cp:coreProperties>
</file>