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0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102" y="-9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1CEB76-FC31-4C4F-A789-C186B09284E2}" type="datetimeFigureOut">
              <a:rPr lang="sv-SE" smtClean="0"/>
              <a:t>2015-11-17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69FA5-DC41-4D17-8174-C7DEEE287E6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82899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C69FA5-DC41-4D17-8174-C7DEEE287E6D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91309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3F055-6241-4820-A73F-1904FC59053E}" type="datetime1">
              <a:rPr lang="sv-SE" smtClean="0"/>
              <a:t>2015-11-17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‹#›</a:t>
            </a:fld>
            <a:endParaRPr lang="sv-SE"/>
          </a:p>
        </p:txBody>
      </p:sp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48881" y="284632"/>
            <a:ext cx="7218798" cy="5777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5630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81E97-8D77-4ADA-B23C-2E90E913E3F7}" type="datetime1">
              <a:rPr lang="sv-SE" smtClean="0"/>
              <a:t>2015-11-17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E3C0C4-8F36-4F83-889F-450B2EBA03D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2486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rctic-council.org/index.php/en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0" y="606779"/>
            <a:ext cx="9144000" cy="79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b-NO" kern="0" dirty="0" smtClean="0">
                <a:ea typeface="ＭＳ Ｐゴシック"/>
              </a:rPr>
              <a:t>Arctic SDI basic presentations</a:t>
            </a:r>
            <a:endParaRPr kumimoji="0" lang="nb-NO" sz="3600" b="1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1" y="1414866"/>
            <a:ext cx="9143999" cy="4606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42913" marR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200" kern="0" noProof="0" dirty="0" smtClean="0">
                <a:solidFill>
                  <a:srgbClr val="000099"/>
                </a:solidFill>
                <a:ea typeface="ＭＳ Ｐゴシック"/>
              </a:rPr>
              <a:t>The standardized Arctic SDI slide show consists of 2 basic presentations of which one is technical.</a:t>
            </a:r>
          </a:p>
          <a:p>
            <a:pPr marL="442913" marR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r>
              <a:rPr lang="en-US" sz="2200" kern="0" noProof="0" dirty="0" smtClean="0">
                <a:solidFill>
                  <a:srgbClr val="000099"/>
                </a:solidFill>
                <a:ea typeface="ＭＳ Ｐゴシック"/>
              </a:rPr>
              <a:t>Supplementary slides can be found in a separate file.</a:t>
            </a:r>
          </a:p>
          <a:p>
            <a:pPr marL="0" marR="0" lvl="0" indent="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endParaRPr lang="en-US" sz="2200" kern="0" noProof="0" dirty="0" smtClean="0">
              <a:solidFill>
                <a:srgbClr val="000099"/>
              </a:solidFill>
              <a:ea typeface="ＭＳ Ｐゴシック"/>
            </a:endParaRPr>
          </a:p>
          <a:p>
            <a:pPr>
              <a:defRPr/>
            </a:pPr>
            <a:r>
              <a:rPr lang="en-US" sz="2200" kern="0" dirty="0">
                <a:solidFill>
                  <a:srgbClr val="000099"/>
                </a:solidFill>
                <a:ea typeface="ＭＳ Ｐゴシック"/>
              </a:rPr>
              <a:t>Arctic SDI standard </a:t>
            </a:r>
            <a:r>
              <a:rPr lang="en-US" sz="2200" kern="0" dirty="0" smtClean="0">
                <a:solidFill>
                  <a:srgbClr val="000099"/>
                </a:solidFill>
                <a:ea typeface="ＭＳ Ｐゴシック"/>
              </a:rPr>
              <a:t>presentation_V1.0_150311</a:t>
            </a:r>
          </a:p>
          <a:p>
            <a:pPr>
              <a:defRPr/>
            </a:pPr>
            <a:r>
              <a:rPr lang="en-US" sz="2200" kern="0" dirty="0">
                <a:solidFill>
                  <a:srgbClr val="000099"/>
                </a:solidFill>
                <a:ea typeface="ＭＳ Ｐゴシック"/>
              </a:rPr>
              <a:t>Arctic SDI technical presentation_V1.0_20150219</a:t>
            </a:r>
          </a:p>
          <a:p>
            <a:pPr>
              <a:defRPr/>
            </a:pPr>
            <a:r>
              <a:rPr lang="en-US" sz="2200" kern="0" dirty="0" smtClean="0">
                <a:solidFill>
                  <a:srgbClr val="000099"/>
                </a:solidFill>
                <a:ea typeface="ＭＳ Ｐゴシック"/>
              </a:rPr>
              <a:t>Arctic </a:t>
            </a:r>
            <a:r>
              <a:rPr lang="en-US" sz="2200" kern="0" dirty="0">
                <a:solidFill>
                  <a:srgbClr val="000099"/>
                </a:solidFill>
                <a:ea typeface="ＭＳ Ｐゴシック"/>
              </a:rPr>
              <a:t>SDI </a:t>
            </a:r>
            <a:r>
              <a:rPr lang="en-US" sz="2200" kern="0" dirty="0" smtClean="0">
                <a:solidFill>
                  <a:srgbClr val="000099"/>
                </a:solidFill>
                <a:ea typeface="ＭＳ Ｐゴシック"/>
              </a:rPr>
              <a:t>supplementary slides _V1.0_150311</a:t>
            </a:r>
          </a:p>
          <a:p>
            <a:pPr lvl="2">
              <a:buFont typeface="Wingdings" panose="05000000000000000000" pitchFamily="2" charset="2"/>
              <a:buChar char="ü"/>
              <a:defRPr/>
            </a:pPr>
            <a:endParaRPr lang="en-US" sz="1400" kern="0" noProof="0" dirty="0">
              <a:solidFill>
                <a:srgbClr val="000099"/>
              </a:solidFill>
              <a:ea typeface="ＭＳ Ｐゴシック"/>
            </a:endParaRPr>
          </a:p>
          <a:p>
            <a:pPr lvl="2">
              <a:buFont typeface="Wingdings" panose="05000000000000000000" pitchFamily="2" charset="2"/>
              <a:buChar char="ü"/>
              <a:defRPr/>
            </a:pPr>
            <a:r>
              <a:rPr lang="en-US" sz="2000" kern="0" dirty="0" smtClean="0">
                <a:solidFill>
                  <a:srgbClr val="000099"/>
                </a:solidFill>
                <a:ea typeface="ＭＳ Ｐゴシック"/>
              </a:rPr>
              <a:t>The series are to be seen upon as gross series.</a:t>
            </a:r>
          </a:p>
          <a:p>
            <a:pPr lvl="2">
              <a:buFont typeface="Wingdings" panose="05000000000000000000" pitchFamily="2" charset="2"/>
              <a:buChar char="ü"/>
              <a:defRPr/>
            </a:pPr>
            <a:r>
              <a:rPr lang="en-US" sz="2000" kern="0" dirty="0" smtClean="0">
                <a:solidFill>
                  <a:srgbClr val="000099"/>
                </a:solidFill>
                <a:ea typeface="ＭＳ Ｐゴシック"/>
              </a:rPr>
              <a:t>They can be used as they are but it is recommended to edit/modify/complete due to the audience</a:t>
            </a:r>
          </a:p>
          <a:p>
            <a:pPr lvl="2">
              <a:buFont typeface="Wingdings" panose="05000000000000000000" pitchFamily="2" charset="2"/>
              <a:buChar char="ü"/>
              <a:defRPr/>
            </a:pPr>
            <a:r>
              <a:rPr lang="en-US" sz="2000" kern="0" dirty="0" smtClean="0">
                <a:solidFill>
                  <a:srgbClr val="000099"/>
                </a:solidFill>
                <a:ea typeface="ＭＳ Ｐゴシック"/>
              </a:rPr>
              <a:t>Slides from the supplementary  could be used as complement</a:t>
            </a:r>
          </a:p>
          <a:p>
            <a:pPr lvl="2">
              <a:buFont typeface="Wingdings" panose="05000000000000000000" pitchFamily="2" charset="2"/>
              <a:buChar char="ü"/>
              <a:defRPr/>
            </a:pPr>
            <a:endParaRPr lang="en-US" sz="2000" kern="0" noProof="0" dirty="0" smtClean="0">
              <a:solidFill>
                <a:srgbClr val="000099"/>
              </a:solidFill>
              <a:ea typeface="ＭＳ Ｐゴシック"/>
            </a:endParaRPr>
          </a:p>
          <a:p>
            <a:pPr marL="0" lvl="0" indent="0">
              <a:lnSpc>
                <a:spcPct val="150000"/>
              </a:lnSpc>
              <a:buNone/>
              <a:defRPr/>
            </a:pPr>
            <a:endParaRPr lang="en-US" sz="2000" kern="0" dirty="0" smtClean="0">
              <a:solidFill>
                <a:srgbClr val="000099"/>
              </a:solidFill>
              <a:ea typeface="ＭＳ Ｐゴシック"/>
            </a:endParaRPr>
          </a:p>
          <a:p>
            <a:pPr marL="0" lvl="0" indent="0">
              <a:lnSpc>
                <a:spcPct val="150000"/>
              </a:lnSpc>
              <a:buNone/>
              <a:defRPr/>
            </a:pPr>
            <a:endParaRPr lang="en-US" sz="2000" kern="0" dirty="0">
              <a:solidFill>
                <a:srgbClr val="000099"/>
              </a:solidFill>
              <a:ea typeface="ＭＳ Ｐゴシック"/>
            </a:endParaRPr>
          </a:p>
          <a:p>
            <a:pPr marL="0" lvl="0" indent="0">
              <a:lnSpc>
                <a:spcPct val="150000"/>
              </a:lnSpc>
              <a:buNone/>
              <a:defRPr/>
            </a:pPr>
            <a:endParaRPr lang="en-US" sz="1100" kern="0" dirty="0" smtClean="0">
              <a:solidFill>
                <a:srgbClr val="000099"/>
              </a:solidFill>
              <a:ea typeface="ＭＳ Ｐゴシック"/>
            </a:endParaRPr>
          </a:p>
          <a:p>
            <a:pPr marL="0" lvl="0" indent="0">
              <a:lnSpc>
                <a:spcPct val="150000"/>
              </a:lnSpc>
              <a:buNone/>
              <a:defRPr/>
            </a:pPr>
            <a:r>
              <a:rPr lang="en-US" sz="1100" kern="0" dirty="0" smtClean="0">
                <a:solidFill>
                  <a:srgbClr val="000099"/>
                </a:solidFill>
                <a:ea typeface="ＭＳ Ｐゴシック"/>
              </a:rPr>
              <a:t>serves </a:t>
            </a:r>
            <a:r>
              <a:rPr lang="en-US" sz="1100" kern="0" dirty="0">
                <a:solidFill>
                  <a:srgbClr val="000099"/>
                </a:solidFill>
                <a:ea typeface="ＭＳ Ｐゴシック"/>
              </a:rPr>
              <a:t>as a basic PowerPoint, and that, depending on the audience and the presenter, it is a PowerPoint that most likely will be altered as time goes by. It would be a great idea if we could have all these PowerPoints on the webpage</a:t>
            </a:r>
            <a:endParaRPr kumimoji="0" lang="nb-NO" sz="11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8602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10</a:t>
            </a:fld>
            <a:endParaRPr lang="sv-SE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468313" y="560983"/>
            <a:ext cx="8229600" cy="77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 pitchFamily="34" charset="0"/>
                <a:ea typeface="ＭＳ Ｐゴシック"/>
              </a:rPr>
              <a:t>Principles - SDI</a:t>
            </a:r>
            <a:endParaRPr kumimoji="0" lang="da-DK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6" name="Pladsholder til indhold 2"/>
          <p:cNvSpPr txBox="1">
            <a:spLocks/>
          </p:cNvSpPr>
          <p:nvPr/>
        </p:nvSpPr>
        <p:spPr bwMode="auto">
          <a:xfrm>
            <a:off x="457200" y="1844824"/>
            <a:ext cx="8229600" cy="428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Reflects user and stakeholder needs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Aligned with the global, regional and national context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UN Global Geospatial Information Management Iniative – UNGGIM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US NSDI, CGDI, EU INSPIRE ….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OGC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000" b="0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10583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11</a:t>
            </a:fld>
            <a:endParaRPr lang="sv-SE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468313" y="560983"/>
            <a:ext cx="8229600" cy="77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 pitchFamily="34" charset="0"/>
                <a:ea typeface="ＭＳ Ｐゴシック"/>
              </a:rPr>
              <a:t>Principles - SDI</a:t>
            </a:r>
            <a:endParaRPr kumimoji="0" lang="da-DK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5" name="Pladsholder til indhold 2"/>
          <p:cNvSpPr txBox="1">
            <a:spLocks/>
          </p:cNvSpPr>
          <p:nvPr/>
        </p:nvSpPr>
        <p:spPr bwMode="auto">
          <a:xfrm>
            <a:off x="457200" y="1844824"/>
            <a:ext cx="8229600" cy="3888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Recognizes open standard principle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Capitalizes on previous work and recognizes the evolution of standards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It is a standardization exercise guiding and empowering the stakeholders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000" b="0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650288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2</a:t>
            </a:fld>
            <a:endParaRPr lang="sv-SE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67544" y="620688"/>
            <a:ext cx="8229600" cy="77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 pitchFamily="34" charset="0"/>
                <a:ea typeface="ＭＳ Ｐゴシック"/>
              </a:rPr>
              <a:t>Background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412777"/>
            <a:ext cx="8229600" cy="417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Increasing activities, possibilities and pressures in the Arctic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political focus / increased cooperation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New digital tools and ways to manage and distribute data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Creates new possibilities for society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We are trying to build the geodata puzzle piece</a:t>
            </a: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50252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3</a:t>
            </a:fld>
            <a:endParaRPr lang="sv-SE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68313" y="56098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ea typeface="ＭＳ Ｐゴシック"/>
              </a:rPr>
              <a:t>Political context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844824"/>
            <a:ext cx="8229600" cy="4320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 smtClean="0">
                <a:solidFill>
                  <a:srgbClr val="000099"/>
                </a:solidFill>
                <a:cs typeface="Arial" panose="020B0604020202020204" pitchFamily="34" charset="0"/>
              </a:rPr>
              <a:t>Arctic Council (</a:t>
            </a:r>
            <a:r>
              <a:rPr lang="en-US" kern="0" dirty="0" smtClean="0">
                <a:solidFill>
                  <a:srgbClr val="000099"/>
                </a:solidFill>
                <a:cs typeface="Arial" panose="020B0604020202020204" pitchFamily="34" charset="0"/>
                <a:hlinkClick r:id="rId2"/>
              </a:rPr>
              <a:t>http://www.arctic-council.org/index.php/en/</a:t>
            </a:r>
            <a:r>
              <a:rPr lang="en-US" kern="0" dirty="0" smtClean="0">
                <a:solidFill>
                  <a:srgbClr val="000099"/>
                </a:solidFill>
                <a:cs typeface="Arial" panose="020B0604020202020204" pitchFamily="34" charset="0"/>
              </a:rPr>
              <a:t>)  – established 1996</a:t>
            </a:r>
          </a:p>
          <a:p>
            <a:r>
              <a:rPr lang="en-US" kern="0" dirty="0" smtClean="0">
                <a:solidFill>
                  <a:srgbClr val="000099"/>
                </a:solidFill>
                <a:cs typeface="Arial" panose="020B0604020202020204" pitchFamily="34" charset="0"/>
              </a:rPr>
              <a:t>Secretary of State / Foreign ministers</a:t>
            </a:r>
          </a:p>
          <a:p>
            <a:r>
              <a:rPr lang="en-US" kern="0" dirty="0" smtClean="0">
                <a:solidFill>
                  <a:srgbClr val="000099"/>
                </a:solidFill>
                <a:cs typeface="Arial" panose="020B0604020202020204" pitchFamily="34" charset="0"/>
              </a:rPr>
              <a:t>Senior Arctic Officials (Ambassadors)</a:t>
            </a:r>
          </a:p>
          <a:p>
            <a:r>
              <a:rPr lang="en-US" kern="0" dirty="0" smtClean="0">
                <a:solidFill>
                  <a:srgbClr val="000099"/>
                </a:solidFill>
                <a:cs typeface="Arial" panose="020B0604020202020204" pitchFamily="34" charset="0"/>
              </a:rPr>
              <a:t>promoting cooperation, coordination and interaction among the Arctic States</a:t>
            </a:r>
          </a:p>
          <a:p>
            <a:r>
              <a:rPr lang="en-US" kern="0" dirty="0" smtClean="0">
                <a:solidFill>
                  <a:srgbClr val="000099"/>
                </a:solidFill>
                <a:cs typeface="Arial" panose="020B0604020202020204" pitchFamily="34" charset="0"/>
              </a:rPr>
              <a:t>on common Arctic issues</a:t>
            </a:r>
            <a:endParaRPr lang="en-US" kern="0" dirty="0">
              <a:solidFill>
                <a:srgbClr val="000099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2505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4</a:t>
            </a:fld>
            <a:endParaRPr lang="sv-SE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68313" y="560983"/>
            <a:ext cx="8229600" cy="77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ea typeface="ＭＳ Ｐゴシック"/>
              </a:rPr>
              <a:t>Arctic Council Priority Areas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772816"/>
            <a:ext cx="8229600" cy="43581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Climate change, marine environment, trans boundary pollution, flora and fauna, biodiversity, monitoring and assessment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Emergency prevention, preparedness and response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Shipping, oil and gas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Sustainable development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72671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5</a:t>
            </a:fld>
            <a:endParaRPr lang="sv-SE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68313" y="560983"/>
            <a:ext cx="8229600" cy="77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 pitchFamily="34" charset="0"/>
                <a:ea typeface="ＭＳ Ｐゴシック"/>
              </a:rPr>
              <a:t>What are we doing ?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412776"/>
            <a:ext cx="8229600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Provide the Arctic stakeholders digital access to a coherent and authorized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Arctic base map 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for viewing thematic data</a:t>
            </a:r>
            <a:endParaRPr kumimoji="0" lang="en-US" sz="2800" b="1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Establish a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geodata infrastructure 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as the common platform for Arctic stakeholders to: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Display and discover geodata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Get relevant information on geodata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Get access to geodata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45814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6</a:t>
            </a:fld>
            <a:endParaRPr lang="sv-SE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68313" y="56098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 pitchFamily="34" charset="0"/>
                <a:ea typeface="ＭＳ Ｐゴシック"/>
              </a:rPr>
              <a:t>The purpose and benefits of the Arctic SDI are to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57200" y="1772816"/>
            <a:ext cx="8229600" cy="4142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1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Support stakeholder goals and objectives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focus on the </a:t>
            </a:r>
            <a:r>
              <a:rPr kumimoji="0" lang="en-US" sz="2800" b="0" i="1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Arctic Council WG’s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1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increase the use and utility of Arctic data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provide a tool for more robust </a:t>
            </a:r>
            <a:r>
              <a:rPr kumimoji="0" lang="en-US" sz="2800" b="0" i="1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management and wider manipulation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 of data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Increase the potential for using data for </a:t>
            </a:r>
            <a:r>
              <a:rPr kumimoji="0" lang="en-US" sz="2800" b="0" i="1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purposes</a:t>
            </a: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 and in contexts </a:t>
            </a:r>
            <a:r>
              <a:rPr kumimoji="0" lang="en-US" sz="2800" b="0" i="1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  <a:cs typeface="Arial" panose="020B0604020202020204" pitchFamily="34" charset="0"/>
              </a:rPr>
              <a:t>other than originally intended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17665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7</a:t>
            </a:fld>
            <a:endParaRPr lang="sv-SE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827088" y="837456"/>
            <a:ext cx="7870825" cy="791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s-IS" sz="36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entury Gothic" panose="020B0502020202020204" pitchFamily="34" charset="0"/>
                <a:ea typeface="ＭＳ Ｐゴシック"/>
              </a:rPr>
              <a:t>Role of the mapping agencies</a:t>
            </a:r>
            <a:endParaRPr kumimoji="0" lang="is-IS" sz="2800" b="1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002506" y="2348880"/>
            <a:ext cx="7138987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Development of the coherent and authorized digital </a:t>
            </a:r>
            <a:r>
              <a:rPr kumimoji="0" lang="en-US" sz="2800" b="1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Arctic base map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1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Establish the framework for Arctic Spatial Data Infrastructure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is-IS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63401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8</a:t>
            </a:fld>
            <a:endParaRPr lang="sv-SE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468313" y="560983"/>
            <a:ext cx="8229600" cy="7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 pitchFamily="34" charset="0"/>
                <a:ea typeface="ＭＳ Ｐゴシック"/>
              </a:rPr>
              <a:t>Principles - basemap</a:t>
            </a:r>
            <a:endParaRPr kumimoji="0" lang="da-DK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5" name="Pladsholder til indhold 2"/>
          <p:cNvSpPr txBox="1">
            <a:spLocks/>
          </p:cNvSpPr>
          <p:nvPr/>
        </p:nvSpPr>
        <p:spPr bwMode="auto">
          <a:xfrm>
            <a:off x="457200" y="2276871"/>
            <a:ext cx="8229600" cy="3096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Is a voluntary multilateral cooperation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Focused on accessible authoritative geospatial reference data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Reflects user and stakeholder needs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endParaRPr kumimoji="0" lang="da-DK" sz="30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81071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7008222" y="3717032"/>
            <a:ext cx="19639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Name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is-IS" sz="1400" b="1" dirty="0" smtClean="0">
                <a:solidFill>
                  <a:srgbClr val="FFFFFF"/>
                </a:solidFill>
                <a:latin typeface="Century Gothic" panose="020B0502020202020204" pitchFamily="34" charset="0"/>
                <a:ea typeface="ＭＳ Ｐゴシック"/>
              </a:rPr>
              <a:t>Organisation or logo</a:t>
            </a:r>
            <a:endParaRPr lang="sv-SE" sz="1400" b="1" dirty="0">
              <a:solidFill>
                <a:srgbClr val="FFFFFF"/>
              </a:solidFill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3" name="Platshållare för bild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3C0C4-8F36-4F83-889F-450B2EBA03D9}" type="slidenum">
              <a:rPr lang="sv-SE" smtClean="0"/>
              <a:t>9</a:t>
            </a:fld>
            <a:endParaRPr lang="sv-SE"/>
          </a:p>
        </p:txBody>
      </p:sp>
      <p:sp>
        <p:nvSpPr>
          <p:cNvPr id="4" name="Titel 1"/>
          <p:cNvSpPr txBox="1">
            <a:spLocks/>
          </p:cNvSpPr>
          <p:nvPr/>
        </p:nvSpPr>
        <p:spPr bwMode="auto">
          <a:xfrm>
            <a:off x="468313" y="560983"/>
            <a:ext cx="8229600" cy="7797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  <a:ea typeface="+mj-ea"/>
                <a:cs typeface="Century Gothic" panose="020B0502020202020204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  <a:cs typeface="ＭＳ Ｐゴシック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Garamond" charset="0"/>
                <a:ea typeface="ＭＳ Ｐゴシック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a-DK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entury Gothic" panose="020B0502020202020204" pitchFamily="34" charset="0"/>
                <a:ea typeface="ＭＳ Ｐゴシック"/>
              </a:rPr>
              <a:t>Principles - basemap</a:t>
            </a:r>
            <a:endParaRPr kumimoji="0" lang="da-DK" b="1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  <p:sp>
        <p:nvSpPr>
          <p:cNvPr id="5" name="Pladsholder til indhold 2"/>
          <p:cNvSpPr txBox="1">
            <a:spLocks/>
          </p:cNvSpPr>
          <p:nvPr/>
        </p:nvSpPr>
        <p:spPr bwMode="auto">
          <a:xfrm>
            <a:off x="457200" y="2060849"/>
            <a:ext cx="8229600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1pPr>
            <a:lvl2pPr marL="801687" indent="-4572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6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2pPr>
            <a:lvl3pPr marL="1014412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2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3pPr>
            <a:lvl4pPr marL="1366837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4pPr>
            <a:lvl5pPr marL="1684338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Century Gothic" panose="020B0502020202020204" pitchFamily="34" charset="0"/>
              </a:defRPr>
            </a:lvl5pPr>
            <a:lvl6pPr marL="21383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5955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0527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509963" indent="-339725" algn="l" rtl="0" fontAlgn="base"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Font typeface="Wingdings" charset="0"/>
              <a:buChar char="v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Flexible – ability to deliver varies from agency to agency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en-US" sz="3000" b="0" i="0" u="none" strike="noStrike" kern="0" cap="none" spc="0" normalizeH="0" baseline="0" noProof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3000" b="0" i="0" u="none" strike="noStrike" kern="0" cap="none" spc="0" normalizeH="0" baseline="0" noProof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entury Gothic" panose="020B0502020202020204" pitchFamily="34" charset="0"/>
                <a:ea typeface="ＭＳ Ｐゴシック"/>
              </a:rPr>
              <a:t>Strives to keep it simple while still envisioning the fully developed service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99"/>
              </a:buClr>
              <a:buSzTx/>
              <a:buFont typeface="Wingdings" pitchFamily="2" charset="2"/>
              <a:buChar char="§"/>
              <a:tabLst/>
              <a:defRPr/>
            </a:pPr>
            <a:endParaRPr kumimoji="0" lang="da-DK" sz="3000" b="0" i="0" u="none" strike="noStrike" kern="0" cap="none" spc="0" normalizeH="0" baseline="0" noProof="0" dirty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Century Gothic" panose="020B0502020202020204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58719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533</Words>
  <Application>Microsoft Office PowerPoint</Application>
  <PresentationFormat>On-screen Show (4:3)</PresentationFormat>
  <Paragraphs>108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Office-tema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Lantmäteriet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Ove Palmér</dc:creator>
  <cp:lastModifiedBy>lstarnau</cp:lastModifiedBy>
  <cp:revision>39</cp:revision>
  <dcterms:created xsi:type="dcterms:W3CDTF">2015-02-18T14:12:08Z</dcterms:created>
  <dcterms:modified xsi:type="dcterms:W3CDTF">2015-11-17T20:11:46Z</dcterms:modified>
</cp:coreProperties>
</file>