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8"/>
  </p:notesMasterIdLst>
  <p:sldIdLst>
    <p:sldId id="27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0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02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DF6EA-9BDC-4FED-89F7-9081349F20D9}" type="datetimeFigureOut">
              <a:rPr lang="sv-SE" smtClean="0"/>
              <a:t>2015-11-23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3001B-584C-4564-8ECD-85B1CECC89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0134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3001B-584C-4564-8ECD-85B1CECC895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4073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634" y="332656"/>
            <a:ext cx="7218798" cy="577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9414-B06E-40CC-BBB9-1BC5AA9C6AA5}" type="datetime1">
              <a:rPr lang="sv-SE" smtClean="0"/>
              <a:t>2015-11-23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563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634" y="332656"/>
            <a:ext cx="7218798" cy="577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18D2A-35FF-4BC6-AB0B-D1BC6E317529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2015-11-23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0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6365C-D401-48BD-AB2F-ECEC317E6849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B1087-2D82-4F2F-BFF2-D50CD69F5525}" type="datetime1">
              <a:rPr lang="sv-SE" smtClean="0"/>
              <a:t>2015-11-23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3C0C4-8F36-4F83-889F-450B2EBA03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248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4EC50-D455-4623-9948-D2F8D1266EE9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2015-11-23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3C0C4-8F36-4F83-889F-450B2EBA03D9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30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gf34i_IBXI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gf34i_IBX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606779"/>
            <a:ext cx="9144000" cy="79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kern="0" dirty="0" smtClean="0">
                <a:ea typeface="ＭＳ Ｐゴシック"/>
              </a:rPr>
              <a:t>Arctic SDI basic presentations</a:t>
            </a:r>
            <a:endParaRPr kumimoji="0" lang="nb-NO" sz="36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" y="1414866"/>
            <a:ext cx="9143999" cy="460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01687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0144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168433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42913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200" kern="0" noProof="0" dirty="0" smtClean="0">
                <a:solidFill>
                  <a:srgbClr val="000099"/>
                </a:solidFill>
                <a:ea typeface="ＭＳ Ｐゴシック"/>
              </a:rPr>
              <a:t>The standardized Arctic SDI slide show consists of 2 basic presentations of which one is technical.</a:t>
            </a:r>
          </a:p>
          <a:p>
            <a:pPr marL="442913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200" kern="0" noProof="0" dirty="0" smtClean="0">
                <a:solidFill>
                  <a:srgbClr val="000099"/>
                </a:solidFill>
                <a:ea typeface="ＭＳ Ｐゴシック"/>
              </a:rPr>
              <a:t>Supplementary slides can be found in a separate file.</a:t>
            </a:r>
          </a:p>
          <a:p>
            <a:pPr marL="0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endParaRPr lang="en-US" sz="2200" kern="0" noProof="0" dirty="0" smtClean="0">
              <a:solidFill>
                <a:srgbClr val="000099"/>
              </a:solidFill>
              <a:ea typeface="ＭＳ Ｐゴシック"/>
            </a:endParaRPr>
          </a:p>
          <a:p>
            <a:pPr>
              <a:defRPr/>
            </a:pPr>
            <a:r>
              <a:rPr lang="en-US" sz="2200" kern="0" dirty="0">
                <a:solidFill>
                  <a:srgbClr val="000099"/>
                </a:solidFill>
                <a:ea typeface="ＭＳ Ｐゴシック"/>
              </a:rPr>
              <a:t>Arctic SDI standard </a:t>
            </a:r>
            <a:r>
              <a:rPr lang="en-US" sz="2200" kern="0" dirty="0" smtClean="0">
                <a:solidFill>
                  <a:srgbClr val="000099"/>
                </a:solidFill>
                <a:ea typeface="ＭＳ Ｐゴシック"/>
              </a:rPr>
              <a:t>presentation_V1.0_150311</a:t>
            </a:r>
          </a:p>
          <a:p>
            <a:pPr>
              <a:defRPr/>
            </a:pPr>
            <a:r>
              <a:rPr lang="en-US" sz="2200" kern="0" dirty="0">
                <a:solidFill>
                  <a:srgbClr val="000099"/>
                </a:solidFill>
                <a:ea typeface="ＭＳ Ｐゴシック"/>
              </a:rPr>
              <a:t>Arctic SDI technical presentation_V1.0_20150219</a:t>
            </a:r>
          </a:p>
          <a:p>
            <a:pPr>
              <a:defRPr/>
            </a:pPr>
            <a:r>
              <a:rPr lang="en-US" sz="2200" kern="0" dirty="0" smtClean="0">
                <a:solidFill>
                  <a:srgbClr val="000099"/>
                </a:solidFill>
                <a:ea typeface="ＭＳ Ｐゴシック"/>
              </a:rPr>
              <a:t>Arctic </a:t>
            </a:r>
            <a:r>
              <a:rPr lang="en-US" sz="2200" kern="0" dirty="0">
                <a:solidFill>
                  <a:srgbClr val="000099"/>
                </a:solidFill>
                <a:ea typeface="ＭＳ Ｐゴシック"/>
              </a:rPr>
              <a:t>SDI </a:t>
            </a:r>
            <a:r>
              <a:rPr lang="en-US" sz="2200" kern="0" dirty="0" smtClean="0">
                <a:solidFill>
                  <a:srgbClr val="000099"/>
                </a:solidFill>
                <a:ea typeface="ＭＳ Ｐゴシック"/>
              </a:rPr>
              <a:t>supplementary slides _V1.0_150311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endParaRPr lang="en-US" sz="1400" kern="0" noProof="0" dirty="0">
              <a:solidFill>
                <a:srgbClr val="000099"/>
              </a:solidFill>
              <a:ea typeface="ＭＳ Ｐゴシック"/>
            </a:endParaRP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en-US" sz="2000" kern="0" dirty="0" smtClean="0">
                <a:solidFill>
                  <a:srgbClr val="000099"/>
                </a:solidFill>
                <a:ea typeface="ＭＳ Ｐゴシック"/>
              </a:rPr>
              <a:t>The series are to be seen upon as gross series.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en-US" sz="2000" kern="0" dirty="0" smtClean="0">
                <a:solidFill>
                  <a:srgbClr val="000099"/>
                </a:solidFill>
                <a:ea typeface="ＭＳ Ｐゴシック"/>
              </a:rPr>
              <a:t>They can be used as they are but it is recommended to edit/modify/complete due to the audience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en-US" sz="2000" kern="0" dirty="0" smtClean="0">
                <a:solidFill>
                  <a:srgbClr val="000099"/>
                </a:solidFill>
                <a:ea typeface="ＭＳ Ｐゴシック"/>
              </a:rPr>
              <a:t>Slides from the supplementary  could be used as complement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endParaRPr lang="en-US" sz="2000" kern="0" noProof="0" dirty="0" smtClean="0">
              <a:solidFill>
                <a:srgbClr val="000099"/>
              </a:solidFill>
              <a:ea typeface="ＭＳ Ｐゴシック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endParaRPr lang="en-US" sz="2000" kern="0" dirty="0" smtClean="0">
              <a:solidFill>
                <a:srgbClr val="000099"/>
              </a:solidFill>
              <a:ea typeface="ＭＳ Ｐゴシック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endParaRPr lang="en-US" sz="2000" kern="0" dirty="0">
              <a:solidFill>
                <a:srgbClr val="000099"/>
              </a:solidFill>
              <a:ea typeface="ＭＳ Ｐゴシック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endParaRPr lang="en-US" sz="1100" kern="0" dirty="0" smtClean="0">
              <a:solidFill>
                <a:srgbClr val="000099"/>
              </a:solidFill>
              <a:ea typeface="ＭＳ Ｐゴシック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en-US" sz="1100" kern="0" dirty="0" smtClean="0">
                <a:solidFill>
                  <a:srgbClr val="000099"/>
                </a:solidFill>
                <a:ea typeface="ＭＳ Ｐゴシック"/>
              </a:rPr>
              <a:t>serves </a:t>
            </a:r>
            <a:r>
              <a:rPr lang="en-US" sz="1100" kern="0" dirty="0">
                <a:solidFill>
                  <a:srgbClr val="000099"/>
                </a:solidFill>
                <a:ea typeface="ＭＳ Ｐゴシック"/>
              </a:rPr>
              <a:t>as a basic PowerPoint, and that, depending on the audience and the presenter, it is a PowerPoint that most likely will be altered as time goes by. It would be a great idea if we could have all these PowerPoints on the webpage</a:t>
            </a:r>
            <a:endParaRPr kumimoji="0" lang="nb-NO" sz="11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53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pic>
        <p:nvPicPr>
          <p:cNvPr id="3" name="Bildobjekt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22022"/>
            <a:ext cx="9169457" cy="68800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8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3681"/>
            <a:ext cx="9144000" cy="4961713"/>
          </a:xfrm>
          <a:prstGeom prst="rect">
            <a:avLst/>
          </a:prstGeom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0" y="804312"/>
            <a:ext cx="9144000" cy="62071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Location Search</a:t>
            </a:r>
            <a:endParaRPr kumimoji="0" lang="en-GB" sz="36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242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8407"/>
            <a:ext cx="9144000" cy="4961713"/>
          </a:xfrm>
          <a:prstGeom prst="rect">
            <a:avLst/>
          </a:prstGeom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0" y="792063"/>
            <a:ext cx="9144000" cy="62071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Metadata Search</a:t>
            </a:r>
            <a:endParaRPr kumimoji="0" lang="en-GB" sz="36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584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22022"/>
            <a:ext cx="9169457" cy="68800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249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8760"/>
            <a:ext cx="9144000" cy="5151817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786770"/>
            <a:ext cx="914400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3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CAFF –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EOP Available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on Arctic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SDI Geoportal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174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G_048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56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468313" y="1556792"/>
            <a:ext cx="8351837" cy="93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28600" tIns="10800" rIns="914400" bIns="0" anchor="b"/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/>
              </a:rPr>
              <a:t>Thank you! </a:t>
            </a:r>
            <a:endParaRPr lang="en-GB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v-SE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/>
            </a:endParaRPr>
          </a:p>
        </p:txBody>
      </p:sp>
      <p:pic>
        <p:nvPicPr>
          <p:cNvPr id="4" name="Picture 29" descr="flag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6383338"/>
            <a:ext cx="56657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boks 3"/>
          <p:cNvSpPr txBox="1"/>
          <p:nvPr/>
        </p:nvSpPr>
        <p:spPr>
          <a:xfrm>
            <a:off x="1043608" y="3845039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sz="1600" b="1" dirty="0" err="1" smtClean="0">
                <a:solidFill>
                  <a:srgbClr val="000099"/>
                </a:solidFill>
                <a:latin typeface="Garamond" pitchFamily="18" charset="0"/>
                <a:ea typeface="ＭＳ Ｐゴシック"/>
              </a:rPr>
              <a:t>Name</a:t>
            </a:r>
            <a:r>
              <a:rPr lang="da-DK" sz="1600" b="1" dirty="0" smtClean="0">
                <a:solidFill>
                  <a:srgbClr val="000099"/>
                </a:solidFill>
                <a:latin typeface="Garamond" pitchFamily="18" charset="0"/>
                <a:ea typeface="ＭＳ Ｐゴシック"/>
              </a:rPr>
              <a:t> of presenter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sz="1600" b="1" dirty="0" smtClean="0">
                <a:solidFill>
                  <a:srgbClr val="000099"/>
                </a:solidFill>
                <a:latin typeface="Garamond" pitchFamily="18" charset="0"/>
                <a:ea typeface="ＭＳ Ｐゴシック"/>
              </a:rPr>
              <a:t>Organization or logo</a:t>
            </a:r>
          </a:p>
        </p:txBody>
      </p:sp>
      <p:sp>
        <p:nvSpPr>
          <p:cNvPr id="6" name="Tekstboks 3"/>
          <p:cNvSpPr txBox="1"/>
          <p:nvPr/>
        </p:nvSpPr>
        <p:spPr>
          <a:xfrm>
            <a:off x="5916762" y="386022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sz="1600" b="1" dirty="0" err="1" smtClean="0">
                <a:solidFill>
                  <a:srgbClr val="000099"/>
                </a:solidFill>
                <a:latin typeface="Garamond" pitchFamily="18" charset="0"/>
                <a:ea typeface="ＭＳ Ｐゴシック"/>
              </a:rPr>
              <a:t>Name</a:t>
            </a:r>
            <a:r>
              <a:rPr lang="da-DK" sz="1600" b="1" dirty="0" smtClean="0">
                <a:solidFill>
                  <a:srgbClr val="000099"/>
                </a:solidFill>
                <a:latin typeface="Garamond" pitchFamily="18" charset="0"/>
                <a:ea typeface="ＭＳ Ｐゴシック"/>
              </a:rPr>
              <a:t> of presenter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sz="1600" b="1" dirty="0" smtClean="0">
                <a:solidFill>
                  <a:srgbClr val="000099"/>
                </a:solidFill>
                <a:latin typeface="Garamond" pitchFamily="18" charset="0"/>
                <a:ea typeface="ＭＳ Ｐゴシック"/>
              </a:rPr>
              <a:t>Organization or logo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955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" y="12700"/>
            <a:ext cx="9144000" cy="6858000"/>
          </a:xfrm>
          <a:prstGeom prst="rect">
            <a:avLst/>
          </a:prstGeom>
        </p:spPr>
      </p:pic>
      <p:pic>
        <p:nvPicPr>
          <p:cNvPr id="4" name="Picture 29" descr="flag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6383338"/>
            <a:ext cx="56657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5173"/>
            <a:ext cx="1189485" cy="396495"/>
          </a:xfrm>
          <a:prstGeom prst="rect">
            <a:avLst/>
          </a:prstGeom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92123" y="330106"/>
            <a:ext cx="835183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28600" tIns="10800" rIns="914400" bIns="0" anchor="b"/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ＭＳ Ｐゴシック"/>
              </a:rPr>
              <a:t>Arctic Spatial Data Infrastructure</a:t>
            </a:r>
            <a:endParaRPr lang="en-GB" sz="3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ea typeface="ＭＳ Ｐゴシック"/>
            </a:endParaRPr>
          </a:p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ＭＳ Ｐゴシック"/>
              </a:rPr>
              <a:t>- A </a:t>
            </a:r>
            <a:r>
              <a:rPr lang="en-GB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ＭＳ Ｐゴシック"/>
              </a:rPr>
              <a:t>circumpolar </a:t>
            </a:r>
            <a:r>
              <a:rPr lang="en-GB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ＭＳ Ｐゴシック"/>
              </a:rPr>
              <a:t>mapping initiative -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ＭＳ Ｐゴシック"/>
              </a:rPr>
              <a:t>Technical presentation   </a:t>
            </a:r>
            <a:endParaRPr lang="en-GB" sz="24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ea typeface="ＭＳ Ｐゴシック"/>
            </a:endParaRPr>
          </a:p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ea typeface="ＭＳ Ｐゴシック"/>
            </a:endParaRPr>
          </a:p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ＭＳ Ｐゴシック"/>
              </a:rPr>
              <a:t>Name of conference or meeting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ＭＳ Ｐゴシック"/>
              </a:rPr>
              <a:t>Place</a:t>
            </a:r>
            <a:endParaRPr lang="en-GB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ea typeface="ＭＳ Ｐゴシック"/>
            </a:endParaRPr>
          </a:p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ea typeface="ＭＳ Ｐゴシック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v-SE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677150" y="3717032"/>
            <a:ext cx="1968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Organization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3195661" y="3755794"/>
            <a:ext cx="2752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ＭＳ Ｐゴシック"/>
              </a:rPr>
              <a:t>www.arctic-sdi.org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02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980728"/>
            <a:ext cx="9144000" cy="79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What is a </a:t>
            </a:r>
            <a:r>
              <a:rPr kumimoji="0" lang="nb-NO" sz="3600" b="1" i="0" u="sng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S</a:t>
            </a:r>
            <a:r>
              <a:rPr kumimoji="0" lang="nb-NO" sz="36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patial </a:t>
            </a:r>
            <a:r>
              <a:rPr kumimoji="0" lang="nb-NO" sz="3600" b="1" i="0" u="sng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D</a:t>
            </a:r>
            <a:r>
              <a:rPr kumimoji="0" lang="nb-NO" sz="36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ata </a:t>
            </a:r>
            <a:r>
              <a:rPr kumimoji="0" lang="nb-NO" sz="3600" b="1" i="0" u="sng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I</a:t>
            </a:r>
            <a:r>
              <a:rPr kumimoji="0" lang="nb-NO" sz="36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nfrastructure?</a:t>
            </a:r>
            <a:endParaRPr kumimoji="0" lang="nb-NO" sz="36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844824"/>
            <a:ext cx="82296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01687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0144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168433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SDI is a</a:t>
            </a:r>
            <a:r>
              <a:rPr kumimoji="0" lang="en-US" sz="2600" b="1" i="1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 coordinated series of agreements </a:t>
            </a:r>
            <a:r>
              <a: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on technology standards, institutional arrangements, and policies that </a:t>
            </a:r>
            <a:r>
              <a:rPr kumimoji="0" lang="en-US" sz="2600" b="1" i="1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enable</a:t>
            </a:r>
            <a:r>
              <a: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 the </a:t>
            </a:r>
            <a:r>
              <a:rPr kumimoji="0" lang="en-US" sz="2600" b="1" i="1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discovery and use </a:t>
            </a:r>
            <a:r>
              <a: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of </a:t>
            </a:r>
            <a:r>
              <a:rPr kumimoji="0" lang="en-US" sz="2600" b="1" i="1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geospatial information</a:t>
            </a:r>
            <a:r>
              <a: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/>
            </a:r>
            <a:br>
              <a: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</a:br>
            <a:r>
              <a: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by </a:t>
            </a:r>
            <a:r>
              <a:rPr kumimoji="0" lang="en-US" sz="2600" b="1" i="1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users</a:t>
            </a:r>
            <a:r>
              <a: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 and for purposes other than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those it was created for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100" b="0" i="0" u="none" strike="noStrike" kern="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ＭＳ Ｐゴシック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Kuhn, W. (2005) presentation "Introduction to Spatial Data Infrastructures".</a:t>
            </a:r>
            <a:endParaRPr kumimoji="0" lang="nb-NO" sz="11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778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79512" y="980728"/>
            <a:ext cx="8712324" cy="79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1" i="0" u="sng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S</a:t>
            </a:r>
            <a:r>
              <a:rPr kumimoji="0" lang="nb-NO" sz="36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patial </a:t>
            </a:r>
            <a:r>
              <a:rPr kumimoji="0" lang="nb-NO" sz="3600" b="1" i="0" u="sng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D</a:t>
            </a:r>
            <a:r>
              <a:rPr kumimoji="0" lang="nb-NO" sz="36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ata </a:t>
            </a:r>
            <a:r>
              <a:rPr kumimoji="0" lang="nb-NO" sz="3600" b="1" i="0" u="sng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I</a:t>
            </a:r>
            <a:r>
              <a:rPr kumimoji="0" lang="nb-NO" sz="36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nfrastructure Basics</a:t>
            </a:r>
            <a:endParaRPr kumimoji="0" lang="nb-NO" sz="36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177280" y="1844824"/>
            <a:ext cx="764319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01687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0144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168433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Data and metadata are managed by the </a:t>
            </a: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data originator and/or owner 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ＭＳ Ｐゴシック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Tools and services connect via computer networks to the various sources through a </a:t>
            </a: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common end point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/>
            </a:r>
            <a:b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</a:b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To achieve the objectives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coordination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is necessary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standards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are essential</a:t>
            </a:r>
            <a:endParaRPr kumimoji="0" lang="en-US" sz="1050" b="0" i="0" u="none" strike="noStrike" kern="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ＭＳ Ｐゴシック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050" b="0" i="0" u="none" strike="noStrike" kern="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ＭＳ Ｐゴシック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Steiniger, S., and Hunter, A.J.S. (2012) preprint "Free and open source GIS software for building a spatial data infrastructure".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1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68313" y="632991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36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Main Content of the Artic SDI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5536" y="1484784"/>
            <a:ext cx="501407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01687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0144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168433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a-DK" sz="2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The Arctic SDI is an infrastructure that provides a web portal with easy access to: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a-DK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A geoportal for geospatial data viewing and discovery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a-DK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A searchable metadata catalogue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a-DK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Authoritative reference data as a Web Map Service (WMS)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a-DK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Thematic data (birds, icecover, ship routes, land cover change, flora etc.)</a:t>
            </a:r>
            <a:endParaRPr kumimoji="0" lang="da-DK" sz="20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5</a:t>
            </a:fld>
            <a:endParaRPr lang="sv-SE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1340767"/>
            <a:ext cx="286702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3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980728"/>
            <a:ext cx="9144000" cy="79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kern="0" dirty="0">
                <a:ea typeface="ＭＳ Ｐゴシック"/>
              </a:rPr>
              <a:t>Arctic SDI from a technical perspective</a:t>
            </a:r>
            <a:endParaRPr lang="nb-NO" kern="0" dirty="0" smtClean="0">
              <a:ea typeface="ＭＳ Ｐゴシック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395288" y="2060848"/>
            <a:ext cx="8280400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Easy access to updated spatial data in </a:t>
            </a:r>
            <a:r>
              <a:rPr lang="en-US" sz="1600" b="1" dirty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the Arctic</a:t>
            </a:r>
            <a:endParaRPr lang="en-US" sz="1600" b="1" dirty="0" smtClean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National Mapping Agencies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Thematic  data producers</a:t>
            </a:r>
            <a:endParaRPr lang="en-US" sz="1600" b="1" dirty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Use National SDI’s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Add as little overhead as possible</a:t>
            </a:r>
            <a:endParaRPr lang="en-US" sz="1600" b="1" dirty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Some common services are needed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Cascading service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Map cache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Metadata catalogue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err="1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Geoportal</a:t>
            </a:r>
            <a:endParaRPr lang="en-US" sz="1600" b="1" dirty="0" smtClean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Geospatial Digital Rights Management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Authentication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err="1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Authorisation</a:t>
            </a:r>
            <a:endParaRPr lang="en-US" sz="1600" b="1" dirty="0" smtClean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(Payment)</a:t>
            </a:r>
            <a:endParaRPr lang="en-US" sz="1600" b="1" dirty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99"/>
              </a:solidFill>
              <a:latin typeface="Arial"/>
              <a:ea typeface="ＭＳ Ｐゴシック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99"/>
              </a:solidFill>
              <a:latin typeface="Garamond" pitchFamily="18" charset="0"/>
              <a:ea typeface="ＭＳ Ｐゴシック"/>
            </a:endParaRP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468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980728"/>
            <a:ext cx="9144000" cy="79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kern="0" dirty="0">
                <a:ea typeface="ＭＳ Ｐゴシック"/>
              </a:rPr>
              <a:t>Use Cases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7</a:t>
            </a:fld>
            <a:endParaRPr lang="sv-SE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420888"/>
            <a:ext cx="4682113" cy="360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3"/>
          <p:cNvSpPr txBox="1"/>
          <p:nvPr/>
        </p:nvSpPr>
        <p:spPr>
          <a:xfrm>
            <a:off x="431800" y="1289953"/>
            <a:ext cx="8280400" cy="4278094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 smtClean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Actors 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Decision </a:t>
            </a:r>
            <a:r>
              <a:rPr lang="en-US" sz="14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makers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Media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Lobbyists 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Investigators</a:t>
            </a:r>
            <a:endParaRPr lang="en-US" sz="1400" b="1" dirty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Planners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Researchers/Students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Data providers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Supporting Systems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Use </a:t>
            </a:r>
            <a:r>
              <a:rPr lang="en-US" sz="1600" b="1" dirty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cases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Provide &amp; Manage </a:t>
            </a:r>
            <a:r>
              <a:rPr lang="en-US" sz="1400" b="1" dirty="0" err="1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Georesources</a:t>
            </a:r>
            <a:endParaRPr lang="en-US" sz="1400" b="1" dirty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Create Metadata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Publish Metadata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Evaluate </a:t>
            </a:r>
            <a:r>
              <a:rPr lang="en-US" sz="1400" b="1" dirty="0" err="1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Georesources</a:t>
            </a:r>
            <a:endParaRPr lang="en-US" sz="1400" b="1" dirty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Consume </a:t>
            </a:r>
            <a:r>
              <a:rPr lang="en-US" sz="1400" b="1" dirty="0" err="1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Georesources</a:t>
            </a:r>
            <a:endParaRPr lang="en-US" sz="1400" b="1" dirty="0" smtClean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600" b="1" dirty="0" smtClean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99"/>
              </a:solidFill>
              <a:latin typeface="Arial"/>
              <a:ea typeface="ＭＳ Ｐゴシック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99"/>
              </a:solidFill>
              <a:latin typeface="Garamond" pitchFamily="18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9118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95288" y="1955735"/>
            <a:ext cx="8280400" cy="29854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Only covering Arctic Mapping Agencies responsibilities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Arctic SDI Components and their physical deployment environment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Points out the need of 24-7 runtime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600" b="1" dirty="0" smtClean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 smtClean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 smtClean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600" b="1" dirty="0" smtClean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 smtClean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600" b="1" dirty="0" smtClean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 smtClean="0">
              <a:solidFill>
                <a:srgbClr val="000099"/>
              </a:solidFill>
              <a:latin typeface="Arial"/>
              <a:ea typeface="ＭＳ Ｐゴシック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99"/>
              </a:solidFill>
              <a:latin typeface="Garamond" pitchFamily="18" charset="0"/>
              <a:ea typeface="ＭＳ Ｐゴシック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980728"/>
            <a:ext cx="9144000" cy="79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kern="0" dirty="0">
                <a:ea typeface="ＭＳ Ｐゴシック"/>
              </a:rPr>
              <a:t>Deployment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8</a:t>
            </a:fld>
            <a:endParaRPr lang="sv-SE"/>
          </a:p>
        </p:txBody>
      </p:sp>
      <p:pic>
        <p:nvPicPr>
          <p:cNvPr id="7" name="Bildobjekt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163" y="2924944"/>
            <a:ext cx="4680446" cy="314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2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95288" y="2050970"/>
            <a:ext cx="8280400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What data is provided in the </a:t>
            </a:r>
            <a:r>
              <a:rPr lang="en-US" sz="1600" b="1" dirty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SDI? </a:t>
            </a:r>
            <a:endParaRPr lang="en-US" sz="1600" b="1" dirty="0" smtClean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Reference data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Thematic data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Standards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Focus on WMS, CSW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ISO19115, ISO19139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80C0"/>
                </a:solidFill>
                <a:latin typeface="Garamond" pitchFamily="18" charset="0"/>
                <a:ea typeface="ＭＳ Ｐゴシック"/>
              </a:rPr>
              <a:t>WFS, REST API for download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600" b="1" dirty="0" smtClean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 smtClean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 smtClean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600" b="1" dirty="0" smtClean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 smtClean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600" b="1" dirty="0" smtClean="0">
              <a:solidFill>
                <a:srgbClr val="0080C0"/>
              </a:solidFill>
              <a:latin typeface="Garamond" pitchFamily="18" charset="0"/>
              <a:ea typeface="ＭＳ Ｐゴシック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 smtClean="0">
              <a:solidFill>
                <a:srgbClr val="000099"/>
              </a:solidFill>
              <a:latin typeface="Arial"/>
              <a:ea typeface="ＭＳ Ｐゴシック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99"/>
              </a:solidFill>
              <a:latin typeface="Garamond" pitchFamily="18" charset="0"/>
              <a:ea typeface="ＭＳ Ｐゴシック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980728"/>
            <a:ext cx="9144000" cy="79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kern="0" dirty="0">
                <a:ea typeface="ＭＳ Ｐゴシック"/>
              </a:rPr>
              <a:t>Data, technology and standards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427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452</Words>
  <Application>Microsoft Office PowerPoint</Application>
  <PresentationFormat>On-screen Show (4:3)</PresentationFormat>
  <Paragraphs>133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Office-tema</vt:lpstr>
      <vt:lpstr>1_Office-tema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Lantmäteriet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Ove Palmér</dc:creator>
  <cp:lastModifiedBy>lstarnau</cp:lastModifiedBy>
  <cp:revision>56</cp:revision>
  <dcterms:created xsi:type="dcterms:W3CDTF">2015-02-18T14:12:08Z</dcterms:created>
  <dcterms:modified xsi:type="dcterms:W3CDTF">2015-11-23T21:23:02Z</dcterms:modified>
</cp:coreProperties>
</file>