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  <p:sldMasterId id="2147483656" r:id="rId3"/>
    <p:sldMasterId id="2147483658" r:id="rId4"/>
    <p:sldMasterId id="2147483722" r:id="rId5"/>
  </p:sldMasterIdLst>
  <p:notesMasterIdLst>
    <p:notesMasterId r:id="rId23"/>
  </p:notesMasterIdLst>
  <p:sldIdLst>
    <p:sldId id="303" r:id="rId6"/>
    <p:sldId id="280" r:id="rId7"/>
    <p:sldId id="267" r:id="rId8"/>
    <p:sldId id="269" r:id="rId9"/>
    <p:sldId id="262" r:id="rId10"/>
    <p:sldId id="278" r:id="rId11"/>
    <p:sldId id="265" r:id="rId12"/>
    <p:sldId id="287" r:id="rId13"/>
    <p:sldId id="288" r:id="rId14"/>
    <p:sldId id="289" r:id="rId15"/>
    <p:sldId id="302" r:id="rId16"/>
    <p:sldId id="290" r:id="rId17"/>
    <p:sldId id="281" r:id="rId18"/>
    <p:sldId id="268" r:id="rId19"/>
    <p:sldId id="286" r:id="rId20"/>
    <p:sldId id="301" r:id="rId21"/>
    <p:sldId id="257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2" y="-13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057070-9BC4-6E40-844A-4C724C8C188D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ACD9A-65C6-4044-A5C9-CF05C418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Esteemed colleagues</a:t>
            </a:r>
            <a:r>
              <a:rPr lang="en-US" baseline="0" dirty="0" smtClean="0"/>
              <a:t> from the Arctic SDI are here.  </a:t>
            </a:r>
            <a:r>
              <a:rPr lang="en-US" dirty="0" smtClean="0"/>
              <a:t>US Chairmanship with Kevin</a:t>
            </a:r>
            <a:r>
              <a:rPr lang="en-US" baseline="0" dirty="0" smtClean="0"/>
              <a:t> Gallagher as Chair.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ACD9A-65C6-4044-A5C9-CF05C418E07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3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Standards (Internet,WWW, Email) …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7610BD-C6E7-4C4B-8AC1-5E185DA864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Standards (Internet,WWW, Email) …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7610BD-C6E7-4C4B-8AC1-5E185DA864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Standards (Internet,WWW, Email) …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34A2E-0C35-A94B-A5A0-B1E6266643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3AE8FC-5C0D-A74A-B5A8-9472E07C24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Arial Bold" charset="0"/>
              </a:rPr>
              <a:t>An Analogy</a:t>
            </a:r>
          </a:p>
          <a:p>
            <a:pPr>
              <a:spcBef>
                <a:spcPct val="0"/>
              </a:spcBef>
            </a:pPr>
            <a:r>
              <a:rPr lang="en-US" sz="1200" b="1" kern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Arial Bold" charset="0"/>
              </a:rPr>
              <a:t>Different vehicles for different needs </a:t>
            </a:r>
            <a:endParaRPr lang="en-US" dirty="0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01C7F4-D61B-B649-AE1E-2ED535002A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Part of the Arctic SDI Strategic Plan Objectives to with a goal of showcasing standards and best practices.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Geoportal:  </a:t>
            </a:r>
            <a:r>
              <a:rPr lang="en-US" sz="1400" kern="0" dirty="0" err="1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geoportal.arctic-sdi.org</a:t>
            </a:r>
            <a:endParaRPr lang="en-US" sz="1400" kern="0" dirty="0" smtClean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28F30B-40D3-BC4D-94FD-2486171548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pages screenshots highlight data that is being fed into the Geoportal using Web Services from each of the participating National</a:t>
            </a:r>
            <a:r>
              <a:rPr lang="en-US" baseline="0" dirty="0" smtClean="0"/>
              <a:t> Mapping Agencie</a:t>
            </a:r>
            <a:r>
              <a:rPr lang="en-US" dirty="0" smtClean="0"/>
              <a:t>s of the Arctic nations.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ACD9A-65C6-4044-A5C9-CF05C418E0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Note as we zoom in there is a difference as you cross borders, but not nearly the difference that existed before the establishment of the basemap.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0FC8A-B87E-6340-BFB3-98FA2CE126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layer delivered by the Arctic</a:t>
            </a:r>
            <a:r>
              <a:rPr lang="en-US" baseline="0" dirty="0" smtClean="0"/>
              <a:t> Council </a:t>
            </a:r>
            <a:r>
              <a:rPr lang="en-US" dirty="0" smtClean="0"/>
              <a:t>Conservation</a:t>
            </a:r>
            <a:r>
              <a:rPr lang="en-US" baseline="0" dirty="0" smtClean="0"/>
              <a:t> of Arctic Flora and Fauna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ACD9A-65C6-4044-A5C9-CF05C418E0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2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Got data?  Contact</a:t>
            </a:r>
            <a:r>
              <a:rPr lang="en-US" baseline="0" dirty="0" smtClean="0">
                <a:latin typeface="Calibri" charset="0"/>
              </a:rPr>
              <a:t> us and we’d love to have a conversation and share our knowledge and discuss options … </a:t>
            </a:r>
            <a:endParaRPr lang="en-US" dirty="0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EE4BA-BF7C-1047-B09C-4704208082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49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57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8740AB-8DEC-0043-B593-FA79292B5FDD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20CDF-35EA-B440-91D0-E347FF2DBD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80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8232D3-8F98-3E4C-A6AF-2232F3DCF14F}" type="datetimeFigureOut">
              <a:rPr lang="is-IS"/>
              <a:pPr>
                <a:defRPr/>
              </a:pPr>
              <a:t>18.11.2015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F4DF61-B4FA-E040-8D84-9CF7802F7F1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35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8740AB-8DEC-0043-B593-FA79292B5FDD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20CDF-35EA-B440-91D0-E347FF2DBD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80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972E38-A5DE-3F4E-99FE-90ECD5C39F6B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A7671A-745D-E946-906E-0CC65D040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03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8740AB-8DEC-0043-B593-FA79292B5FDD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20CDF-35EA-B440-91D0-E347FF2DBD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8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AB6631-B8C5-8E4F-A9AA-712AB4EC256E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2B7F45-EFB0-4249-BA35-30B802797CA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13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972E38-A5DE-3F4E-99FE-90ECD5C39F6B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A7671A-745D-E946-906E-0CC65D040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030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AB6631-B8C5-8E4F-A9AA-712AB4EC256E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2B7F45-EFB0-4249-BA35-30B802797CA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1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972E38-A5DE-3F4E-99FE-90ECD5C39F6B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A7671A-745D-E946-906E-0CC65D040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03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59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8740AB-8DEC-0043-B593-FA79292B5FDD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20CDF-35EA-B440-91D0-E347FF2DBD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8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AB6631-B8C5-8E4F-A9AA-712AB4EC256E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2B7F45-EFB0-4249-BA35-30B802797CA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972E38-A5DE-3F4E-99FE-90ECD5C39F6B}" type="datetimeFigureOut">
              <a:rPr lang="nb-NO"/>
              <a:pPr>
                <a:defRPr/>
              </a:pPr>
              <a:t>18.11.2015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A7671A-745D-E946-906E-0CC65D040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03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7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84" r:id="rId3"/>
    <p:sldLayoutId id="2147483685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0" r:id="rId2"/>
    <p:sldLayoutId id="2147483681" r:id="rId3"/>
    <p:sldLayoutId id="2147483682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6" r:id="rId3"/>
    <p:sldLayoutId id="2147483687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ooter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arctic-sdi.org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59.162.102.13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2282825" y="1946278"/>
            <a:ext cx="6667500" cy="158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2000" b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Lorna </a:t>
            </a:r>
            <a:r>
              <a:rPr lang="en-US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Schmid</a:t>
            </a:r>
          </a:p>
          <a:p>
            <a:pPr marL="39688"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Arctic SDI Lead </a:t>
            </a:r>
            <a:r>
              <a:rPr lang="en-US" sz="1400" b="1" i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Secretariat &amp; NCP</a:t>
            </a:r>
            <a:endParaRPr lang="en-US" sz="1400" b="1" i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 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30981" y="1322390"/>
            <a:ext cx="8193088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i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Arctic Spatial Data Infrastructure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b="1" i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b="1" i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b="1" i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Polar Data Forum II &amp; Pan-Arctic DEM Workshop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Waterloo, Canada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 Bold" charset="0"/>
              </a:rPr>
              <a:t>October 27, 2015 </a:t>
            </a:r>
            <a:endParaRPr lang="en-US" sz="1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1" y="0"/>
            <a:ext cx="850655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1" y="0"/>
            <a:ext cx="85065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1" y="0"/>
            <a:ext cx="850655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75" y="123825"/>
            <a:ext cx="7229475" cy="4895850"/>
          </a:xfrm>
          <a:prstGeom prst="rect">
            <a:avLst/>
          </a:prstGeom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573603" y="549275"/>
            <a:ext cx="3097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CAFF Sea Surface Temperature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4"/>
          <p:cNvSpPr>
            <a:spLocks noChangeArrowheads="1"/>
          </p:cNvSpPr>
          <p:nvPr/>
        </p:nvSpPr>
        <p:spPr bwMode="auto">
          <a:xfrm>
            <a:off x="2921003" y="16"/>
            <a:ext cx="4849813" cy="519271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Data 2"/>
          <p:cNvSpPr/>
          <p:nvPr/>
        </p:nvSpPr>
        <p:spPr>
          <a:xfrm>
            <a:off x="4868616" y="3139461"/>
            <a:ext cx="1931928" cy="182431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1149 h 11149"/>
              <a:gd name="connsiteX1" fmla="*/ 2000 w 10000"/>
              <a:gd name="connsiteY1" fmla="*/ 1149 h 11149"/>
              <a:gd name="connsiteX2" fmla="*/ 10000 w 10000"/>
              <a:gd name="connsiteY2" fmla="*/ 1149 h 11149"/>
              <a:gd name="connsiteX3" fmla="*/ 1116 w 10000"/>
              <a:gd name="connsiteY3" fmla="*/ 0 h 11149"/>
              <a:gd name="connsiteX4" fmla="*/ 0 w 10000"/>
              <a:gd name="connsiteY4" fmla="*/ 11149 h 11149"/>
              <a:gd name="connsiteX0" fmla="*/ 0 w 10000"/>
              <a:gd name="connsiteY0" fmla="*/ 11149 h 11436"/>
              <a:gd name="connsiteX1" fmla="*/ 8289 w 10000"/>
              <a:gd name="connsiteY1" fmla="*/ 11436 h 11436"/>
              <a:gd name="connsiteX2" fmla="*/ 10000 w 10000"/>
              <a:gd name="connsiteY2" fmla="*/ 1149 h 11436"/>
              <a:gd name="connsiteX3" fmla="*/ 1116 w 10000"/>
              <a:gd name="connsiteY3" fmla="*/ 0 h 11436"/>
              <a:gd name="connsiteX4" fmla="*/ 0 w 10000"/>
              <a:gd name="connsiteY4" fmla="*/ 11149 h 11436"/>
              <a:gd name="connsiteX0" fmla="*/ 0 w 10867"/>
              <a:gd name="connsiteY0" fmla="*/ 11149 h 11149"/>
              <a:gd name="connsiteX1" fmla="*/ 10867 w 10867"/>
              <a:gd name="connsiteY1" fmla="*/ 9712 h 11149"/>
              <a:gd name="connsiteX2" fmla="*/ 10000 w 10867"/>
              <a:gd name="connsiteY2" fmla="*/ 1149 h 11149"/>
              <a:gd name="connsiteX3" fmla="*/ 1116 w 10867"/>
              <a:gd name="connsiteY3" fmla="*/ 0 h 11149"/>
              <a:gd name="connsiteX4" fmla="*/ 0 w 10867"/>
              <a:gd name="connsiteY4" fmla="*/ 11149 h 11149"/>
              <a:gd name="connsiteX0" fmla="*/ 0 w 10867"/>
              <a:gd name="connsiteY0" fmla="*/ 10000 h 10000"/>
              <a:gd name="connsiteX1" fmla="*/ 10867 w 10867"/>
              <a:gd name="connsiteY1" fmla="*/ 8563 h 10000"/>
              <a:gd name="connsiteX2" fmla="*/ 10000 w 10867"/>
              <a:gd name="connsiteY2" fmla="*/ 0 h 10000"/>
              <a:gd name="connsiteX3" fmla="*/ 1116 w 10867"/>
              <a:gd name="connsiteY3" fmla="*/ 805 h 10000"/>
              <a:gd name="connsiteX4" fmla="*/ 0 w 10867"/>
              <a:gd name="connsiteY4" fmla="*/ 10000 h 10000"/>
              <a:gd name="connsiteX0" fmla="*/ 0 w 10357"/>
              <a:gd name="connsiteY0" fmla="*/ 11494 h 11494"/>
              <a:gd name="connsiteX1" fmla="*/ 10357 w 10357"/>
              <a:gd name="connsiteY1" fmla="*/ 8563 h 11494"/>
              <a:gd name="connsiteX2" fmla="*/ 9490 w 10357"/>
              <a:gd name="connsiteY2" fmla="*/ 0 h 11494"/>
              <a:gd name="connsiteX3" fmla="*/ 606 w 10357"/>
              <a:gd name="connsiteY3" fmla="*/ 805 h 11494"/>
              <a:gd name="connsiteX4" fmla="*/ 0 w 10357"/>
              <a:gd name="connsiteY4" fmla="*/ 11494 h 11494"/>
              <a:gd name="connsiteX0" fmla="*/ 0 w 10357"/>
              <a:gd name="connsiteY0" fmla="*/ 12701 h 12701"/>
              <a:gd name="connsiteX1" fmla="*/ 10357 w 10357"/>
              <a:gd name="connsiteY1" fmla="*/ 9770 h 12701"/>
              <a:gd name="connsiteX2" fmla="*/ 7960 w 10357"/>
              <a:gd name="connsiteY2" fmla="*/ 0 h 12701"/>
              <a:gd name="connsiteX3" fmla="*/ 606 w 10357"/>
              <a:gd name="connsiteY3" fmla="*/ 2012 h 12701"/>
              <a:gd name="connsiteX4" fmla="*/ 0 w 10357"/>
              <a:gd name="connsiteY4" fmla="*/ 12701 h 12701"/>
              <a:gd name="connsiteX0" fmla="*/ 0 w 10357"/>
              <a:gd name="connsiteY0" fmla="*/ 12701 h 12701"/>
              <a:gd name="connsiteX1" fmla="*/ 10357 w 10357"/>
              <a:gd name="connsiteY1" fmla="*/ 9770 h 12701"/>
              <a:gd name="connsiteX2" fmla="*/ 7960 w 10357"/>
              <a:gd name="connsiteY2" fmla="*/ 0 h 12701"/>
              <a:gd name="connsiteX3" fmla="*/ 1456 w 10357"/>
              <a:gd name="connsiteY3" fmla="*/ 4656 h 12701"/>
              <a:gd name="connsiteX4" fmla="*/ 0 w 10357"/>
              <a:gd name="connsiteY4" fmla="*/ 12701 h 12701"/>
              <a:gd name="connsiteX0" fmla="*/ 0 w 10357"/>
              <a:gd name="connsiteY0" fmla="*/ 12701 h 12701"/>
              <a:gd name="connsiteX1" fmla="*/ 10357 w 10357"/>
              <a:gd name="connsiteY1" fmla="*/ 9770 h 12701"/>
              <a:gd name="connsiteX2" fmla="*/ 7960 w 10357"/>
              <a:gd name="connsiteY2" fmla="*/ 0 h 12701"/>
              <a:gd name="connsiteX3" fmla="*/ 1711 w 10357"/>
              <a:gd name="connsiteY3" fmla="*/ 2472 h 12701"/>
              <a:gd name="connsiteX4" fmla="*/ 0 w 10357"/>
              <a:gd name="connsiteY4" fmla="*/ 12701 h 12701"/>
              <a:gd name="connsiteX0" fmla="*/ 754 w 8646"/>
              <a:gd name="connsiteY0" fmla="*/ 15862 h 15862"/>
              <a:gd name="connsiteX1" fmla="*/ 8646 w 8646"/>
              <a:gd name="connsiteY1" fmla="*/ 9770 h 15862"/>
              <a:gd name="connsiteX2" fmla="*/ 6249 w 8646"/>
              <a:gd name="connsiteY2" fmla="*/ 0 h 15862"/>
              <a:gd name="connsiteX3" fmla="*/ 0 w 8646"/>
              <a:gd name="connsiteY3" fmla="*/ 2472 h 15862"/>
              <a:gd name="connsiteX4" fmla="*/ 754 w 8646"/>
              <a:gd name="connsiteY4" fmla="*/ 15862 h 15862"/>
              <a:gd name="connsiteX0" fmla="*/ 872 w 10098"/>
              <a:gd name="connsiteY0" fmla="*/ 10000 h 10000"/>
              <a:gd name="connsiteX1" fmla="*/ 10098 w 10098"/>
              <a:gd name="connsiteY1" fmla="*/ 5942 h 10000"/>
              <a:gd name="connsiteX2" fmla="*/ 7228 w 10098"/>
              <a:gd name="connsiteY2" fmla="*/ 0 h 10000"/>
              <a:gd name="connsiteX3" fmla="*/ 0 w 10098"/>
              <a:gd name="connsiteY3" fmla="*/ 1558 h 10000"/>
              <a:gd name="connsiteX4" fmla="*/ 872 w 10098"/>
              <a:gd name="connsiteY4" fmla="*/ 10000 h 10000"/>
              <a:gd name="connsiteX0" fmla="*/ 872 w 10098"/>
              <a:gd name="connsiteY0" fmla="*/ 10000 h 10000"/>
              <a:gd name="connsiteX1" fmla="*/ 10098 w 10098"/>
              <a:gd name="connsiteY1" fmla="*/ 5797 h 10000"/>
              <a:gd name="connsiteX2" fmla="*/ 7228 w 10098"/>
              <a:gd name="connsiteY2" fmla="*/ 0 h 10000"/>
              <a:gd name="connsiteX3" fmla="*/ 0 w 10098"/>
              <a:gd name="connsiteY3" fmla="*/ 1558 h 10000"/>
              <a:gd name="connsiteX4" fmla="*/ 872 w 10098"/>
              <a:gd name="connsiteY4" fmla="*/ 10000 h 10000"/>
              <a:gd name="connsiteX0" fmla="*/ 872 w 9967"/>
              <a:gd name="connsiteY0" fmla="*/ 10000 h 10000"/>
              <a:gd name="connsiteX1" fmla="*/ 9967 w 9967"/>
              <a:gd name="connsiteY1" fmla="*/ 5652 h 10000"/>
              <a:gd name="connsiteX2" fmla="*/ 7228 w 9967"/>
              <a:gd name="connsiteY2" fmla="*/ 0 h 10000"/>
              <a:gd name="connsiteX3" fmla="*/ 0 w 9967"/>
              <a:gd name="connsiteY3" fmla="*/ 1558 h 10000"/>
              <a:gd name="connsiteX4" fmla="*/ 872 w 9967"/>
              <a:gd name="connsiteY4" fmla="*/ 10000 h 10000"/>
              <a:gd name="connsiteX0" fmla="*/ 875 w 10000"/>
              <a:gd name="connsiteY0" fmla="*/ 9928 h 9928"/>
              <a:gd name="connsiteX1" fmla="*/ 10000 w 10000"/>
              <a:gd name="connsiteY1" fmla="*/ 5580 h 9928"/>
              <a:gd name="connsiteX2" fmla="*/ 7153 w 10000"/>
              <a:gd name="connsiteY2" fmla="*/ 0 h 9928"/>
              <a:gd name="connsiteX3" fmla="*/ 0 w 10000"/>
              <a:gd name="connsiteY3" fmla="*/ 1486 h 9928"/>
              <a:gd name="connsiteX4" fmla="*/ 875 w 10000"/>
              <a:gd name="connsiteY4" fmla="*/ 9928 h 9928"/>
              <a:gd name="connsiteX0" fmla="*/ 875 w 10000"/>
              <a:gd name="connsiteY0" fmla="*/ 10000 h 10000"/>
              <a:gd name="connsiteX1" fmla="*/ 10000 w 10000"/>
              <a:gd name="connsiteY1" fmla="*/ 5511 h 10000"/>
              <a:gd name="connsiteX2" fmla="*/ 7153 w 10000"/>
              <a:gd name="connsiteY2" fmla="*/ 0 h 10000"/>
              <a:gd name="connsiteX3" fmla="*/ 0 w 10000"/>
              <a:gd name="connsiteY3" fmla="*/ 1497 h 10000"/>
              <a:gd name="connsiteX4" fmla="*/ 875 w 10000"/>
              <a:gd name="connsiteY4" fmla="*/ 10000 h 10000"/>
              <a:gd name="connsiteX0" fmla="*/ 875 w 10000"/>
              <a:gd name="connsiteY0" fmla="*/ 9927 h 9927"/>
              <a:gd name="connsiteX1" fmla="*/ 10000 w 10000"/>
              <a:gd name="connsiteY1" fmla="*/ 5438 h 9927"/>
              <a:gd name="connsiteX2" fmla="*/ 7087 w 10000"/>
              <a:gd name="connsiteY2" fmla="*/ 0 h 9927"/>
              <a:gd name="connsiteX3" fmla="*/ 0 w 10000"/>
              <a:gd name="connsiteY3" fmla="*/ 1424 h 9927"/>
              <a:gd name="connsiteX4" fmla="*/ 875 w 10000"/>
              <a:gd name="connsiteY4" fmla="*/ 9927 h 9927"/>
              <a:gd name="connsiteX0" fmla="*/ 612 w 9737"/>
              <a:gd name="connsiteY0" fmla="*/ 10000 h 10000"/>
              <a:gd name="connsiteX1" fmla="*/ 9737 w 9737"/>
              <a:gd name="connsiteY1" fmla="*/ 5478 h 10000"/>
              <a:gd name="connsiteX2" fmla="*/ 6824 w 9737"/>
              <a:gd name="connsiteY2" fmla="*/ 0 h 10000"/>
              <a:gd name="connsiteX3" fmla="*/ 0 w 9737"/>
              <a:gd name="connsiteY3" fmla="*/ 1508 h 10000"/>
              <a:gd name="connsiteX4" fmla="*/ 612 w 9737"/>
              <a:gd name="connsiteY4" fmla="*/ 10000 h 10000"/>
              <a:gd name="connsiteX0" fmla="*/ 798 w 10169"/>
              <a:gd name="connsiteY0" fmla="*/ 10000 h 10000"/>
              <a:gd name="connsiteX1" fmla="*/ 10169 w 10169"/>
              <a:gd name="connsiteY1" fmla="*/ 5478 h 10000"/>
              <a:gd name="connsiteX2" fmla="*/ 7177 w 10169"/>
              <a:gd name="connsiteY2" fmla="*/ 0 h 10000"/>
              <a:gd name="connsiteX3" fmla="*/ 0 w 10169"/>
              <a:gd name="connsiteY3" fmla="*/ 1545 h 10000"/>
              <a:gd name="connsiteX4" fmla="*/ 798 w 10169"/>
              <a:gd name="connsiteY4" fmla="*/ 10000 h 10000"/>
              <a:gd name="connsiteX0" fmla="*/ 732 w 10169"/>
              <a:gd name="connsiteY0" fmla="*/ 10107 h 10107"/>
              <a:gd name="connsiteX1" fmla="*/ 10169 w 10169"/>
              <a:gd name="connsiteY1" fmla="*/ 5478 h 10107"/>
              <a:gd name="connsiteX2" fmla="*/ 7177 w 10169"/>
              <a:gd name="connsiteY2" fmla="*/ 0 h 10107"/>
              <a:gd name="connsiteX3" fmla="*/ 0 w 10169"/>
              <a:gd name="connsiteY3" fmla="*/ 1545 h 10107"/>
              <a:gd name="connsiteX4" fmla="*/ 732 w 10169"/>
              <a:gd name="connsiteY4" fmla="*/ 10107 h 10107"/>
              <a:gd name="connsiteX0" fmla="*/ 732 w 10136"/>
              <a:gd name="connsiteY0" fmla="*/ 10107 h 10107"/>
              <a:gd name="connsiteX1" fmla="*/ 10136 w 10136"/>
              <a:gd name="connsiteY1" fmla="*/ 5621 h 10107"/>
              <a:gd name="connsiteX2" fmla="*/ 7177 w 10136"/>
              <a:gd name="connsiteY2" fmla="*/ 0 h 10107"/>
              <a:gd name="connsiteX3" fmla="*/ 0 w 10136"/>
              <a:gd name="connsiteY3" fmla="*/ 1545 h 10107"/>
              <a:gd name="connsiteX4" fmla="*/ 732 w 10136"/>
              <a:gd name="connsiteY4" fmla="*/ 10107 h 10107"/>
              <a:gd name="connsiteX0" fmla="*/ 765 w 10169"/>
              <a:gd name="connsiteY0" fmla="*/ 10107 h 10107"/>
              <a:gd name="connsiteX1" fmla="*/ 10169 w 10169"/>
              <a:gd name="connsiteY1" fmla="*/ 5621 h 10107"/>
              <a:gd name="connsiteX2" fmla="*/ 7210 w 10169"/>
              <a:gd name="connsiteY2" fmla="*/ 0 h 10107"/>
              <a:gd name="connsiteX3" fmla="*/ 0 w 10169"/>
              <a:gd name="connsiteY3" fmla="*/ 1688 h 10107"/>
              <a:gd name="connsiteX4" fmla="*/ 765 w 10169"/>
              <a:gd name="connsiteY4" fmla="*/ 10107 h 1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" h="10107">
                <a:moveTo>
                  <a:pt x="765" y="10107"/>
                </a:moveTo>
                <a:lnTo>
                  <a:pt x="10169" y="5621"/>
                </a:lnTo>
                <a:lnTo>
                  <a:pt x="7210" y="0"/>
                </a:lnTo>
                <a:lnTo>
                  <a:pt x="0" y="1688"/>
                </a:lnTo>
                <a:cubicBezTo>
                  <a:pt x="299" y="4543"/>
                  <a:pt x="466" y="7252"/>
                  <a:pt x="765" y="10107"/>
                </a:cubicBezTo>
                <a:close/>
              </a:path>
            </a:pathLst>
          </a:custGeom>
          <a:gradFill flip="none" rotWithShape="1">
            <a:gsLst>
              <a:gs pos="41000">
                <a:schemeClr val="tx2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5" name="Picture 1" descr="Denali-equipment-US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35094">
            <a:off x="5176847" y="3151204"/>
            <a:ext cx="1196975" cy="159543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evel 10"/>
          <p:cNvSpPr/>
          <p:nvPr/>
        </p:nvSpPr>
        <p:spPr>
          <a:xfrm>
            <a:off x="66685" y="1033463"/>
            <a:ext cx="2754313" cy="2200275"/>
          </a:xfrm>
          <a:prstGeom prst="bevel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784" y="1323975"/>
            <a:ext cx="236537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Bookman Old Style"/>
                <a:cs typeface="Bookman Old Style"/>
              </a:rPr>
              <a:t>Improved access to geospatial data can help us better predict, understand and react to changes in the Arctic.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1479581" y="4727591"/>
            <a:ext cx="1301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i="1"/>
              <a:t>Visit </a:t>
            </a:r>
            <a:r>
              <a:rPr lang="en-US" sz="1200" i="1">
                <a:hlinkClick r:id="rId5"/>
              </a:rPr>
              <a:t>arctic-sdi.org</a:t>
            </a:r>
            <a:endParaRPr lang="en-US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635032" y="719455"/>
            <a:ext cx="7806057" cy="583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/>
                <a:ea typeface="+mn-ea"/>
                <a:cs typeface="Arial"/>
              </a:rPr>
              <a:t>The Arctic SDI cooperation now has a solid foundation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/>
                <a:ea typeface="+mn-ea"/>
                <a:cs typeface="Arial"/>
              </a:rPr>
              <a:t>to build upon with our stakeholders, especially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/>
                <a:ea typeface="+mn-ea"/>
                <a:cs typeface="Arial"/>
              </a:rPr>
              <a:t>the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/>
                <a:ea typeface="+mn-ea"/>
                <a:cs typeface="Arial"/>
              </a:rPr>
              <a:t/>
            </a:r>
            <a:b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/>
                <a:ea typeface="+mn-ea"/>
                <a:cs typeface="Arial"/>
              </a:rPr>
            </a:b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/>
                <a:ea typeface="+mn-ea"/>
                <a:cs typeface="Arial"/>
              </a:rPr>
              <a:t>Arctic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/>
                <a:ea typeface="+mn-ea"/>
                <a:cs typeface="Arial"/>
              </a:rPr>
              <a:t>Council organization</a:t>
            </a:r>
            <a:endParaRPr lang="en-US" sz="2000" b="1" dirty="0">
              <a:latin typeface="Arial"/>
              <a:ea typeface="+mn-ea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0" y="1303036"/>
            <a:ext cx="8686800" cy="383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/>
          </a:p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/>
          </a:p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Got </a:t>
            </a:r>
            <a:r>
              <a:rPr lang="en-US" sz="2400" dirty="0"/>
              <a:t>data?  </a:t>
            </a:r>
            <a:endParaRPr lang="en-US" sz="2400" dirty="0" smtClean="0"/>
          </a:p>
          <a:p>
            <a:pPr marL="1239838" lvl="2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/>
          </a:p>
          <a:p>
            <a:pPr marL="1239838" lvl="2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Contact </a:t>
            </a:r>
            <a:r>
              <a:rPr lang="en-US" sz="2000" dirty="0"/>
              <a:t>us and we’d love to have a </a:t>
            </a:r>
            <a:r>
              <a:rPr lang="en-US" sz="2000" smtClean="0"/>
              <a:t>conversation, share </a:t>
            </a:r>
            <a:r>
              <a:rPr lang="en-US" sz="2000" dirty="0"/>
              <a:t>our knowledge and discuss options … </a:t>
            </a:r>
          </a:p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564613" y="115325"/>
            <a:ext cx="6571644" cy="6968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+mn-ea"/>
                <a:cs typeface="Arial"/>
              </a:rPr>
              <a:t>And the Arctic SDI is committed to continue to work with CAFF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0" y="1701800"/>
            <a:ext cx="8686800" cy="2979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to pursue the implementation of a general Arctic Council Information Policy</a:t>
            </a:r>
          </a:p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to </a:t>
            </a:r>
            <a:r>
              <a:rPr lang="en-US" sz="1600" b="1" kern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bridge the </a:t>
            </a: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Arctic Council and its Working Groups and the Arctic </a:t>
            </a:r>
            <a:r>
              <a:rPr lang="en-US" sz="1600" b="1" ker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SDI </a:t>
            </a:r>
            <a:r>
              <a:rPr lang="en-US" sz="1600" b="1" kern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Cooperation</a:t>
            </a: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782638" lvl="1" indent="-285750" fontAlgn="auto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to </a:t>
            </a: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report to the Senior Arctic Officials through CAFF</a:t>
            </a:r>
          </a:p>
        </p:txBody>
      </p:sp>
    </p:spTree>
    <p:extLst>
      <p:ext uri="{BB962C8B-B14F-4D97-AF65-F5344CB8AC3E}">
        <p14:creationId xmlns:p14="http://schemas.microsoft.com/office/powerpoint/2010/main" val="34197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34938" y="676275"/>
            <a:ext cx="881221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Arctic SDI:  A Brief History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4788" y="1505643"/>
            <a:ext cx="8677605" cy="3001588"/>
            <a:chOff x="264771" y="1505642"/>
            <a:chExt cx="8677605" cy="3001588"/>
          </a:xfrm>
        </p:grpSpPr>
        <p:sp>
          <p:nvSpPr>
            <p:cNvPr id="6" name="L-Shape 5"/>
            <p:cNvSpPr/>
            <p:nvPr/>
          </p:nvSpPr>
          <p:spPr>
            <a:xfrm rot="5400000">
              <a:off x="529982" y="3058122"/>
              <a:ext cx="798856" cy="132927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96633" y="3455290"/>
              <a:ext cx="1200080" cy="1051940"/>
            </a:xfrm>
            <a:custGeom>
              <a:avLst/>
              <a:gdLst>
                <a:gd name="connsiteX0" fmla="*/ 0 w 1200080"/>
                <a:gd name="connsiteY0" fmla="*/ 0 h 1051940"/>
                <a:gd name="connsiteX1" fmla="*/ 1200080 w 1200080"/>
                <a:gd name="connsiteY1" fmla="*/ 0 h 1051940"/>
                <a:gd name="connsiteX2" fmla="*/ 1200080 w 1200080"/>
                <a:gd name="connsiteY2" fmla="*/ 1051940 h 1051940"/>
                <a:gd name="connsiteX3" fmla="*/ 0 w 1200080"/>
                <a:gd name="connsiteY3" fmla="*/ 1051940 h 1051940"/>
                <a:gd name="connsiteX4" fmla="*/ 0 w 1200080"/>
                <a:gd name="connsiteY4" fmla="*/ 0 h 105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080" h="1051940">
                  <a:moveTo>
                    <a:pt x="0" y="0"/>
                  </a:moveTo>
                  <a:lnTo>
                    <a:pt x="1200080" y="0"/>
                  </a:lnTo>
                  <a:lnTo>
                    <a:pt x="1200080" y="1051940"/>
                  </a:lnTo>
                  <a:lnTo>
                    <a:pt x="0" y="1051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1990’s:  Cross-Border Arctic </a:t>
              </a:r>
              <a:r>
                <a:rPr lang="en-US" sz="800" b="1" kern="1200" dirty="0" err="1" smtClean="0"/>
                <a:t>GitBarents</a:t>
              </a:r>
              <a:r>
                <a:rPr lang="en-US" sz="800" b="1" kern="1200" dirty="0" smtClean="0"/>
                <a:t> launched</a:t>
              </a:r>
              <a:endParaRPr lang="en-US" sz="800" b="1" kern="1200" dirty="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370283" y="2960259"/>
              <a:ext cx="226430" cy="22643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-Shape 10"/>
            <p:cNvSpPr/>
            <p:nvPr/>
          </p:nvSpPr>
          <p:spPr>
            <a:xfrm rot="5400000">
              <a:off x="1999115" y="2694584"/>
              <a:ext cx="798856" cy="132927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865766" y="3091751"/>
              <a:ext cx="1200080" cy="1051940"/>
            </a:xfrm>
            <a:custGeom>
              <a:avLst/>
              <a:gdLst>
                <a:gd name="connsiteX0" fmla="*/ 0 w 1200080"/>
                <a:gd name="connsiteY0" fmla="*/ 0 h 1051940"/>
                <a:gd name="connsiteX1" fmla="*/ 1200080 w 1200080"/>
                <a:gd name="connsiteY1" fmla="*/ 0 h 1051940"/>
                <a:gd name="connsiteX2" fmla="*/ 1200080 w 1200080"/>
                <a:gd name="connsiteY2" fmla="*/ 1051940 h 1051940"/>
                <a:gd name="connsiteX3" fmla="*/ 0 w 1200080"/>
                <a:gd name="connsiteY3" fmla="*/ 1051940 h 1051940"/>
                <a:gd name="connsiteX4" fmla="*/ 0 w 1200080"/>
                <a:gd name="connsiteY4" fmla="*/ 0 h 105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080" h="1051940">
                  <a:moveTo>
                    <a:pt x="0" y="0"/>
                  </a:moveTo>
                  <a:lnTo>
                    <a:pt x="1200080" y="0"/>
                  </a:lnTo>
                  <a:lnTo>
                    <a:pt x="1200080" y="1051940"/>
                  </a:lnTo>
                  <a:lnTo>
                    <a:pt x="0" y="1051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2007: Exploring possibilities for an Arctic SDI …</a:t>
              </a:r>
              <a:endParaRPr lang="en-US" sz="800" b="1" kern="1200" dirty="0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839416" y="2596721"/>
              <a:ext cx="226430" cy="22643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-Shape 14"/>
            <p:cNvSpPr/>
            <p:nvPr/>
          </p:nvSpPr>
          <p:spPr>
            <a:xfrm rot="5400000">
              <a:off x="3468247" y="2331045"/>
              <a:ext cx="798856" cy="132927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334898" y="2728213"/>
              <a:ext cx="1200080" cy="1051940"/>
            </a:xfrm>
            <a:custGeom>
              <a:avLst/>
              <a:gdLst>
                <a:gd name="connsiteX0" fmla="*/ 0 w 1200080"/>
                <a:gd name="connsiteY0" fmla="*/ 0 h 1051940"/>
                <a:gd name="connsiteX1" fmla="*/ 1200080 w 1200080"/>
                <a:gd name="connsiteY1" fmla="*/ 0 h 1051940"/>
                <a:gd name="connsiteX2" fmla="*/ 1200080 w 1200080"/>
                <a:gd name="connsiteY2" fmla="*/ 1051940 h 1051940"/>
                <a:gd name="connsiteX3" fmla="*/ 0 w 1200080"/>
                <a:gd name="connsiteY3" fmla="*/ 1051940 h 1051940"/>
                <a:gd name="connsiteX4" fmla="*/ 0 w 1200080"/>
                <a:gd name="connsiteY4" fmla="*/ 0 h 105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080" h="1051940">
                  <a:moveTo>
                    <a:pt x="0" y="0"/>
                  </a:moveTo>
                  <a:lnTo>
                    <a:pt x="1200080" y="0"/>
                  </a:lnTo>
                  <a:lnTo>
                    <a:pt x="1200080" y="1051940"/>
                  </a:lnTo>
                  <a:lnTo>
                    <a:pt x="0" y="1051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2009: Arctic Council SAOs endorsed the Arctic SDI initiative of the NMAs</a:t>
              </a:r>
              <a:endParaRPr lang="en-US" sz="800" kern="1200" dirty="0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4308548" y="2233182"/>
              <a:ext cx="226430" cy="22643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-Shape 17"/>
            <p:cNvSpPr/>
            <p:nvPr/>
          </p:nvSpPr>
          <p:spPr>
            <a:xfrm rot="5400000">
              <a:off x="4937380" y="1967507"/>
              <a:ext cx="798856" cy="132927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804031" y="2364675"/>
              <a:ext cx="1200080" cy="1051940"/>
            </a:xfrm>
            <a:custGeom>
              <a:avLst/>
              <a:gdLst>
                <a:gd name="connsiteX0" fmla="*/ 0 w 1200080"/>
                <a:gd name="connsiteY0" fmla="*/ 0 h 1051940"/>
                <a:gd name="connsiteX1" fmla="*/ 1200080 w 1200080"/>
                <a:gd name="connsiteY1" fmla="*/ 0 h 1051940"/>
                <a:gd name="connsiteX2" fmla="*/ 1200080 w 1200080"/>
                <a:gd name="connsiteY2" fmla="*/ 1051940 h 1051940"/>
                <a:gd name="connsiteX3" fmla="*/ 0 w 1200080"/>
                <a:gd name="connsiteY3" fmla="*/ 1051940 h 1051940"/>
                <a:gd name="connsiteX4" fmla="*/ 0 w 1200080"/>
                <a:gd name="connsiteY4" fmla="*/ 0 h 105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080" h="1051940">
                  <a:moveTo>
                    <a:pt x="0" y="0"/>
                  </a:moveTo>
                  <a:lnTo>
                    <a:pt x="1200080" y="0"/>
                  </a:lnTo>
                  <a:lnTo>
                    <a:pt x="1200080" y="1051940"/>
                  </a:lnTo>
                  <a:lnTo>
                    <a:pt x="0" y="1051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Stuff happened here …</a:t>
              </a:r>
              <a:endParaRPr lang="en-US" sz="800" b="1" kern="1200" dirty="0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5777681" y="1869644"/>
              <a:ext cx="226430" cy="22643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L-Shape 20"/>
            <p:cNvSpPr/>
            <p:nvPr/>
          </p:nvSpPr>
          <p:spPr>
            <a:xfrm rot="5400000">
              <a:off x="6406512" y="1603969"/>
              <a:ext cx="798856" cy="132927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6273163" y="2001137"/>
              <a:ext cx="1200080" cy="1051940"/>
            </a:xfrm>
            <a:custGeom>
              <a:avLst/>
              <a:gdLst>
                <a:gd name="connsiteX0" fmla="*/ 0 w 1200080"/>
                <a:gd name="connsiteY0" fmla="*/ 0 h 1051940"/>
                <a:gd name="connsiteX1" fmla="*/ 1200080 w 1200080"/>
                <a:gd name="connsiteY1" fmla="*/ 0 h 1051940"/>
                <a:gd name="connsiteX2" fmla="*/ 1200080 w 1200080"/>
                <a:gd name="connsiteY2" fmla="*/ 1051940 h 1051940"/>
                <a:gd name="connsiteX3" fmla="*/ 0 w 1200080"/>
                <a:gd name="connsiteY3" fmla="*/ 1051940 h 1051940"/>
                <a:gd name="connsiteX4" fmla="*/ 0 w 1200080"/>
                <a:gd name="connsiteY4" fmla="*/ 0 h 105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080" h="1051940">
                  <a:moveTo>
                    <a:pt x="0" y="0"/>
                  </a:moveTo>
                  <a:lnTo>
                    <a:pt x="1200080" y="0"/>
                  </a:lnTo>
                  <a:lnTo>
                    <a:pt x="1200080" y="1051940"/>
                  </a:lnTo>
                  <a:lnTo>
                    <a:pt x="0" y="1051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2014: : Geoportal Launched</a:t>
              </a:r>
            </a:p>
            <a:p>
              <a:pPr lvl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MOU between the NMAs in the Arctic to support and develop an SDI for access &amp; distribution of geospatial data</a:t>
              </a:r>
              <a:endParaRPr lang="en-US" sz="800" b="1" kern="1200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7246813" y="1506106"/>
              <a:ext cx="226430" cy="22643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L-Shape 23"/>
            <p:cNvSpPr/>
            <p:nvPr/>
          </p:nvSpPr>
          <p:spPr>
            <a:xfrm rot="5400000">
              <a:off x="7875645" y="1240431"/>
              <a:ext cx="798856" cy="1329278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7742296" y="1637598"/>
              <a:ext cx="1200080" cy="1051940"/>
            </a:xfrm>
            <a:custGeom>
              <a:avLst/>
              <a:gdLst>
                <a:gd name="connsiteX0" fmla="*/ 0 w 1200080"/>
                <a:gd name="connsiteY0" fmla="*/ 0 h 1051940"/>
                <a:gd name="connsiteX1" fmla="*/ 1200080 w 1200080"/>
                <a:gd name="connsiteY1" fmla="*/ 0 h 1051940"/>
                <a:gd name="connsiteX2" fmla="*/ 1200080 w 1200080"/>
                <a:gd name="connsiteY2" fmla="*/ 1051940 h 1051940"/>
                <a:gd name="connsiteX3" fmla="*/ 0 w 1200080"/>
                <a:gd name="connsiteY3" fmla="*/ 1051940 h 1051940"/>
                <a:gd name="connsiteX4" fmla="*/ 0 w 1200080"/>
                <a:gd name="connsiteY4" fmla="*/ 0 h 105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080" h="1051940">
                  <a:moveTo>
                    <a:pt x="0" y="0"/>
                  </a:moveTo>
                  <a:lnTo>
                    <a:pt x="1200080" y="0"/>
                  </a:lnTo>
                  <a:lnTo>
                    <a:pt x="1200080" y="1051940"/>
                  </a:lnTo>
                  <a:lnTo>
                    <a:pt x="0" y="1051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2015: Governance &amp; 5-year Strategic Plan Approved by the Board</a:t>
              </a:r>
              <a:endParaRPr lang="en-US" sz="800" b="1" kern="12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304803" y="4511691"/>
            <a:ext cx="5661025" cy="22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65838" y="4511675"/>
            <a:ext cx="31781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5414" y="4225941"/>
            <a:ext cx="243207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Maturing of the Arctic SDI 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1035054" y="4203716"/>
            <a:ext cx="52998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Arctic SDI:  The Results of Collaborative Efforts  …REMOVE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91075"/>
            <a:ext cx="91440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Beirut"/>
                <a:ea typeface="+mn-ea"/>
                <a:cs typeface="Beirut"/>
              </a:rPr>
              <a:t>Monitoring, management, emergency preparedness and decision making responses to impacts of climate change and human activities require accessible and reliable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564613" y="115325"/>
            <a:ext cx="6571644" cy="6968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n-ea"/>
                <a:cs typeface="Arial"/>
              </a:rPr>
              <a:t>A Spatial Data Infrastructure </a:t>
            </a:r>
            <a:b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+mn-ea"/>
                <a:cs typeface="Arial"/>
              </a:rPr>
            </a:br>
            <a:endParaRPr lang="en-US" sz="2400" b="1" dirty="0">
              <a:solidFill>
                <a:srgbClr val="404040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4307" y="1257138"/>
            <a:ext cx="5073170" cy="3836736"/>
            <a:chOff x="1534307" y="1257138"/>
            <a:chExt cx="5073170" cy="3836736"/>
          </a:xfrm>
        </p:grpSpPr>
        <p:sp>
          <p:nvSpPr>
            <p:cNvPr id="3" name="Block Arc 2"/>
            <p:cNvSpPr/>
            <p:nvPr/>
          </p:nvSpPr>
          <p:spPr>
            <a:xfrm>
              <a:off x="2426568" y="1665739"/>
              <a:ext cx="2953188" cy="2953188"/>
            </a:xfrm>
            <a:prstGeom prst="blockArc">
              <a:avLst>
                <a:gd name="adj1" fmla="val 10625399"/>
                <a:gd name="adj2" fmla="val 16938733"/>
                <a:gd name="adj3" fmla="val 4643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428410" y="1731685"/>
              <a:ext cx="2953188" cy="2953188"/>
            </a:xfrm>
            <a:prstGeom prst="blockArc">
              <a:avLst>
                <a:gd name="adj1" fmla="val 4665759"/>
                <a:gd name="adj2" fmla="val 10782655"/>
                <a:gd name="adj3" fmla="val 4643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906625" y="1709264"/>
              <a:ext cx="2953188" cy="2953188"/>
            </a:xfrm>
            <a:prstGeom prst="blockArc">
              <a:avLst>
                <a:gd name="adj1" fmla="val 70775"/>
                <a:gd name="adj2" fmla="val 5812133"/>
                <a:gd name="adj3" fmla="val 4643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907202" y="1688490"/>
              <a:ext cx="2953188" cy="2953188"/>
            </a:xfrm>
            <a:prstGeom prst="blockArc">
              <a:avLst>
                <a:gd name="adj1" fmla="val 15786481"/>
                <a:gd name="adj2" fmla="val 120310"/>
                <a:gd name="adj3" fmla="val 4643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530650" y="2495435"/>
              <a:ext cx="1360142" cy="1360142"/>
            </a:xfrm>
            <a:custGeom>
              <a:avLst/>
              <a:gdLst>
                <a:gd name="connsiteX0" fmla="*/ 0 w 1360142"/>
                <a:gd name="connsiteY0" fmla="*/ 680071 h 1360142"/>
                <a:gd name="connsiteX1" fmla="*/ 680071 w 1360142"/>
                <a:gd name="connsiteY1" fmla="*/ 0 h 1360142"/>
                <a:gd name="connsiteX2" fmla="*/ 1360142 w 1360142"/>
                <a:gd name="connsiteY2" fmla="*/ 680071 h 1360142"/>
                <a:gd name="connsiteX3" fmla="*/ 680071 w 1360142"/>
                <a:gd name="connsiteY3" fmla="*/ 1360142 h 1360142"/>
                <a:gd name="connsiteX4" fmla="*/ 0 w 1360142"/>
                <a:gd name="connsiteY4" fmla="*/ 680071 h 136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142" h="1360142">
                  <a:moveTo>
                    <a:pt x="0" y="680071"/>
                  </a:moveTo>
                  <a:cubicBezTo>
                    <a:pt x="0" y="304478"/>
                    <a:pt x="304478" y="0"/>
                    <a:pt x="680071" y="0"/>
                  </a:cubicBezTo>
                  <a:cubicBezTo>
                    <a:pt x="1055664" y="0"/>
                    <a:pt x="1360142" y="304478"/>
                    <a:pt x="1360142" y="680071"/>
                  </a:cubicBezTo>
                  <a:cubicBezTo>
                    <a:pt x="1360142" y="1055664"/>
                    <a:pt x="1055664" y="1360142"/>
                    <a:pt x="680071" y="1360142"/>
                  </a:cubicBezTo>
                  <a:cubicBezTo>
                    <a:pt x="304478" y="1360142"/>
                    <a:pt x="0" y="1055664"/>
                    <a:pt x="0" y="680071"/>
                  </a:cubicBez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418" tIns="261418" rIns="261418" bIns="261418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900" kern="1200" dirty="0" smtClean="0"/>
                <a:t>SDI</a:t>
              </a:r>
              <a:endParaRPr lang="en-US" sz="49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09062" y="1257138"/>
              <a:ext cx="1403319" cy="952099"/>
            </a:xfrm>
            <a:custGeom>
              <a:avLst/>
              <a:gdLst>
                <a:gd name="connsiteX0" fmla="*/ 0 w 1403319"/>
                <a:gd name="connsiteY0" fmla="*/ 476050 h 952099"/>
                <a:gd name="connsiteX1" fmla="*/ 701660 w 1403319"/>
                <a:gd name="connsiteY1" fmla="*/ 0 h 952099"/>
                <a:gd name="connsiteX2" fmla="*/ 1403320 w 1403319"/>
                <a:gd name="connsiteY2" fmla="*/ 476050 h 952099"/>
                <a:gd name="connsiteX3" fmla="*/ 701660 w 1403319"/>
                <a:gd name="connsiteY3" fmla="*/ 952100 h 952099"/>
                <a:gd name="connsiteX4" fmla="*/ 0 w 1403319"/>
                <a:gd name="connsiteY4" fmla="*/ 476050 h 9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319" h="952099">
                  <a:moveTo>
                    <a:pt x="0" y="476050"/>
                  </a:moveTo>
                  <a:cubicBezTo>
                    <a:pt x="0" y="213135"/>
                    <a:pt x="314144" y="0"/>
                    <a:pt x="701660" y="0"/>
                  </a:cubicBezTo>
                  <a:cubicBezTo>
                    <a:pt x="1089176" y="0"/>
                    <a:pt x="1403320" y="213135"/>
                    <a:pt x="1403320" y="476050"/>
                  </a:cubicBezTo>
                  <a:cubicBezTo>
                    <a:pt x="1403320" y="738965"/>
                    <a:pt x="1089176" y="952100"/>
                    <a:pt x="701660" y="952100"/>
                  </a:cubicBezTo>
                  <a:cubicBezTo>
                    <a:pt x="314144" y="952100"/>
                    <a:pt x="0" y="738965"/>
                    <a:pt x="0" y="476050"/>
                  </a:cubicBez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911" tIns="164832" rIns="230911" bIns="16483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People</a:t>
              </a:r>
              <a:endParaRPr lang="en-US" sz="20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42987" y="2739501"/>
              <a:ext cx="1564490" cy="952099"/>
            </a:xfrm>
            <a:custGeom>
              <a:avLst/>
              <a:gdLst>
                <a:gd name="connsiteX0" fmla="*/ 0 w 1564490"/>
                <a:gd name="connsiteY0" fmla="*/ 476050 h 952099"/>
                <a:gd name="connsiteX1" fmla="*/ 782245 w 1564490"/>
                <a:gd name="connsiteY1" fmla="*/ 0 h 952099"/>
                <a:gd name="connsiteX2" fmla="*/ 1564490 w 1564490"/>
                <a:gd name="connsiteY2" fmla="*/ 476050 h 952099"/>
                <a:gd name="connsiteX3" fmla="*/ 782245 w 1564490"/>
                <a:gd name="connsiteY3" fmla="*/ 952100 h 952099"/>
                <a:gd name="connsiteX4" fmla="*/ 0 w 1564490"/>
                <a:gd name="connsiteY4" fmla="*/ 476050 h 9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490" h="952099">
                  <a:moveTo>
                    <a:pt x="0" y="476050"/>
                  </a:moveTo>
                  <a:cubicBezTo>
                    <a:pt x="0" y="213135"/>
                    <a:pt x="350223" y="0"/>
                    <a:pt x="782245" y="0"/>
                  </a:cubicBezTo>
                  <a:cubicBezTo>
                    <a:pt x="1214267" y="0"/>
                    <a:pt x="1564490" y="213135"/>
                    <a:pt x="1564490" y="476050"/>
                  </a:cubicBezTo>
                  <a:cubicBezTo>
                    <a:pt x="1564490" y="738965"/>
                    <a:pt x="1214267" y="952100"/>
                    <a:pt x="782245" y="952100"/>
                  </a:cubicBezTo>
                  <a:cubicBezTo>
                    <a:pt x="350223" y="952100"/>
                    <a:pt x="0" y="738965"/>
                    <a:pt x="0" y="476050"/>
                  </a:cubicBez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514" tIns="164832" rIns="254514" bIns="16483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Standards</a:t>
              </a: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76771" y="4141775"/>
              <a:ext cx="1467899" cy="952099"/>
            </a:xfrm>
            <a:custGeom>
              <a:avLst/>
              <a:gdLst>
                <a:gd name="connsiteX0" fmla="*/ 0 w 1467899"/>
                <a:gd name="connsiteY0" fmla="*/ 476050 h 952099"/>
                <a:gd name="connsiteX1" fmla="*/ 733950 w 1467899"/>
                <a:gd name="connsiteY1" fmla="*/ 0 h 952099"/>
                <a:gd name="connsiteX2" fmla="*/ 1467900 w 1467899"/>
                <a:gd name="connsiteY2" fmla="*/ 476050 h 952099"/>
                <a:gd name="connsiteX3" fmla="*/ 733950 w 1467899"/>
                <a:gd name="connsiteY3" fmla="*/ 952100 h 952099"/>
                <a:gd name="connsiteX4" fmla="*/ 0 w 1467899"/>
                <a:gd name="connsiteY4" fmla="*/ 476050 h 9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7899" h="952099">
                  <a:moveTo>
                    <a:pt x="0" y="476050"/>
                  </a:moveTo>
                  <a:cubicBezTo>
                    <a:pt x="0" y="213135"/>
                    <a:pt x="328601" y="0"/>
                    <a:pt x="733950" y="0"/>
                  </a:cubicBezTo>
                  <a:cubicBezTo>
                    <a:pt x="1139299" y="0"/>
                    <a:pt x="1467900" y="213135"/>
                    <a:pt x="1467900" y="476050"/>
                  </a:cubicBezTo>
                  <a:cubicBezTo>
                    <a:pt x="1467900" y="738965"/>
                    <a:pt x="1139299" y="952100"/>
                    <a:pt x="733950" y="952100"/>
                  </a:cubicBezTo>
                  <a:cubicBezTo>
                    <a:pt x="328601" y="952100"/>
                    <a:pt x="0" y="738965"/>
                    <a:pt x="0" y="476050"/>
                  </a:cubicBez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369" tIns="164832" rIns="240369" bIns="16483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Policies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34307" y="2739506"/>
              <a:ext cx="1856794" cy="952099"/>
            </a:xfrm>
            <a:custGeom>
              <a:avLst/>
              <a:gdLst>
                <a:gd name="connsiteX0" fmla="*/ 0 w 1856794"/>
                <a:gd name="connsiteY0" fmla="*/ 476050 h 952099"/>
                <a:gd name="connsiteX1" fmla="*/ 928397 w 1856794"/>
                <a:gd name="connsiteY1" fmla="*/ 0 h 952099"/>
                <a:gd name="connsiteX2" fmla="*/ 1856794 w 1856794"/>
                <a:gd name="connsiteY2" fmla="*/ 476050 h 952099"/>
                <a:gd name="connsiteX3" fmla="*/ 928397 w 1856794"/>
                <a:gd name="connsiteY3" fmla="*/ 952100 h 952099"/>
                <a:gd name="connsiteX4" fmla="*/ 0 w 1856794"/>
                <a:gd name="connsiteY4" fmla="*/ 476050 h 9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794" h="952099">
                  <a:moveTo>
                    <a:pt x="0" y="476050"/>
                  </a:moveTo>
                  <a:cubicBezTo>
                    <a:pt x="0" y="213135"/>
                    <a:pt x="415657" y="0"/>
                    <a:pt x="928397" y="0"/>
                  </a:cubicBezTo>
                  <a:cubicBezTo>
                    <a:pt x="1441137" y="0"/>
                    <a:pt x="1856794" y="213135"/>
                    <a:pt x="1856794" y="476050"/>
                  </a:cubicBezTo>
                  <a:cubicBezTo>
                    <a:pt x="1856794" y="738965"/>
                    <a:pt x="1441137" y="952100"/>
                    <a:pt x="928397" y="952100"/>
                  </a:cubicBezTo>
                  <a:cubicBezTo>
                    <a:pt x="415657" y="952100"/>
                    <a:pt x="0" y="738965"/>
                    <a:pt x="0" y="476050"/>
                  </a:cubicBez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321" tIns="164832" rIns="297321" bIns="16483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Technology</a:t>
              </a:r>
              <a:endParaRPr lang="en-US" sz="2000" kern="1200" dirty="0"/>
            </a:p>
          </p:txBody>
        </p:sp>
      </p:grp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039837" y="650876"/>
            <a:ext cx="776847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404040"/>
                </a:solidFill>
                <a:latin typeface="Arial" charset="0"/>
                <a:cs typeface="Arial" charset="0"/>
              </a:rPr>
              <a:t>Allows sharing geospatial data in an efficient and flexible way </a:t>
            </a:r>
          </a:p>
          <a:p>
            <a:endParaRPr lang="en-US"/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5383213" y="3989389"/>
            <a:ext cx="3954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i="1"/>
              <a:t>… and its development is facilitated by the National Mapping Agencies of the eight Arctic Countries.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3861" y="1097333"/>
            <a:ext cx="22252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ea typeface="+mn-ea"/>
                <a:cs typeface="+mn-cs"/>
              </a:rPr>
              <a:t>The Arctic SDI …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589611" y="1692275"/>
            <a:ext cx="3490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i="1"/>
              <a:t> …adheres to Open Data Standards </a:t>
            </a:r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" y="1678236"/>
            <a:ext cx="2834763" cy="97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Important data sets are produced and distributed by many stakeholders 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32589" y="3881966"/>
            <a:ext cx="31185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… most of it can be geographically referenced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34938" y="536575"/>
            <a:ext cx="881221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What are the benefits of participation in Arctic SDI?</a:t>
            </a:r>
            <a:endParaRPr lang="en-US" b="1" i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22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04800" y="1260475"/>
            <a:ext cx="8686800" cy="3532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Remember that time that you </a:t>
            </a:r>
            <a:r>
              <a:rPr lang="en-US" sz="1600" b="1" i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really</a:t>
            </a: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wanted to find that dataset, or map, you had seen before?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Remember how much time you were looking and you were (or weren’t) successful?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Geospatial data and the maps you could generate (on the fly) will always be available!  </a:t>
            </a:r>
          </a:p>
          <a:p>
            <a:pPr marL="1239838" lvl="2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Data can be used, and re-used in ways we can now only dream of!</a:t>
            </a:r>
          </a:p>
          <a:p>
            <a:pPr marL="1239838" lvl="2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As common data layers evolve consistent visualization becomes possible</a:t>
            </a:r>
          </a:p>
          <a:p>
            <a:pPr marL="1697038" lvl="3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i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… Promotes collaboration with access to any data provider:  public &amp; private sector data, NGOs and Academia</a:t>
            </a:r>
            <a:endParaRPr lang="en-US" sz="1400" b="1" i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4938" y="676275"/>
            <a:ext cx="881221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Arctic SDI:   </a:t>
            </a:r>
            <a:r>
              <a:rPr lang="en-US" sz="24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Working to Facilitate Standardized </a:t>
            </a:r>
            <a:r>
              <a:rPr lang="en-US" sz="24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Geospatial Data Management and Sharing … </a:t>
            </a:r>
            <a:endParaRPr lang="en-US" sz="22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04800" y="1550546"/>
            <a:ext cx="8686800" cy="353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5400" b="1" i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… What does that mean?  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600" b="1" i="1" kern="0" dirty="0" smtClean="0"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i="1" kern="0" dirty="0" smtClean="0">
                <a:latin typeface="Arial" pitchFamily="34" charset="0"/>
                <a:cs typeface="Arial" pitchFamily="34" charset="0"/>
                <a:sym typeface="Arial Bold" charset="0"/>
              </a:rPr>
              <a:t>Standards </a:t>
            </a:r>
            <a:r>
              <a:rPr lang="en-US" sz="1600" b="1" i="1" kern="0" dirty="0">
                <a:latin typeface="Arial" pitchFamily="34" charset="0"/>
                <a:cs typeface="Arial" pitchFamily="34" charset="0"/>
                <a:sym typeface="Arial Bold" charset="0"/>
              </a:rPr>
              <a:t>help ensure that even as technology evolves data and information </a:t>
            </a:r>
            <a:br>
              <a:rPr lang="en-US" sz="1600" b="1" i="1" kern="0" dirty="0">
                <a:latin typeface="Arial" pitchFamily="34" charset="0"/>
                <a:cs typeface="Arial" pitchFamily="34" charset="0"/>
                <a:sym typeface="Arial Bold" charset="0"/>
              </a:rPr>
            </a:br>
            <a:r>
              <a:rPr lang="en-US" sz="1600" b="1" i="1" kern="0" dirty="0">
                <a:latin typeface="Arial" pitchFamily="34" charset="0"/>
                <a:cs typeface="Arial" pitchFamily="34" charset="0"/>
                <a:sym typeface="Arial Bold" charset="0"/>
              </a:rPr>
              <a:t>will continue to be available!</a:t>
            </a:r>
          </a:p>
          <a:p>
            <a:pPr marL="325438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25438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Connecting your computer to the Internet?  Surfing the Web?  Sending and Receiving Email?  </a:t>
            </a:r>
          </a:p>
          <a:p>
            <a:pPr marL="325438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4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25438" indent="-285750" fontAlgn="auto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Plugging your electrical device into a wall socket?  </a:t>
            </a: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4938" y="676276"/>
            <a:ext cx="8812212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What’s the difference between an SDI and a Geoportal</a:t>
            </a:r>
            <a:r>
              <a:rPr lang="en-US" sz="22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?</a:t>
            </a:r>
            <a:endParaRPr lang="en-US" sz="14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38125" y="1374775"/>
            <a:ext cx="8547100" cy="351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Spatial Data </a:t>
            </a:r>
            <a:r>
              <a:rPr lang="en-US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Infrastructures a</a:t>
            </a: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re </a:t>
            </a: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like </a:t>
            </a: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transportation infrastructures </a:t>
            </a: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… </a:t>
            </a: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/>
            </a:r>
            <a:b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</a:b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Roads, for example</a:t>
            </a: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782638" lvl="1" indent="-28575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cs typeface="Arial" pitchFamily="34" charset="0"/>
                <a:sym typeface="Arial Bold" charset="0"/>
              </a:rPr>
              <a:t>Data is like the vehicles  …  </a:t>
            </a:r>
            <a:endParaRPr lang="en-US" sz="1600" b="1" kern="0" dirty="0" smtClean="0">
              <a:latin typeface="Arial" pitchFamily="34" charset="0"/>
              <a:cs typeface="Arial" pitchFamily="34" charset="0"/>
              <a:sym typeface="Arial Bold" charset="0"/>
            </a:endParaRPr>
          </a:p>
          <a:p>
            <a:pPr marL="1239838" lvl="2" indent="-28575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400" b="1" kern="0" dirty="0" smtClean="0">
                <a:latin typeface="Arial" pitchFamily="34" charset="0"/>
                <a:cs typeface="Arial" pitchFamily="34" charset="0"/>
                <a:sym typeface="Arial Bold" charset="0"/>
              </a:rPr>
              <a:t>Cars </a:t>
            </a:r>
            <a:r>
              <a:rPr lang="en-US" sz="1400" b="1" kern="0" dirty="0">
                <a:latin typeface="Arial" pitchFamily="34" charset="0"/>
                <a:cs typeface="Arial" pitchFamily="34" charset="0"/>
                <a:sym typeface="Arial Bold" charset="0"/>
              </a:rPr>
              <a:t>vs. Trucks; All-Wheel Drive vs. 4-Wheel Drive; Sedan vs. All-Terrain Vehicle</a:t>
            </a:r>
          </a:p>
          <a:p>
            <a:pPr marL="782638" lvl="1" indent="-28575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b="1" kern="0" dirty="0">
                <a:latin typeface="Arial" pitchFamily="34" charset="0"/>
                <a:cs typeface="Arial" pitchFamily="34" charset="0"/>
                <a:sym typeface="Arial Bold" charset="0"/>
              </a:rPr>
              <a:t>Effective delivery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  <a:sym typeface="Arial Bold" charset="0"/>
              </a:rPr>
              <a:t>of different </a:t>
            </a:r>
            <a:r>
              <a:rPr lang="en-US" sz="1600" b="1" kern="0" dirty="0">
                <a:latin typeface="Arial" pitchFamily="34" charset="0"/>
                <a:cs typeface="Arial" pitchFamily="34" charset="0"/>
                <a:sym typeface="Arial Bold" charset="0"/>
              </a:rPr>
              <a:t>data types </a:t>
            </a:r>
            <a:r>
              <a:rPr lang="en-US" sz="1600" b="1" kern="0" dirty="0" smtClean="0">
                <a:latin typeface="Arial" pitchFamily="34" charset="0"/>
                <a:cs typeface="Arial" pitchFamily="34" charset="0"/>
                <a:sym typeface="Arial Bold" charset="0"/>
              </a:rPr>
              <a:t>require d</a:t>
            </a: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ifferent </a:t>
            </a: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standards, or </a:t>
            </a:r>
            <a:r>
              <a:rPr lang="en-US" sz="1600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protocols</a:t>
            </a:r>
          </a:p>
          <a:p>
            <a:pPr marL="1239838" lvl="2" indent="-28575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400" b="1" kern="0" dirty="0" smtClean="0">
                <a:latin typeface="Arial" pitchFamily="34" charset="0"/>
                <a:cs typeface="Arial" pitchFamily="34" charset="0"/>
                <a:sym typeface="Arial Bold" charset="0"/>
              </a:rPr>
              <a:t>Time </a:t>
            </a:r>
            <a:r>
              <a:rPr lang="en-US" sz="1400" b="1" kern="0" dirty="0">
                <a:latin typeface="Arial" pitchFamily="34" charset="0"/>
                <a:cs typeface="Arial" pitchFamily="34" charset="0"/>
                <a:sym typeface="Arial Bold" charset="0"/>
              </a:rPr>
              <a:t>Series/Temporal data vs. Raster data vs. Vector data, etc</a:t>
            </a:r>
            <a:r>
              <a:rPr lang="en-US" sz="1400" b="1" kern="0" dirty="0" smtClean="0">
                <a:latin typeface="Arial" pitchFamily="34" charset="0"/>
                <a:cs typeface="Arial" pitchFamily="34" charset="0"/>
                <a:sym typeface="Arial Bold" charset="0"/>
              </a:rPr>
              <a:t>.</a:t>
            </a:r>
            <a:endParaRPr lang="en-US" sz="14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Geoportals</a:t>
            </a:r>
            <a:r>
              <a:rPr lang="en-US" b="1" kern="0" dirty="0" smtClean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are tools which can access data in the infrastructure</a:t>
            </a:r>
            <a:endParaRPr lang="en-US" sz="1600" b="1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S</a:t>
            </a:r>
            <a:r>
              <a:rPr lang="en-US" sz="2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tandards based vehicles can be driven on any standard road!</a:t>
            </a:r>
            <a:endParaRPr lang="en-US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134938" y="315913"/>
            <a:ext cx="881221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Arctic SDI Highlights</a:t>
            </a:r>
          </a:p>
          <a:p>
            <a:pPr marL="39688"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4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304800" y="950914"/>
            <a:ext cx="8686800" cy="383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0488" bIns="50800"/>
          <a:lstStyle/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2014:  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Geoportal Launched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MOU Signed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Initial work to migrate CAFF Data into the Geoportal</a:t>
            </a: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2015:  Maturing of the Arctic SDI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Arctic SDI Fact Sheet completed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Geoportal Domain Name:  </a:t>
            </a:r>
            <a:r>
              <a:rPr lang="en-US" sz="1400" kern="0" dirty="0" err="1">
                <a:latin typeface="Arial" pitchFamily="34" charset="0"/>
                <a:ea typeface="+mn-ea"/>
                <a:cs typeface="Arial" pitchFamily="34" charset="0"/>
                <a:sym typeface="Arial Bold" charset="0"/>
                <a:hlinkClick r:id="rId3"/>
              </a:rPr>
              <a:t>geoportal.arctic-sdi.org</a:t>
            </a:r>
            <a:endParaRPr lang="en-US" sz="1400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International Activities</a:t>
            </a:r>
          </a:p>
          <a:p>
            <a:pPr marL="1239838" lvl="2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Intervention at UN-GGIM in NYC (United Nations Committee of Experts on Geospatial Information Management</a:t>
            </a:r>
          </a:p>
          <a:p>
            <a:pPr marL="1239838" lvl="2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Open Geospatial Consortium (OGC) Pilot to Showcase Data Interoperability for the Arctic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Initial evaluations for a Pan-Arctic Digital Elevation Map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Strategic Plan Objective 1 – Gather User &amp; Stakeholder Requirements</a:t>
            </a:r>
          </a:p>
          <a:p>
            <a:pPr marL="1239838" lvl="2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Arctic SDI is expanding engagement to include other Arctic Council WGs</a:t>
            </a:r>
          </a:p>
          <a:p>
            <a:pPr marL="782638" lvl="1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496888" lvl="1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kern="0" dirty="0">
              <a:latin typeface="Arial" pitchFamily="34" charset="0"/>
              <a:ea typeface="+mn-ea"/>
              <a:cs typeface="Arial" pitchFamily="34" charset="0"/>
              <a:sym typeface="Arial Bold" charset="0"/>
            </a:endParaRPr>
          </a:p>
          <a:p>
            <a:pPr marL="396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itchFamily="34" charset="0"/>
                <a:ea typeface="+mn-ea"/>
                <a:cs typeface="Arial" pitchFamily="34" charset="0"/>
                <a:sym typeface="Arial Bold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825" y="-9525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44" y="0"/>
            <a:ext cx="809160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1" y="0"/>
            <a:ext cx="850655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8165</TotalTime>
  <Words>745</Words>
  <Application>Microsoft Office PowerPoint</Application>
  <PresentationFormat>On-screen Show (16:9)</PresentationFormat>
  <Paragraphs>156</Paragraphs>
  <Slides>17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1_Office Theme</vt:lpstr>
      <vt:lpstr>2_Office Theme</vt:lpstr>
      <vt:lpstr>3_Office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</dc:creator>
  <cp:lastModifiedBy>lstarnau</cp:lastModifiedBy>
  <cp:revision>174</cp:revision>
  <dcterms:created xsi:type="dcterms:W3CDTF">2015-07-29T20:39:20Z</dcterms:created>
  <dcterms:modified xsi:type="dcterms:W3CDTF">2015-11-18T13:59:01Z</dcterms:modified>
</cp:coreProperties>
</file>