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44" autoAdjust="0"/>
    <p:restoredTop sz="94660"/>
  </p:normalViewPr>
  <p:slideViewPr>
    <p:cSldViewPr>
      <p:cViewPr>
        <p:scale>
          <a:sx n="70" d="100"/>
          <a:sy n="70" d="100"/>
        </p:scale>
        <p:origin x="-540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4D7550-A00B-4F91-8B65-CF006127B669}" type="datetimeFigureOut">
              <a:rPr lang="sv-SE" smtClean="0"/>
              <a:t>2015-09-25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62B49-E5F8-4927-8321-1C3E3DE29CC4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4311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62B49-E5F8-4927-8321-1C3E3DE29CC4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6195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CB501-FAAF-4473-B94F-A7B8A42BB6F6}" type="datetimeFigureOut">
              <a:rPr lang="sv-SE" smtClean="0"/>
              <a:t>2015-09-25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509F-4272-41A3-A664-E8825D4766A3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2990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CB501-FAAF-4473-B94F-A7B8A42BB6F6}" type="datetimeFigureOut">
              <a:rPr lang="sv-SE" smtClean="0"/>
              <a:t>2015-09-25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509F-4272-41A3-A664-E8825D4766A3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100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CB501-FAAF-4473-B94F-A7B8A42BB6F6}" type="datetimeFigureOut">
              <a:rPr lang="sv-SE" smtClean="0"/>
              <a:t>2015-09-25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509F-4272-41A3-A664-E8825D4766A3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5172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CB501-FAAF-4473-B94F-A7B8A42BB6F6}" type="datetimeFigureOut">
              <a:rPr lang="sv-SE" smtClean="0"/>
              <a:t>2015-09-25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509F-4272-41A3-A664-E8825D4766A3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3615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CB501-FAAF-4473-B94F-A7B8A42BB6F6}" type="datetimeFigureOut">
              <a:rPr lang="sv-SE" smtClean="0"/>
              <a:t>2015-09-25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509F-4272-41A3-A664-E8825D4766A3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0070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CB501-FAAF-4473-B94F-A7B8A42BB6F6}" type="datetimeFigureOut">
              <a:rPr lang="sv-SE" smtClean="0"/>
              <a:t>2015-09-25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509F-4272-41A3-A664-E8825D4766A3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6501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CB501-FAAF-4473-B94F-A7B8A42BB6F6}" type="datetimeFigureOut">
              <a:rPr lang="sv-SE" smtClean="0"/>
              <a:t>2015-09-25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509F-4272-41A3-A664-E8825D4766A3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0601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CB501-FAAF-4473-B94F-A7B8A42BB6F6}" type="datetimeFigureOut">
              <a:rPr lang="sv-SE" smtClean="0"/>
              <a:t>2015-09-25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509F-4272-41A3-A664-E8825D4766A3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1074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CB501-FAAF-4473-B94F-A7B8A42BB6F6}" type="datetimeFigureOut">
              <a:rPr lang="sv-SE" smtClean="0"/>
              <a:t>2015-09-25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509F-4272-41A3-A664-E8825D4766A3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902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CB501-FAAF-4473-B94F-A7B8A42BB6F6}" type="datetimeFigureOut">
              <a:rPr lang="sv-SE" smtClean="0"/>
              <a:t>2015-09-25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509F-4272-41A3-A664-E8825D4766A3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7113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CB501-FAAF-4473-B94F-A7B8A42BB6F6}" type="datetimeFigureOut">
              <a:rPr lang="sv-SE" smtClean="0"/>
              <a:t>2015-09-25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509F-4272-41A3-A664-E8825D4766A3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8052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CB501-FAAF-4473-B94F-A7B8A42BB6F6}" type="datetimeFigureOut">
              <a:rPr lang="sv-SE" smtClean="0"/>
              <a:t>2015-09-25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8509F-4272-41A3-A664-E8825D4766A3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5800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 2"/>
          <p:cNvGrpSpPr/>
          <p:nvPr/>
        </p:nvGrpSpPr>
        <p:grpSpPr>
          <a:xfrm>
            <a:off x="35495" y="1340768"/>
            <a:ext cx="9073009" cy="4320480"/>
            <a:chOff x="35495" y="1340768"/>
            <a:chExt cx="9073009" cy="4320480"/>
          </a:xfrm>
        </p:grpSpPr>
        <p:grpSp>
          <p:nvGrpSpPr>
            <p:cNvPr id="35" name="Grupp 34"/>
            <p:cNvGrpSpPr/>
            <p:nvPr/>
          </p:nvGrpSpPr>
          <p:grpSpPr>
            <a:xfrm>
              <a:off x="2555276" y="1340768"/>
              <a:ext cx="3990194" cy="1440160"/>
              <a:chOff x="2555276" y="1412776"/>
              <a:chExt cx="3990194" cy="1440160"/>
            </a:xfrm>
          </p:grpSpPr>
          <p:sp>
            <p:nvSpPr>
              <p:cNvPr id="4" name="Rektangel med rundade hörn 3"/>
              <p:cNvSpPr/>
              <p:nvPr/>
            </p:nvSpPr>
            <p:spPr>
              <a:xfrm>
                <a:off x="2555276" y="1412776"/>
                <a:ext cx="3960440" cy="1440160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sv-SE" dirty="0"/>
              </a:p>
            </p:txBody>
          </p:sp>
          <p:sp>
            <p:nvSpPr>
              <p:cNvPr id="8" name="Rektangel med rundade hörn 7"/>
              <p:cNvSpPr>
                <a:spLocks noChangeAspect="1"/>
              </p:cNvSpPr>
              <p:nvPr/>
            </p:nvSpPr>
            <p:spPr>
              <a:xfrm>
                <a:off x="4575013" y="1857356"/>
                <a:ext cx="792000" cy="35640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sv-SE" sz="1200" dirty="0" smtClean="0"/>
                  <a:t>Finland</a:t>
                </a:r>
                <a:endParaRPr lang="sv-SE" sz="1200" dirty="0"/>
              </a:p>
            </p:txBody>
          </p:sp>
          <p:sp>
            <p:nvSpPr>
              <p:cNvPr id="9" name="Rektangel med rundade hörn 8"/>
              <p:cNvSpPr>
                <a:spLocks noChangeAspect="1"/>
              </p:cNvSpPr>
              <p:nvPr/>
            </p:nvSpPr>
            <p:spPr>
              <a:xfrm>
                <a:off x="3726353" y="2344777"/>
                <a:ext cx="792000" cy="35640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/>
                  <a:t>Russia</a:t>
                </a:r>
                <a:endParaRPr lang="en-GB" sz="1200" dirty="0"/>
              </a:p>
            </p:txBody>
          </p:sp>
          <p:sp>
            <p:nvSpPr>
              <p:cNvPr id="10" name="Rektangel med rundade hörn 9"/>
              <p:cNvSpPr>
                <a:spLocks noChangeAspect="1"/>
              </p:cNvSpPr>
              <p:nvPr/>
            </p:nvSpPr>
            <p:spPr>
              <a:xfrm>
                <a:off x="2819669" y="2352947"/>
                <a:ext cx="792000" cy="35640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/>
                  <a:t>Norway</a:t>
                </a:r>
              </a:p>
            </p:txBody>
          </p:sp>
          <p:sp>
            <p:nvSpPr>
              <p:cNvPr id="11" name="Rektangel med rundade hörn 10"/>
              <p:cNvSpPr>
                <a:spLocks noChangeAspect="1"/>
              </p:cNvSpPr>
              <p:nvPr/>
            </p:nvSpPr>
            <p:spPr>
              <a:xfrm>
                <a:off x="4575013" y="2344777"/>
                <a:ext cx="792000" cy="35640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sv-SE" sz="1200" dirty="0" smtClean="0"/>
                  <a:t>Sweden</a:t>
                </a:r>
                <a:endParaRPr lang="sv-SE" sz="1200" dirty="0"/>
              </a:p>
            </p:txBody>
          </p:sp>
          <p:sp>
            <p:nvSpPr>
              <p:cNvPr id="12" name="Rektangel med rundade hörn 11"/>
              <p:cNvSpPr>
                <a:spLocks noChangeAspect="1"/>
              </p:cNvSpPr>
              <p:nvPr/>
            </p:nvSpPr>
            <p:spPr>
              <a:xfrm>
                <a:off x="3708110" y="1860596"/>
                <a:ext cx="784800" cy="35316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/>
                  <a:t>Denmark</a:t>
                </a:r>
                <a:endParaRPr lang="en-GB" sz="1200" dirty="0"/>
              </a:p>
            </p:txBody>
          </p:sp>
          <p:sp>
            <p:nvSpPr>
              <p:cNvPr id="13" name="textruta 12"/>
              <p:cNvSpPr txBox="1"/>
              <p:nvPr/>
            </p:nvSpPr>
            <p:spPr>
              <a:xfrm>
                <a:off x="2585031" y="1484784"/>
                <a:ext cx="39604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sv-SE" dirty="0" smtClean="0"/>
                  <a:t>Arctic SDI Board</a:t>
                </a:r>
                <a:endParaRPr lang="sv-SE" dirty="0"/>
              </a:p>
            </p:txBody>
          </p:sp>
          <p:sp>
            <p:nvSpPr>
              <p:cNvPr id="6" name="Rektangel med rundade hörn 5"/>
              <p:cNvSpPr>
                <a:spLocks noChangeAspect="1"/>
              </p:cNvSpPr>
              <p:nvPr/>
            </p:nvSpPr>
            <p:spPr>
              <a:xfrm>
                <a:off x="2819669" y="1860596"/>
                <a:ext cx="792000" cy="35640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sv-SE" sz="1200" dirty="0" smtClean="0"/>
                  <a:t>Canada</a:t>
                </a:r>
                <a:endParaRPr lang="sv-SE" sz="1200" dirty="0"/>
              </a:p>
            </p:txBody>
          </p:sp>
          <p:sp>
            <p:nvSpPr>
              <p:cNvPr id="7" name="Rektangel med rundade hörn 6"/>
              <p:cNvSpPr>
                <a:spLocks noChangeAspect="1"/>
              </p:cNvSpPr>
              <p:nvPr/>
            </p:nvSpPr>
            <p:spPr>
              <a:xfrm>
                <a:off x="5436184" y="2344346"/>
                <a:ext cx="792000" cy="35640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sv-SE" sz="1200" dirty="0" smtClean="0"/>
                  <a:t>USA</a:t>
                </a:r>
                <a:endParaRPr lang="sv-SE" sz="1200" dirty="0"/>
              </a:p>
            </p:txBody>
          </p:sp>
          <p:sp>
            <p:nvSpPr>
              <p:cNvPr id="5" name="Rektangel med rundade hörn 4"/>
              <p:cNvSpPr>
                <a:spLocks noChangeAspect="1"/>
              </p:cNvSpPr>
              <p:nvPr/>
            </p:nvSpPr>
            <p:spPr>
              <a:xfrm>
                <a:off x="5433136" y="1857356"/>
                <a:ext cx="792000" cy="35640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/>
                  <a:t>Iceland</a:t>
                </a:r>
                <a:endParaRPr lang="en-GB" sz="1200" dirty="0"/>
              </a:p>
            </p:txBody>
          </p:sp>
        </p:grpSp>
        <p:cxnSp>
          <p:nvCxnSpPr>
            <p:cNvPr id="106" name="Rak pil 105"/>
            <p:cNvCxnSpPr>
              <a:stCxn id="4" idx="2"/>
              <a:endCxn id="100" idx="0"/>
            </p:cNvCxnSpPr>
            <p:nvPr/>
          </p:nvCxnSpPr>
          <p:spPr>
            <a:xfrm>
              <a:off x="4535496" y="2780928"/>
              <a:ext cx="29755" cy="504056"/>
            </a:xfrm>
            <a:prstGeom prst="straightConnector1">
              <a:avLst/>
            </a:prstGeom>
            <a:ln w="57150">
              <a:solidFill>
                <a:schemeClr val="tx1">
                  <a:lumMod val="65000"/>
                  <a:lumOff val="35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Rektangel med rundade hörn 99"/>
            <p:cNvSpPr/>
            <p:nvPr/>
          </p:nvSpPr>
          <p:spPr>
            <a:xfrm>
              <a:off x="35495" y="3284984"/>
              <a:ext cx="9059511" cy="2376264"/>
            </a:xfrm>
            <a:prstGeom prst="roundRect">
              <a:avLst/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5" name="Rektangel med rundade hörn 14"/>
            <p:cNvSpPr/>
            <p:nvPr/>
          </p:nvSpPr>
          <p:spPr>
            <a:xfrm>
              <a:off x="74228" y="3429000"/>
              <a:ext cx="1080120" cy="2088232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 dirty="0"/>
            </a:p>
          </p:txBody>
        </p:sp>
        <p:sp>
          <p:nvSpPr>
            <p:cNvPr id="16" name="Rektangel med rundade hörn 15"/>
            <p:cNvSpPr/>
            <p:nvPr/>
          </p:nvSpPr>
          <p:spPr>
            <a:xfrm>
              <a:off x="1194675" y="3429000"/>
              <a:ext cx="975545" cy="208823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sz="1000" dirty="0"/>
            </a:p>
          </p:txBody>
        </p:sp>
        <p:sp>
          <p:nvSpPr>
            <p:cNvPr id="17" name="Rektangel med rundade hörn 16"/>
            <p:cNvSpPr/>
            <p:nvPr/>
          </p:nvSpPr>
          <p:spPr>
            <a:xfrm>
              <a:off x="2210547" y="3429000"/>
              <a:ext cx="1044000" cy="208823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sz="1000" dirty="0" smtClean="0"/>
            </a:p>
          </p:txBody>
        </p:sp>
        <p:sp>
          <p:nvSpPr>
            <p:cNvPr id="18" name="Rektangel med rundade hörn 17"/>
            <p:cNvSpPr/>
            <p:nvPr/>
          </p:nvSpPr>
          <p:spPr>
            <a:xfrm>
              <a:off x="3294874" y="3429000"/>
              <a:ext cx="1044000" cy="208823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sz="1000" dirty="0"/>
            </a:p>
          </p:txBody>
        </p:sp>
        <p:sp>
          <p:nvSpPr>
            <p:cNvPr id="19" name="Rektangel med rundade hörn 18"/>
            <p:cNvSpPr/>
            <p:nvPr/>
          </p:nvSpPr>
          <p:spPr>
            <a:xfrm>
              <a:off x="4379201" y="3429000"/>
              <a:ext cx="864000" cy="208823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sz="1000" dirty="0"/>
            </a:p>
          </p:txBody>
        </p:sp>
        <p:sp>
          <p:nvSpPr>
            <p:cNvPr id="20" name="Rektangel med rundade hörn 19"/>
            <p:cNvSpPr/>
            <p:nvPr/>
          </p:nvSpPr>
          <p:spPr>
            <a:xfrm>
              <a:off x="5283528" y="3429000"/>
              <a:ext cx="1080216" cy="208823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sz="1000" dirty="0"/>
            </a:p>
          </p:txBody>
        </p:sp>
        <p:sp>
          <p:nvSpPr>
            <p:cNvPr id="21" name="Rektangel med rundade hörn 20"/>
            <p:cNvSpPr/>
            <p:nvPr/>
          </p:nvSpPr>
          <p:spPr>
            <a:xfrm>
              <a:off x="6404071" y="3429000"/>
              <a:ext cx="864000" cy="208823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sz="1000" dirty="0"/>
            </a:p>
          </p:txBody>
        </p:sp>
        <p:sp>
          <p:nvSpPr>
            <p:cNvPr id="22" name="Rektangel med rundade hörn 21"/>
            <p:cNvSpPr/>
            <p:nvPr/>
          </p:nvSpPr>
          <p:spPr>
            <a:xfrm>
              <a:off x="7308400" y="3429000"/>
              <a:ext cx="864000" cy="208823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sz="1000" dirty="0" smtClean="0"/>
            </a:p>
          </p:txBody>
        </p:sp>
        <p:sp>
          <p:nvSpPr>
            <p:cNvPr id="80" name="textruta 79"/>
            <p:cNvSpPr txBox="1"/>
            <p:nvPr/>
          </p:nvSpPr>
          <p:spPr>
            <a:xfrm>
              <a:off x="2211449" y="3595709"/>
              <a:ext cx="109554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000" b="1" dirty="0" smtClean="0"/>
                <a:t>Communication</a:t>
              </a:r>
              <a:endParaRPr lang="sv-SE" sz="1000" b="1" dirty="0"/>
            </a:p>
          </p:txBody>
        </p:sp>
        <p:sp>
          <p:nvSpPr>
            <p:cNvPr id="90" name="textruta 89"/>
            <p:cNvSpPr txBox="1"/>
            <p:nvPr/>
          </p:nvSpPr>
          <p:spPr>
            <a:xfrm>
              <a:off x="4451615" y="3523528"/>
              <a:ext cx="712474" cy="400110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r>
                <a:rPr lang="en-GB" sz="1000" b="1" dirty="0" smtClean="0"/>
                <a:t>Operational</a:t>
              </a:r>
            </a:p>
            <a:p>
              <a:pPr algn="ctr"/>
              <a:r>
                <a:rPr lang="en-GB" sz="1000" b="1" dirty="0" smtClean="0"/>
                <a:t>Policies</a:t>
              </a:r>
              <a:endParaRPr lang="en-GB" sz="1000" b="1" dirty="0"/>
            </a:p>
          </p:txBody>
        </p:sp>
        <p:sp>
          <p:nvSpPr>
            <p:cNvPr id="91" name="textruta 90"/>
            <p:cNvSpPr txBox="1"/>
            <p:nvPr/>
          </p:nvSpPr>
          <p:spPr>
            <a:xfrm>
              <a:off x="3203848" y="3523701"/>
              <a:ext cx="10955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/>
                <a:t>Strategy</a:t>
              </a:r>
            </a:p>
            <a:p>
              <a:pPr algn="ctr"/>
              <a:r>
                <a:rPr lang="en-GB" sz="1000" b="1" dirty="0" smtClean="0"/>
                <a:t>2015-2022</a:t>
              </a:r>
              <a:endParaRPr lang="en-GB" sz="1000" b="1" dirty="0"/>
            </a:p>
          </p:txBody>
        </p:sp>
        <p:sp>
          <p:nvSpPr>
            <p:cNvPr id="92" name="textruta 91"/>
            <p:cNvSpPr txBox="1"/>
            <p:nvPr/>
          </p:nvSpPr>
          <p:spPr>
            <a:xfrm>
              <a:off x="1154348" y="3611889"/>
              <a:ext cx="109554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/>
                <a:t>Secretariat</a:t>
              </a:r>
              <a:endParaRPr lang="en-GB" sz="1000" b="1" dirty="0"/>
            </a:p>
          </p:txBody>
        </p:sp>
        <p:sp>
          <p:nvSpPr>
            <p:cNvPr id="93" name="textruta 92"/>
            <p:cNvSpPr txBox="1"/>
            <p:nvPr/>
          </p:nvSpPr>
          <p:spPr>
            <a:xfrm>
              <a:off x="104272" y="3541641"/>
              <a:ext cx="10801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000" b="1" dirty="0" smtClean="0"/>
                <a:t>National Contact Points</a:t>
              </a:r>
              <a:endParaRPr lang="sv-SE" sz="1000" b="1" dirty="0"/>
            </a:p>
          </p:txBody>
        </p:sp>
        <p:sp>
          <p:nvSpPr>
            <p:cNvPr id="94" name="textruta 93"/>
            <p:cNvSpPr txBox="1"/>
            <p:nvPr/>
          </p:nvSpPr>
          <p:spPr>
            <a:xfrm>
              <a:off x="6452094" y="3446584"/>
              <a:ext cx="7200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000" b="1" dirty="0" smtClean="0"/>
                <a:t>Cloud &amp; </a:t>
              </a:r>
            </a:p>
            <a:p>
              <a:pPr algn="ctr"/>
              <a:r>
                <a:rPr lang="sv-SE" sz="1000" b="1" dirty="0" smtClean="0"/>
                <a:t>Cascading</a:t>
              </a:r>
            </a:p>
            <a:p>
              <a:pPr algn="ctr"/>
              <a:r>
                <a:rPr lang="sv-SE" sz="1000" b="1" dirty="0" smtClean="0"/>
                <a:t>Service</a:t>
              </a:r>
              <a:endParaRPr lang="sv-SE" sz="1000" b="1" dirty="0"/>
            </a:p>
          </p:txBody>
        </p:sp>
        <p:sp>
          <p:nvSpPr>
            <p:cNvPr id="98" name="Rektangel 97"/>
            <p:cNvSpPr/>
            <p:nvPr/>
          </p:nvSpPr>
          <p:spPr>
            <a:xfrm>
              <a:off x="104272" y="3970826"/>
              <a:ext cx="8935793" cy="341960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97" name="textruta 96"/>
            <p:cNvSpPr txBox="1"/>
            <p:nvPr/>
          </p:nvSpPr>
          <p:spPr>
            <a:xfrm>
              <a:off x="5470389" y="3464697"/>
              <a:ext cx="701865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000" b="1" dirty="0" smtClean="0"/>
                <a:t>Technical</a:t>
              </a:r>
            </a:p>
            <a:p>
              <a:pPr algn="ctr"/>
              <a:r>
                <a:rPr lang="sv-SE" sz="1000" b="1" dirty="0" smtClean="0"/>
                <a:t>Working Group</a:t>
              </a:r>
              <a:endParaRPr lang="sv-SE" sz="1000" b="1" dirty="0"/>
            </a:p>
          </p:txBody>
        </p:sp>
        <p:sp>
          <p:nvSpPr>
            <p:cNvPr id="99" name="Rektangel 98"/>
            <p:cNvSpPr/>
            <p:nvPr/>
          </p:nvSpPr>
          <p:spPr>
            <a:xfrm>
              <a:off x="104272" y="4304077"/>
              <a:ext cx="8935793" cy="1069140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23" name="Rektangel med rundade hörn 22"/>
            <p:cNvSpPr/>
            <p:nvPr/>
          </p:nvSpPr>
          <p:spPr>
            <a:xfrm>
              <a:off x="1448447" y="4027757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CAN</a:t>
              </a:r>
              <a:endParaRPr lang="sv-SE" sz="1000" dirty="0"/>
            </a:p>
          </p:txBody>
        </p:sp>
        <p:sp>
          <p:nvSpPr>
            <p:cNvPr id="24" name="Rektangel med rundade hörn 23"/>
            <p:cNvSpPr/>
            <p:nvPr/>
          </p:nvSpPr>
          <p:spPr>
            <a:xfrm>
              <a:off x="5564594" y="4035635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SWE</a:t>
              </a:r>
              <a:endParaRPr lang="sv-SE" sz="1000" dirty="0"/>
            </a:p>
          </p:txBody>
        </p:sp>
        <p:sp>
          <p:nvSpPr>
            <p:cNvPr id="25" name="Rektangel med rundade hörn 24"/>
            <p:cNvSpPr/>
            <p:nvPr/>
          </p:nvSpPr>
          <p:spPr>
            <a:xfrm>
              <a:off x="3815968" y="4027757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FIN</a:t>
              </a:r>
              <a:endParaRPr lang="sv-SE" sz="1000" dirty="0"/>
            </a:p>
          </p:txBody>
        </p:sp>
        <p:sp>
          <p:nvSpPr>
            <p:cNvPr id="27" name="Rektangel med rundade hörn 26"/>
            <p:cNvSpPr/>
            <p:nvPr/>
          </p:nvSpPr>
          <p:spPr>
            <a:xfrm>
              <a:off x="2498547" y="4018695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NOR</a:t>
              </a:r>
            </a:p>
          </p:txBody>
        </p:sp>
        <p:sp>
          <p:nvSpPr>
            <p:cNvPr id="28" name="Rektangel med rundade hörn 27"/>
            <p:cNvSpPr/>
            <p:nvPr/>
          </p:nvSpPr>
          <p:spPr>
            <a:xfrm>
              <a:off x="3328325" y="4027757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USA</a:t>
              </a:r>
              <a:endParaRPr lang="sv-SE" sz="1000" dirty="0"/>
            </a:p>
          </p:txBody>
        </p:sp>
        <p:sp>
          <p:nvSpPr>
            <p:cNvPr id="29" name="Rektangel med rundade hörn 28"/>
            <p:cNvSpPr/>
            <p:nvPr/>
          </p:nvSpPr>
          <p:spPr>
            <a:xfrm>
              <a:off x="4533971" y="4027757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DEN</a:t>
              </a:r>
              <a:endParaRPr lang="sv-SE" sz="1000" dirty="0"/>
            </a:p>
          </p:txBody>
        </p:sp>
        <p:sp>
          <p:nvSpPr>
            <p:cNvPr id="47" name="Rektangel med rundade hörn 46"/>
            <p:cNvSpPr/>
            <p:nvPr/>
          </p:nvSpPr>
          <p:spPr>
            <a:xfrm>
              <a:off x="393250" y="4023679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CAN</a:t>
              </a:r>
              <a:endParaRPr lang="sv-SE" sz="1000" dirty="0"/>
            </a:p>
          </p:txBody>
        </p:sp>
        <p:sp>
          <p:nvSpPr>
            <p:cNvPr id="49" name="Rektangel med rundade hörn 48"/>
            <p:cNvSpPr/>
            <p:nvPr/>
          </p:nvSpPr>
          <p:spPr>
            <a:xfrm>
              <a:off x="7510525" y="404223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FIN</a:t>
              </a:r>
              <a:endParaRPr lang="sv-SE" sz="1000" dirty="0"/>
            </a:p>
          </p:txBody>
        </p:sp>
        <p:sp>
          <p:nvSpPr>
            <p:cNvPr id="51" name="Rektangel med rundade hörn 50"/>
            <p:cNvSpPr/>
            <p:nvPr/>
          </p:nvSpPr>
          <p:spPr>
            <a:xfrm>
              <a:off x="6568469" y="4027879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NOR</a:t>
              </a:r>
            </a:p>
          </p:txBody>
        </p:sp>
        <p:sp>
          <p:nvSpPr>
            <p:cNvPr id="63" name="Rektangel med rundade hörn 62"/>
            <p:cNvSpPr/>
            <p:nvPr/>
          </p:nvSpPr>
          <p:spPr>
            <a:xfrm>
              <a:off x="2230339" y="434401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CAN</a:t>
              </a:r>
              <a:endParaRPr lang="sv-SE" sz="1000" dirty="0"/>
            </a:p>
          </p:txBody>
        </p:sp>
        <p:sp>
          <p:nvSpPr>
            <p:cNvPr id="64" name="Rektangel med rundade hörn 63"/>
            <p:cNvSpPr/>
            <p:nvPr/>
          </p:nvSpPr>
          <p:spPr>
            <a:xfrm>
              <a:off x="1201983" y="4594259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SWE</a:t>
              </a:r>
              <a:endParaRPr lang="sv-SE" sz="1000" dirty="0"/>
            </a:p>
          </p:txBody>
        </p:sp>
        <p:sp>
          <p:nvSpPr>
            <p:cNvPr id="66" name="Rektangel med rundade hörn 65"/>
            <p:cNvSpPr/>
            <p:nvPr/>
          </p:nvSpPr>
          <p:spPr>
            <a:xfrm>
              <a:off x="6578094" y="4356653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FIN</a:t>
              </a:r>
              <a:endParaRPr lang="sv-SE" sz="1000" dirty="0"/>
            </a:p>
          </p:txBody>
        </p:sp>
        <p:sp>
          <p:nvSpPr>
            <p:cNvPr id="68" name="Rektangel med rundade hörn 67"/>
            <p:cNvSpPr/>
            <p:nvPr/>
          </p:nvSpPr>
          <p:spPr>
            <a:xfrm>
              <a:off x="4553976" y="461647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USA</a:t>
              </a:r>
              <a:endParaRPr lang="sv-SE" sz="1000" dirty="0"/>
            </a:p>
          </p:txBody>
        </p:sp>
        <p:sp>
          <p:nvSpPr>
            <p:cNvPr id="69" name="Rektangel med rundade hörn 68"/>
            <p:cNvSpPr/>
            <p:nvPr/>
          </p:nvSpPr>
          <p:spPr>
            <a:xfrm>
              <a:off x="1201983" y="4349790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DEN</a:t>
              </a:r>
              <a:endParaRPr lang="sv-SE" sz="1000" dirty="0"/>
            </a:p>
          </p:txBody>
        </p:sp>
        <p:sp>
          <p:nvSpPr>
            <p:cNvPr id="71" name="Rektangel med rundade hörn 70"/>
            <p:cNvSpPr/>
            <p:nvPr/>
          </p:nvSpPr>
          <p:spPr>
            <a:xfrm>
              <a:off x="4549517" y="436475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CAN</a:t>
              </a:r>
              <a:endParaRPr lang="sv-SE" sz="1000" dirty="0"/>
            </a:p>
          </p:txBody>
        </p:sp>
        <p:sp>
          <p:nvSpPr>
            <p:cNvPr id="72" name="Rektangel med rundade hörn 71"/>
            <p:cNvSpPr/>
            <p:nvPr/>
          </p:nvSpPr>
          <p:spPr>
            <a:xfrm>
              <a:off x="2734856" y="461647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SWE</a:t>
              </a:r>
              <a:endParaRPr lang="sv-SE" sz="1000" dirty="0"/>
            </a:p>
          </p:txBody>
        </p:sp>
        <p:sp>
          <p:nvSpPr>
            <p:cNvPr id="75" name="Rektangel med rundade hörn 74"/>
            <p:cNvSpPr/>
            <p:nvPr/>
          </p:nvSpPr>
          <p:spPr>
            <a:xfrm>
              <a:off x="1696031" y="4349790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NOR</a:t>
              </a:r>
            </a:p>
          </p:txBody>
        </p:sp>
        <p:sp>
          <p:nvSpPr>
            <p:cNvPr id="81" name="Rektangel med rundade hörn 80"/>
            <p:cNvSpPr/>
            <p:nvPr/>
          </p:nvSpPr>
          <p:spPr>
            <a:xfrm>
              <a:off x="2735848" y="4349790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DEN</a:t>
              </a:r>
              <a:endParaRPr lang="sv-SE" sz="1000" dirty="0"/>
            </a:p>
          </p:txBody>
        </p:sp>
        <p:sp>
          <p:nvSpPr>
            <p:cNvPr id="84" name="Rektangel med rundade hörn 83"/>
            <p:cNvSpPr/>
            <p:nvPr/>
          </p:nvSpPr>
          <p:spPr>
            <a:xfrm>
              <a:off x="7510461" y="4349790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NOR</a:t>
              </a:r>
            </a:p>
          </p:txBody>
        </p:sp>
        <p:sp>
          <p:nvSpPr>
            <p:cNvPr id="86" name="Rektangel med rundade hörn 85"/>
            <p:cNvSpPr/>
            <p:nvPr/>
          </p:nvSpPr>
          <p:spPr>
            <a:xfrm>
              <a:off x="7514397" y="4598857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SWE</a:t>
              </a:r>
              <a:endParaRPr lang="sv-SE" sz="1000" dirty="0"/>
            </a:p>
          </p:txBody>
        </p:sp>
        <p:sp>
          <p:nvSpPr>
            <p:cNvPr id="105" name="textruta 104"/>
            <p:cNvSpPr txBox="1"/>
            <p:nvPr/>
          </p:nvSpPr>
          <p:spPr>
            <a:xfrm>
              <a:off x="8160720" y="3660014"/>
              <a:ext cx="9342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smtClean="0"/>
                <a:t>Activities</a:t>
              </a:r>
              <a:endParaRPr lang="en-GB" sz="1000" b="1" dirty="0"/>
            </a:p>
          </p:txBody>
        </p:sp>
        <p:sp>
          <p:nvSpPr>
            <p:cNvPr id="61" name="Rektangel med rundade hörn 60"/>
            <p:cNvSpPr/>
            <p:nvPr/>
          </p:nvSpPr>
          <p:spPr>
            <a:xfrm>
              <a:off x="6587720" y="4614146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SWE</a:t>
              </a:r>
              <a:endParaRPr lang="sv-SE" sz="1000" dirty="0"/>
            </a:p>
          </p:txBody>
        </p:sp>
        <p:sp>
          <p:nvSpPr>
            <p:cNvPr id="104" name="textruta 103"/>
            <p:cNvSpPr txBox="1"/>
            <p:nvPr/>
          </p:nvSpPr>
          <p:spPr>
            <a:xfrm>
              <a:off x="8150759" y="4365735"/>
              <a:ext cx="8134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smtClean="0"/>
                <a:t>Supporting </a:t>
              </a:r>
            </a:p>
            <a:p>
              <a:r>
                <a:rPr lang="en-GB" sz="1000" b="1" dirty="0" smtClean="0"/>
                <a:t>Countries</a:t>
              </a:r>
              <a:endParaRPr lang="en-GB" sz="1000" b="1" dirty="0"/>
            </a:p>
          </p:txBody>
        </p:sp>
        <p:sp>
          <p:nvSpPr>
            <p:cNvPr id="103" name="textruta 102"/>
            <p:cNvSpPr txBox="1"/>
            <p:nvPr/>
          </p:nvSpPr>
          <p:spPr>
            <a:xfrm>
              <a:off x="8120423" y="4018695"/>
              <a:ext cx="98808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smtClean="0"/>
                <a:t>Lead Countries</a:t>
              </a:r>
              <a:endParaRPr lang="en-GB" sz="1000" b="1" dirty="0"/>
            </a:p>
          </p:txBody>
        </p:sp>
        <p:sp>
          <p:nvSpPr>
            <p:cNvPr id="65" name="textruta 64"/>
            <p:cNvSpPr txBox="1"/>
            <p:nvPr/>
          </p:nvSpPr>
          <p:spPr>
            <a:xfrm>
              <a:off x="7387094" y="3655816"/>
              <a:ext cx="7200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000" b="1" dirty="0" smtClean="0"/>
                <a:t>Geoportal</a:t>
              </a:r>
              <a:endParaRPr lang="sv-SE" sz="1000" b="1" dirty="0"/>
            </a:p>
          </p:txBody>
        </p:sp>
        <p:sp>
          <p:nvSpPr>
            <p:cNvPr id="62" name="Rektangel med rundade hörn 61"/>
            <p:cNvSpPr/>
            <p:nvPr/>
          </p:nvSpPr>
          <p:spPr>
            <a:xfrm>
              <a:off x="5276990" y="5119213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SWE</a:t>
              </a:r>
              <a:endParaRPr lang="sv-SE" sz="1000" dirty="0"/>
            </a:p>
          </p:txBody>
        </p:sp>
        <p:sp>
          <p:nvSpPr>
            <p:cNvPr id="67" name="Rektangel med rundade hörn 66"/>
            <p:cNvSpPr/>
            <p:nvPr/>
          </p:nvSpPr>
          <p:spPr>
            <a:xfrm>
              <a:off x="5776695" y="436510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DEN</a:t>
              </a:r>
              <a:endParaRPr lang="sv-SE" sz="1000" dirty="0"/>
            </a:p>
          </p:txBody>
        </p:sp>
        <p:sp>
          <p:nvSpPr>
            <p:cNvPr id="70" name="Rektangel med rundade hörn 69"/>
            <p:cNvSpPr/>
            <p:nvPr/>
          </p:nvSpPr>
          <p:spPr>
            <a:xfrm>
              <a:off x="5276990" y="486784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NOR</a:t>
              </a:r>
            </a:p>
          </p:txBody>
        </p:sp>
        <p:sp>
          <p:nvSpPr>
            <p:cNvPr id="73" name="Rektangel med rundade hörn 72"/>
            <p:cNvSpPr/>
            <p:nvPr/>
          </p:nvSpPr>
          <p:spPr>
            <a:xfrm>
              <a:off x="5276990" y="461647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FIN</a:t>
              </a:r>
              <a:endParaRPr lang="sv-SE" sz="1000" dirty="0"/>
            </a:p>
          </p:txBody>
        </p:sp>
        <p:sp>
          <p:nvSpPr>
            <p:cNvPr id="74" name="Rektangel med rundade hörn 73"/>
            <p:cNvSpPr/>
            <p:nvPr/>
          </p:nvSpPr>
          <p:spPr>
            <a:xfrm>
              <a:off x="5776695" y="5119213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USA</a:t>
              </a:r>
              <a:endParaRPr lang="sv-SE" sz="1000" dirty="0"/>
            </a:p>
          </p:txBody>
        </p:sp>
        <p:sp>
          <p:nvSpPr>
            <p:cNvPr id="83" name="Rektangel med rundade hörn 82"/>
            <p:cNvSpPr/>
            <p:nvPr/>
          </p:nvSpPr>
          <p:spPr>
            <a:xfrm>
              <a:off x="5276990" y="436510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CAN</a:t>
              </a:r>
              <a:endParaRPr lang="sv-SE" sz="1000" dirty="0"/>
            </a:p>
          </p:txBody>
        </p:sp>
        <p:sp>
          <p:nvSpPr>
            <p:cNvPr id="85" name="Rektangel med rundade hörn 84"/>
            <p:cNvSpPr/>
            <p:nvPr/>
          </p:nvSpPr>
          <p:spPr>
            <a:xfrm>
              <a:off x="5776695" y="461647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ICE</a:t>
              </a:r>
              <a:endParaRPr lang="sv-SE" sz="1000" dirty="0"/>
            </a:p>
          </p:txBody>
        </p:sp>
        <p:sp>
          <p:nvSpPr>
            <p:cNvPr id="88" name="Rektangel med rundade hörn 87"/>
            <p:cNvSpPr/>
            <p:nvPr/>
          </p:nvSpPr>
          <p:spPr>
            <a:xfrm>
              <a:off x="5776695" y="486784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RUS</a:t>
              </a:r>
              <a:endParaRPr lang="sv-SE" sz="1000" dirty="0"/>
            </a:p>
          </p:txBody>
        </p:sp>
        <p:sp>
          <p:nvSpPr>
            <p:cNvPr id="89" name="Rektangel med rundade hörn 88"/>
            <p:cNvSpPr/>
            <p:nvPr/>
          </p:nvSpPr>
          <p:spPr>
            <a:xfrm>
              <a:off x="144627" y="5119213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SWE</a:t>
              </a:r>
              <a:endParaRPr lang="sv-SE" sz="1000" dirty="0"/>
            </a:p>
          </p:txBody>
        </p:sp>
        <p:sp>
          <p:nvSpPr>
            <p:cNvPr id="95" name="Rektangel med rundade hörn 94"/>
            <p:cNvSpPr/>
            <p:nvPr/>
          </p:nvSpPr>
          <p:spPr>
            <a:xfrm>
              <a:off x="644332" y="436510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DEN</a:t>
              </a:r>
              <a:endParaRPr lang="sv-SE" sz="1000" dirty="0"/>
            </a:p>
          </p:txBody>
        </p:sp>
        <p:sp>
          <p:nvSpPr>
            <p:cNvPr id="96" name="Rektangel med rundade hörn 95"/>
            <p:cNvSpPr/>
            <p:nvPr/>
          </p:nvSpPr>
          <p:spPr>
            <a:xfrm>
              <a:off x="144627" y="486784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NOR</a:t>
              </a:r>
            </a:p>
          </p:txBody>
        </p:sp>
        <p:sp>
          <p:nvSpPr>
            <p:cNvPr id="101" name="Rektangel med rundade hörn 100"/>
            <p:cNvSpPr/>
            <p:nvPr/>
          </p:nvSpPr>
          <p:spPr>
            <a:xfrm>
              <a:off x="144627" y="461647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FIN</a:t>
              </a:r>
              <a:endParaRPr lang="sv-SE" sz="1000" dirty="0"/>
            </a:p>
          </p:txBody>
        </p:sp>
        <p:sp>
          <p:nvSpPr>
            <p:cNvPr id="102" name="Rektangel med rundade hörn 101"/>
            <p:cNvSpPr/>
            <p:nvPr/>
          </p:nvSpPr>
          <p:spPr>
            <a:xfrm>
              <a:off x="644332" y="5119213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USA</a:t>
              </a:r>
              <a:endParaRPr lang="sv-SE" sz="1000" dirty="0"/>
            </a:p>
          </p:txBody>
        </p:sp>
        <p:sp>
          <p:nvSpPr>
            <p:cNvPr id="107" name="Rektangel med rundade hörn 106"/>
            <p:cNvSpPr/>
            <p:nvPr/>
          </p:nvSpPr>
          <p:spPr>
            <a:xfrm>
              <a:off x="144627" y="436510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CAN</a:t>
              </a:r>
              <a:endParaRPr lang="sv-SE" sz="1000" dirty="0"/>
            </a:p>
          </p:txBody>
        </p:sp>
        <p:sp>
          <p:nvSpPr>
            <p:cNvPr id="108" name="Rektangel med rundade hörn 107"/>
            <p:cNvSpPr/>
            <p:nvPr/>
          </p:nvSpPr>
          <p:spPr>
            <a:xfrm>
              <a:off x="644332" y="461647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ICE</a:t>
              </a:r>
              <a:endParaRPr lang="sv-SE" sz="1000" dirty="0"/>
            </a:p>
          </p:txBody>
        </p:sp>
        <p:sp>
          <p:nvSpPr>
            <p:cNvPr id="109" name="Rektangel med rundade hörn 108"/>
            <p:cNvSpPr/>
            <p:nvPr/>
          </p:nvSpPr>
          <p:spPr>
            <a:xfrm>
              <a:off x="644332" y="486784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RUS</a:t>
              </a:r>
              <a:endParaRPr lang="sv-SE" sz="1000" dirty="0"/>
            </a:p>
          </p:txBody>
        </p:sp>
        <p:sp>
          <p:nvSpPr>
            <p:cNvPr id="110" name="Rektangel med rundade hörn 109"/>
            <p:cNvSpPr/>
            <p:nvPr/>
          </p:nvSpPr>
          <p:spPr>
            <a:xfrm>
              <a:off x="3316263" y="5119213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SWE</a:t>
              </a:r>
              <a:endParaRPr lang="sv-SE" sz="1000" dirty="0"/>
            </a:p>
          </p:txBody>
        </p:sp>
        <p:sp>
          <p:nvSpPr>
            <p:cNvPr id="111" name="Rektangel med rundade hörn 110"/>
            <p:cNvSpPr/>
            <p:nvPr/>
          </p:nvSpPr>
          <p:spPr>
            <a:xfrm>
              <a:off x="3815968" y="436510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DEN</a:t>
              </a:r>
              <a:endParaRPr lang="sv-SE" sz="1000" dirty="0"/>
            </a:p>
          </p:txBody>
        </p:sp>
        <p:sp>
          <p:nvSpPr>
            <p:cNvPr id="112" name="Rektangel med rundade hörn 111"/>
            <p:cNvSpPr/>
            <p:nvPr/>
          </p:nvSpPr>
          <p:spPr>
            <a:xfrm>
              <a:off x="3316263" y="486784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NOR</a:t>
              </a:r>
            </a:p>
          </p:txBody>
        </p:sp>
        <p:sp>
          <p:nvSpPr>
            <p:cNvPr id="113" name="Rektangel med rundade hörn 112"/>
            <p:cNvSpPr/>
            <p:nvPr/>
          </p:nvSpPr>
          <p:spPr>
            <a:xfrm>
              <a:off x="3316263" y="461647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FIN</a:t>
              </a:r>
              <a:endParaRPr lang="sv-SE" sz="1000" dirty="0"/>
            </a:p>
          </p:txBody>
        </p:sp>
        <p:sp>
          <p:nvSpPr>
            <p:cNvPr id="114" name="Rektangel med rundade hörn 113"/>
            <p:cNvSpPr/>
            <p:nvPr/>
          </p:nvSpPr>
          <p:spPr>
            <a:xfrm>
              <a:off x="3815968" y="5119213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USA</a:t>
              </a:r>
              <a:endParaRPr lang="sv-SE" sz="1000" dirty="0"/>
            </a:p>
          </p:txBody>
        </p:sp>
        <p:sp>
          <p:nvSpPr>
            <p:cNvPr id="115" name="Rektangel med rundade hörn 114"/>
            <p:cNvSpPr/>
            <p:nvPr/>
          </p:nvSpPr>
          <p:spPr>
            <a:xfrm>
              <a:off x="3316263" y="436510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CAN</a:t>
              </a:r>
              <a:endParaRPr lang="sv-SE" sz="1000" dirty="0"/>
            </a:p>
          </p:txBody>
        </p:sp>
        <p:sp>
          <p:nvSpPr>
            <p:cNvPr id="116" name="Rektangel med rundade hörn 115"/>
            <p:cNvSpPr/>
            <p:nvPr/>
          </p:nvSpPr>
          <p:spPr>
            <a:xfrm>
              <a:off x="3815968" y="461647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ICE</a:t>
              </a:r>
              <a:endParaRPr lang="sv-SE" sz="1000" dirty="0"/>
            </a:p>
          </p:txBody>
        </p:sp>
        <p:sp>
          <p:nvSpPr>
            <p:cNvPr id="117" name="Rektangel med rundade hörn 116"/>
            <p:cNvSpPr/>
            <p:nvPr/>
          </p:nvSpPr>
          <p:spPr>
            <a:xfrm>
              <a:off x="3815968" y="486784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RUS</a:t>
              </a:r>
              <a:endParaRPr lang="sv-SE" sz="1000" dirty="0"/>
            </a:p>
          </p:txBody>
        </p:sp>
        <p:sp>
          <p:nvSpPr>
            <p:cNvPr id="118" name="Rektangel med rundade hörn 117"/>
            <p:cNvSpPr/>
            <p:nvPr/>
          </p:nvSpPr>
          <p:spPr>
            <a:xfrm>
              <a:off x="2230339" y="461647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ICE</a:t>
              </a:r>
              <a:endParaRPr lang="sv-SE" sz="1000" dirty="0"/>
            </a:p>
          </p:txBody>
        </p:sp>
        <p:sp>
          <p:nvSpPr>
            <p:cNvPr id="87" name="Rektangel med rundade hörn 86"/>
            <p:cNvSpPr/>
            <p:nvPr/>
          </p:nvSpPr>
          <p:spPr>
            <a:xfrm>
              <a:off x="2243646" y="4886986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USA</a:t>
              </a:r>
              <a:endParaRPr lang="sv-SE" sz="1000" dirty="0"/>
            </a:p>
          </p:txBody>
        </p:sp>
      </p:grpSp>
      <p:sp>
        <p:nvSpPr>
          <p:cNvPr id="119" name="Rektangel med rundade hörn 118"/>
          <p:cNvSpPr/>
          <p:nvPr/>
        </p:nvSpPr>
        <p:spPr>
          <a:xfrm>
            <a:off x="1715358" y="4608400"/>
            <a:ext cx="468000" cy="216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000" dirty="0" smtClean="0"/>
              <a:t>FIN</a:t>
            </a:r>
            <a:endParaRPr lang="sv-SE" sz="1000" dirty="0"/>
          </a:p>
        </p:txBody>
      </p:sp>
      <p:grpSp>
        <p:nvGrpSpPr>
          <p:cNvPr id="120" name="Grupp 119"/>
          <p:cNvGrpSpPr/>
          <p:nvPr/>
        </p:nvGrpSpPr>
        <p:grpSpPr>
          <a:xfrm>
            <a:off x="28745" y="1342285"/>
            <a:ext cx="9073009" cy="4320480"/>
            <a:chOff x="35495" y="1340768"/>
            <a:chExt cx="9073009" cy="4320480"/>
          </a:xfrm>
        </p:grpSpPr>
        <p:grpSp>
          <p:nvGrpSpPr>
            <p:cNvPr id="121" name="Grupp 120"/>
            <p:cNvGrpSpPr/>
            <p:nvPr/>
          </p:nvGrpSpPr>
          <p:grpSpPr>
            <a:xfrm>
              <a:off x="2555276" y="1340768"/>
              <a:ext cx="3990194" cy="1440160"/>
              <a:chOff x="2555276" y="1412776"/>
              <a:chExt cx="3990194" cy="1440160"/>
            </a:xfrm>
          </p:grpSpPr>
          <p:sp>
            <p:nvSpPr>
              <p:cNvPr id="192" name="Rektangel med rundade hörn 191"/>
              <p:cNvSpPr/>
              <p:nvPr/>
            </p:nvSpPr>
            <p:spPr>
              <a:xfrm>
                <a:off x="2555276" y="1412776"/>
                <a:ext cx="3960440" cy="1440160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sv-SE" dirty="0"/>
              </a:p>
            </p:txBody>
          </p:sp>
          <p:sp>
            <p:nvSpPr>
              <p:cNvPr id="193" name="Rektangel med rundade hörn 192"/>
              <p:cNvSpPr>
                <a:spLocks noChangeAspect="1"/>
              </p:cNvSpPr>
              <p:nvPr/>
            </p:nvSpPr>
            <p:spPr>
              <a:xfrm>
                <a:off x="4575013" y="1857356"/>
                <a:ext cx="792000" cy="35640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sv-SE" sz="1200" dirty="0" smtClean="0"/>
                  <a:t>Finland</a:t>
                </a:r>
                <a:endParaRPr lang="sv-SE" sz="1200" dirty="0"/>
              </a:p>
            </p:txBody>
          </p:sp>
          <p:sp>
            <p:nvSpPr>
              <p:cNvPr id="194" name="Rektangel med rundade hörn 193"/>
              <p:cNvSpPr>
                <a:spLocks noChangeAspect="1"/>
              </p:cNvSpPr>
              <p:nvPr/>
            </p:nvSpPr>
            <p:spPr>
              <a:xfrm>
                <a:off x="3726353" y="2344777"/>
                <a:ext cx="792000" cy="35640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/>
                  <a:t>Russia</a:t>
                </a:r>
                <a:endParaRPr lang="en-GB" sz="1200" dirty="0"/>
              </a:p>
            </p:txBody>
          </p:sp>
          <p:sp>
            <p:nvSpPr>
              <p:cNvPr id="195" name="Rektangel med rundade hörn 194"/>
              <p:cNvSpPr>
                <a:spLocks noChangeAspect="1"/>
              </p:cNvSpPr>
              <p:nvPr/>
            </p:nvSpPr>
            <p:spPr>
              <a:xfrm>
                <a:off x="2819669" y="2352947"/>
                <a:ext cx="792000" cy="35640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/>
                  <a:t>Norway</a:t>
                </a:r>
              </a:p>
            </p:txBody>
          </p:sp>
          <p:sp>
            <p:nvSpPr>
              <p:cNvPr id="196" name="Rektangel med rundade hörn 195"/>
              <p:cNvSpPr>
                <a:spLocks noChangeAspect="1"/>
              </p:cNvSpPr>
              <p:nvPr/>
            </p:nvSpPr>
            <p:spPr>
              <a:xfrm>
                <a:off x="4575013" y="2344777"/>
                <a:ext cx="792000" cy="35640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sv-SE" sz="1200" dirty="0" smtClean="0"/>
                  <a:t>Sweden</a:t>
                </a:r>
                <a:endParaRPr lang="sv-SE" sz="1200" dirty="0"/>
              </a:p>
            </p:txBody>
          </p:sp>
          <p:sp>
            <p:nvSpPr>
              <p:cNvPr id="197" name="Rektangel med rundade hörn 196"/>
              <p:cNvSpPr>
                <a:spLocks noChangeAspect="1"/>
              </p:cNvSpPr>
              <p:nvPr/>
            </p:nvSpPr>
            <p:spPr>
              <a:xfrm>
                <a:off x="3708110" y="1860596"/>
                <a:ext cx="784800" cy="35316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/>
                  <a:t>Denmark</a:t>
                </a:r>
                <a:endParaRPr lang="en-GB" sz="1200" dirty="0"/>
              </a:p>
            </p:txBody>
          </p:sp>
          <p:sp>
            <p:nvSpPr>
              <p:cNvPr id="198" name="textruta 197"/>
              <p:cNvSpPr txBox="1"/>
              <p:nvPr/>
            </p:nvSpPr>
            <p:spPr>
              <a:xfrm>
                <a:off x="2585031" y="1484784"/>
                <a:ext cx="39604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sv-SE" dirty="0" smtClean="0"/>
                  <a:t>Arctic SDI Board</a:t>
                </a:r>
                <a:endParaRPr lang="sv-SE" dirty="0"/>
              </a:p>
            </p:txBody>
          </p:sp>
          <p:sp>
            <p:nvSpPr>
              <p:cNvPr id="199" name="Rektangel med rundade hörn 198"/>
              <p:cNvSpPr>
                <a:spLocks noChangeAspect="1"/>
              </p:cNvSpPr>
              <p:nvPr/>
            </p:nvSpPr>
            <p:spPr>
              <a:xfrm>
                <a:off x="2819669" y="1860596"/>
                <a:ext cx="792000" cy="35640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sv-SE" sz="1200" dirty="0" smtClean="0"/>
                  <a:t>Canada</a:t>
                </a:r>
                <a:endParaRPr lang="sv-SE" sz="1200" dirty="0"/>
              </a:p>
            </p:txBody>
          </p:sp>
          <p:sp>
            <p:nvSpPr>
              <p:cNvPr id="200" name="Rektangel med rundade hörn 199"/>
              <p:cNvSpPr>
                <a:spLocks noChangeAspect="1"/>
              </p:cNvSpPr>
              <p:nvPr/>
            </p:nvSpPr>
            <p:spPr>
              <a:xfrm>
                <a:off x="5436184" y="2344346"/>
                <a:ext cx="792000" cy="35640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sv-SE" sz="1200" dirty="0" smtClean="0"/>
                  <a:t>USA</a:t>
                </a:r>
                <a:endParaRPr lang="sv-SE" sz="1200" dirty="0"/>
              </a:p>
            </p:txBody>
          </p:sp>
          <p:sp>
            <p:nvSpPr>
              <p:cNvPr id="201" name="Rektangel med rundade hörn 200"/>
              <p:cNvSpPr>
                <a:spLocks noChangeAspect="1"/>
              </p:cNvSpPr>
              <p:nvPr/>
            </p:nvSpPr>
            <p:spPr>
              <a:xfrm>
                <a:off x="5433136" y="1857356"/>
                <a:ext cx="792000" cy="35640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/>
                  <a:t>Iceland</a:t>
                </a:r>
                <a:endParaRPr lang="en-GB" sz="1200" dirty="0"/>
              </a:p>
            </p:txBody>
          </p:sp>
        </p:grpSp>
        <p:cxnSp>
          <p:nvCxnSpPr>
            <p:cNvPr id="122" name="Rak pil 121"/>
            <p:cNvCxnSpPr>
              <a:stCxn id="192" idx="2"/>
              <a:endCxn id="123" idx="0"/>
            </p:cNvCxnSpPr>
            <p:nvPr/>
          </p:nvCxnSpPr>
          <p:spPr>
            <a:xfrm>
              <a:off x="4535496" y="2780928"/>
              <a:ext cx="29755" cy="504056"/>
            </a:xfrm>
            <a:prstGeom prst="straightConnector1">
              <a:avLst/>
            </a:prstGeom>
            <a:ln w="57150">
              <a:solidFill>
                <a:schemeClr val="tx1">
                  <a:lumMod val="65000"/>
                  <a:lumOff val="35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Rektangel med rundade hörn 122"/>
            <p:cNvSpPr/>
            <p:nvPr/>
          </p:nvSpPr>
          <p:spPr>
            <a:xfrm>
              <a:off x="35495" y="3284984"/>
              <a:ext cx="9059511" cy="2376264"/>
            </a:xfrm>
            <a:prstGeom prst="roundRect">
              <a:avLst/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24" name="Rektangel med rundade hörn 123"/>
            <p:cNvSpPr/>
            <p:nvPr/>
          </p:nvSpPr>
          <p:spPr>
            <a:xfrm>
              <a:off x="74228" y="3429000"/>
              <a:ext cx="1080120" cy="2088232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 dirty="0"/>
            </a:p>
          </p:txBody>
        </p:sp>
        <p:sp>
          <p:nvSpPr>
            <p:cNvPr id="125" name="Rektangel med rundade hörn 124"/>
            <p:cNvSpPr/>
            <p:nvPr/>
          </p:nvSpPr>
          <p:spPr>
            <a:xfrm>
              <a:off x="1194675" y="3429000"/>
              <a:ext cx="975545" cy="208823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sz="1000" dirty="0"/>
            </a:p>
          </p:txBody>
        </p:sp>
        <p:sp>
          <p:nvSpPr>
            <p:cNvPr id="126" name="Rektangel med rundade hörn 125"/>
            <p:cNvSpPr/>
            <p:nvPr/>
          </p:nvSpPr>
          <p:spPr>
            <a:xfrm>
              <a:off x="2210547" y="3429000"/>
              <a:ext cx="1044000" cy="208823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sz="1000" dirty="0" smtClean="0"/>
            </a:p>
          </p:txBody>
        </p:sp>
        <p:sp>
          <p:nvSpPr>
            <p:cNvPr id="127" name="Rektangel med rundade hörn 126"/>
            <p:cNvSpPr/>
            <p:nvPr/>
          </p:nvSpPr>
          <p:spPr>
            <a:xfrm>
              <a:off x="3294874" y="3429000"/>
              <a:ext cx="1044000" cy="208823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sz="1000" dirty="0"/>
            </a:p>
          </p:txBody>
        </p:sp>
        <p:sp>
          <p:nvSpPr>
            <p:cNvPr id="128" name="Rektangel med rundade hörn 127"/>
            <p:cNvSpPr/>
            <p:nvPr/>
          </p:nvSpPr>
          <p:spPr>
            <a:xfrm>
              <a:off x="4379201" y="3429000"/>
              <a:ext cx="864000" cy="208823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sz="1000" dirty="0"/>
            </a:p>
          </p:txBody>
        </p:sp>
        <p:sp>
          <p:nvSpPr>
            <p:cNvPr id="129" name="Rektangel med rundade hörn 128"/>
            <p:cNvSpPr/>
            <p:nvPr/>
          </p:nvSpPr>
          <p:spPr>
            <a:xfrm>
              <a:off x="5283528" y="3429000"/>
              <a:ext cx="1080216" cy="208823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sz="1000" dirty="0"/>
            </a:p>
          </p:txBody>
        </p:sp>
        <p:sp>
          <p:nvSpPr>
            <p:cNvPr id="130" name="Rektangel med rundade hörn 129"/>
            <p:cNvSpPr/>
            <p:nvPr/>
          </p:nvSpPr>
          <p:spPr>
            <a:xfrm>
              <a:off x="6404071" y="3429000"/>
              <a:ext cx="864000" cy="208823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sz="1000" dirty="0"/>
            </a:p>
          </p:txBody>
        </p:sp>
        <p:sp>
          <p:nvSpPr>
            <p:cNvPr id="131" name="Rektangel med rundade hörn 130"/>
            <p:cNvSpPr/>
            <p:nvPr/>
          </p:nvSpPr>
          <p:spPr>
            <a:xfrm>
              <a:off x="7308400" y="3429000"/>
              <a:ext cx="864000" cy="208823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sz="1000" dirty="0" smtClean="0"/>
            </a:p>
          </p:txBody>
        </p:sp>
        <p:sp>
          <p:nvSpPr>
            <p:cNvPr id="132" name="textruta 131"/>
            <p:cNvSpPr txBox="1"/>
            <p:nvPr/>
          </p:nvSpPr>
          <p:spPr>
            <a:xfrm>
              <a:off x="2211449" y="3595709"/>
              <a:ext cx="109554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000" b="1" dirty="0" smtClean="0"/>
                <a:t>Communication</a:t>
              </a:r>
              <a:endParaRPr lang="sv-SE" sz="1000" b="1" dirty="0"/>
            </a:p>
          </p:txBody>
        </p:sp>
        <p:sp>
          <p:nvSpPr>
            <p:cNvPr id="133" name="textruta 132"/>
            <p:cNvSpPr txBox="1"/>
            <p:nvPr/>
          </p:nvSpPr>
          <p:spPr>
            <a:xfrm>
              <a:off x="4451615" y="3523528"/>
              <a:ext cx="712474" cy="400110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r>
                <a:rPr lang="en-GB" sz="1000" b="1" dirty="0" smtClean="0"/>
                <a:t>Operational</a:t>
              </a:r>
            </a:p>
            <a:p>
              <a:pPr algn="ctr"/>
              <a:r>
                <a:rPr lang="en-GB" sz="1000" b="1" dirty="0" smtClean="0"/>
                <a:t>Policies</a:t>
              </a:r>
              <a:endParaRPr lang="en-GB" sz="1000" b="1" dirty="0"/>
            </a:p>
          </p:txBody>
        </p:sp>
        <p:sp>
          <p:nvSpPr>
            <p:cNvPr id="134" name="textruta 133"/>
            <p:cNvSpPr txBox="1"/>
            <p:nvPr/>
          </p:nvSpPr>
          <p:spPr>
            <a:xfrm>
              <a:off x="3203848" y="3523701"/>
              <a:ext cx="10955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/>
                <a:t>Strategy</a:t>
              </a:r>
            </a:p>
            <a:p>
              <a:pPr algn="ctr"/>
              <a:r>
                <a:rPr lang="en-GB" sz="1000" b="1" dirty="0" smtClean="0"/>
                <a:t>2015-2020</a:t>
              </a:r>
              <a:endParaRPr lang="en-GB" sz="1000" b="1" dirty="0"/>
            </a:p>
          </p:txBody>
        </p:sp>
        <p:sp>
          <p:nvSpPr>
            <p:cNvPr id="135" name="textruta 134"/>
            <p:cNvSpPr txBox="1"/>
            <p:nvPr/>
          </p:nvSpPr>
          <p:spPr>
            <a:xfrm>
              <a:off x="1154348" y="3611889"/>
              <a:ext cx="109554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/>
                <a:t>Secretariat</a:t>
              </a:r>
              <a:endParaRPr lang="en-GB" sz="1000" b="1" dirty="0"/>
            </a:p>
          </p:txBody>
        </p:sp>
        <p:sp>
          <p:nvSpPr>
            <p:cNvPr id="136" name="textruta 135"/>
            <p:cNvSpPr txBox="1"/>
            <p:nvPr/>
          </p:nvSpPr>
          <p:spPr>
            <a:xfrm>
              <a:off x="104272" y="3541641"/>
              <a:ext cx="10801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000" b="1" dirty="0" smtClean="0"/>
                <a:t>National Contact Points</a:t>
              </a:r>
              <a:endParaRPr lang="sv-SE" sz="1000" b="1" dirty="0"/>
            </a:p>
          </p:txBody>
        </p:sp>
        <p:sp>
          <p:nvSpPr>
            <p:cNvPr id="137" name="textruta 136"/>
            <p:cNvSpPr txBox="1"/>
            <p:nvPr/>
          </p:nvSpPr>
          <p:spPr>
            <a:xfrm>
              <a:off x="6452094" y="3446584"/>
              <a:ext cx="7200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000" b="1" dirty="0" smtClean="0"/>
                <a:t>Cloud &amp; </a:t>
              </a:r>
            </a:p>
            <a:p>
              <a:pPr algn="ctr"/>
              <a:r>
                <a:rPr lang="sv-SE" sz="1000" b="1" dirty="0" smtClean="0"/>
                <a:t>Cascading</a:t>
              </a:r>
            </a:p>
            <a:p>
              <a:pPr algn="ctr"/>
              <a:r>
                <a:rPr lang="sv-SE" sz="1000" b="1" dirty="0" smtClean="0"/>
                <a:t>Service</a:t>
              </a:r>
              <a:endParaRPr lang="sv-SE" sz="1000" b="1" dirty="0"/>
            </a:p>
          </p:txBody>
        </p:sp>
        <p:sp>
          <p:nvSpPr>
            <p:cNvPr id="138" name="Rektangel 137"/>
            <p:cNvSpPr/>
            <p:nvPr/>
          </p:nvSpPr>
          <p:spPr>
            <a:xfrm>
              <a:off x="104272" y="3970826"/>
              <a:ext cx="8935793" cy="341960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39" name="textruta 138"/>
            <p:cNvSpPr txBox="1"/>
            <p:nvPr/>
          </p:nvSpPr>
          <p:spPr>
            <a:xfrm>
              <a:off x="5470389" y="3464697"/>
              <a:ext cx="701865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000" b="1" dirty="0" smtClean="0"/>
                <a:t>Technical</a:t>
              </a:r>
            </a:p>
            <a:p>
              <a:pPr algn="ctr"/>
              <a:r>
                <a:rPr lang="sv-SE" sz="1000" b="1" dirty="0" smtClean="0"/>
                <a:t>Working Group</a:t>
              </a:r>
              <a:endParaRPr lang="sv-SE" sz="1000" b="1" dirty="0"/>
            </a:p>
          </p:txBody>
        </p:sp>
        <p:sp>
          <p:nvSpPr>
            <p:cNvPr id="140" name="Rektangel 139"/>
            <p:cNvSpPr/>
            <p:nvPr/>
          </p:nvSpPr>
          <p:spPr>
            <a:xfrm>
              <a:off x="104272" y="4304077"/>
              <a:ext cx="8935793" cy="1069140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41" name="Rektangel med rundade hörn 140"/>
            <p:cNvSpPr/>
            <p:nvPr/>
          </p:nvSpPr>
          <p:spPr>
            <a:xfrm>
              <a:off x="1448447" y="4027757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USA</a:t>
              </a:r>
              <a:endParaRPr lang="sv-SE" sz="1000" dirty="0"/>
            </a:p>
          </p:txBody>
        </p:sp>
        <p:sp>
          <p:nvSpPr>
            <p:cNvPr id="142" name="Rektangel med rundade hörn 141"/>
            <p:cNvSpPr/>
            <p:nvPr/>
          </p:nvSpPr>
          <p:spPr>
            <a:xfrm>
              <a:off x="5564594" y="4035635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SWE</a:t>
              </a:r>
              <a:endParaRPr lang="sv-SE" sz="1000" dirty="0"/>
            </a:p>
          </p:txBody>
        </p:sp>
        <p:sp>
          <p:nvSpPr>
            <p:cNvPr id="144" name="Rektangel med rundade hörn 143"/>
            <p:cNvSpPr/>
            <p:nvPr/>
          </p:nvSpPr>
          <p:spPr>
            <a:xfrm>
              <a:off x="2498547" y="4018695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NOR</a:t>
              </a:r>
            </a:p>
          </p:txBody>
        </p:sp>
        <p:sp>
          <p:nvSpPr>
            <p:cNvPr id="145" name="Rektangel med rundade hörn 144"/>
            <p:cNvSpPr/>
            <p:nvPr/>
          </p:nvSpPr>
          <p:spPr>
            <a:xfrm>
              <a:off x="3550263" y="4027757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USA</a:t>
              </a:r>
              <a:endParaRPr lang="sv-SE" sz="1000" dirty="0"/>
            </a:p>
          </p:txBody>
        </p:sp>
        <p:sp>
          <p:nvSpPr>
            <p:cNvPr id="146" name="Rektangel med rundade hörn 145"/>
            <p:cNvSpPr/>
            <p:nvPr/>
          </p:nvSpPr>
          <p:spPr>
            <a:xfrm>
              <a:off x="4533971" y="4027757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DEN</a:t>
              </a:r>
              <a:endParaRPr lang="sv-SE" sz="1000" dirty="0"/>
            </a:p>
          </p:txBody>
        </p:sp>
        <p:sp>
          <p:nvSpPr>
            <p:cNvPr id="148" name="Rektangel med rundade hörn 147"/>
            <p:cNvSpPr/>
            <p:nvPr/>
          </p:nvSpPr>
          <p:spPr>
            <a:xfrm>
              <a:off x="7510525" y="404223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FIN</a:t>
              </a:r>
              <a:endParaRPr lang="sv-SE" sz="1000" dirty="0"/>
            </a:p>
          </p:txBody>
        </p:sp>
        <p:sp>
          <p:nvSpPr>
            <p:cNvPr id="149" name="Rektangel med rundade hörn 148"/>
            <p:cNvSpPr/>
            <p:nvPr/>
          </p:nvSpPr>
          <p:spPr>
            <a:xfrm>
              <a:off x="6568469" y="4027879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NOR</a:t>
              </a:r>
            </a:p>
          </p:txBody>
        </p:sp>
        <p:sp>
          <p:nvSpPr>
            <p:cNvPr id="150" name="Rektangel med rundade hörn 149"/>
            <p:cNvSpPr/>
            <p:nvPr/>
          </p:nvSpPr>
          <p:spPr>
            <a:xfrm>
              <a:off x="2230339" y="434401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CAN</a:t>
              </a:r>
              <a:endParaRPr lang="sv-SE" sz="1000" dirty="0"/>
            </a:p>
          </p:txBody>
        </p:sp>
        <p:sp>
          <p:nvSpPr>
            <p:cNvPr id="151" name="Rektangel med rundade hörn 150"/>
            <p:cNvSpPr/>
            <p:nvPr/>
          </p:nvSpPr>
          <p:spPr>
            <a:xfrm>
              <a:off x="1201425" y="4859312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SWE</a:t>
              </a:r>
              <a:endParaRPr lang="sv-SE" sz="1000" dirty="0"/>
            </a:p>
          </p:txBody>
        </p:sp>
        <p:sp>
          <p:nvSpPr>
            <p:cNvPr id="152" name="Rektangel med rundade hörn 151"/>
            <p:cNvSpPr/>
            <p:nvPr/>
          </p:nvSpPr>
          <p:spPr>
            <a:xfrm>
              <a:off x="6578094" y="4356653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FIN</a:t>
              </a:r>
              <a:endParaRPr lang="sv-SE" sz="1000" dirty="0"/>
            </a:p>
          </p:txBody>
        </p:sp>
        <p:sp>
          <p:nvSpPr>
            <p:cNvPr id="153" name="Rektangel med rundade hörn 152"/>
            <p:cNvSpPr/>
            <p:nvPr/>
          </p:nvSpPr>
          <p:spPr>
            <a:xfrm>
              <a:off x="4553976" y="461647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USA</a:t>
              </a:r>
              <a:endParaRPr lang="sv-SE" sz="1000" dirty="0"/>
            </a:p>
          </p:txBody>
        </p:sp>
        <p:sp>
          <p:nvSpPr>
            <p:cNvPr id="154" name="Rektangel med rundade hörn 153"/>
            <p:cNvSpPr/>
            <p:nvPr/>
          </p:nvSpPr>
          <p:spPr>
            <a:xfrm>
              <a:off x="1696031" y="4342303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DEN</a:t>
              </a:r>
              <a:endParaRPr lang="sv-SE" sz="1000" dirty="0"/>
            </a:p>
          </p:txBody>
        </p:sp>
        <p:sp>
          <p:nvSpPr>
            <p:cNvPr id="155" name="Rektangel med rundade hörn 154"/>
            <p:cNvSpPr/>
            <p:nvPr/>
          </p:nvSpPr>
          <p:spPr>
            <a:xfrm>
              <a:off x="4549517" y="436475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CAN</a:t>
              </a:r>
              <a:endParaRPr lang="sv-SE" sz="1000" dirty="0"/>
            </a:p>
          </p:txBody>
        </p:sp>
        <p:sp>
          <p:nvSpPr>
            <p:cNvPr id="156" name="Rektangel med rundade hörn 155"/>
            <p:cNvSpPr/>
            <p:nvPr/>
          </p:nvSpPr>
          <p:spPr>
            <a:xfrm>
              <a:off x="2734856" y="461647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SWE</a:t>
              </a:r>
              <a:endParaRPr lang="sv-SE" sz="1000" dirty="0"/>
            </a:p>
          </p:txBody>
        </p:sp>
        <p:sp>
          <p:nvSpPr>
            <p:cNvPr id="157" name="Rektangel med rundade hörn 156"/>
            <p:cNvSpPr/>
            <p:nvPr/>
          </p:nvSpPr>
          <p:spPr>
            <a:xfrm>
              <a:off x="1696031" y="4607992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NOR</a:t>
              </a:r>
            </a:p>
          </p:txBody>
        </p:sp>
        <p:sp>
          <p:nvSpPr>
            <p:cNvPr id="158" name="Rektangel med rundade hörn 157"/>
            <p:cNvSpPr/>
            <p:nvPr/>
          </p:nvSpPr>
          <p:spPr>
            <a:xfrm>
              <a:off x="2735848" y="4349790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DEN</a:t>
              </a:r>
              <a:endParaRPr lang="sv-SE" sz="1000" dirty="0"/>
            </a:p>
          </p:txBody>
        </p:sp>
        <p:sp>
          <p:nvSpPr>
            <p:cNvPr id="159" name="Rektangel med rundade hörn 158"/>
            <p:cNvSpPr/>
            <p:nvPr/>
          </p:nvSpPr>
          <p:spPr>
            <a:xfrm>
              <a:off x="7510461" y="4349790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NOR</a:t>
              </a:r>
            </a:p>
          </p:txBody>
        </p:sp>
        <p:sp>
          <p:nvSpPr>
            <p:cNvPr id="160" name="Rektangel med rundade hörn 159"/>
            <p:cNvSpPr/>
            <p:nvPr/>
          </p:nvSpPr>
          <p:spPr>
            <a:xfrm>
              <a:off x="7514397" y="4598857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SWE</a:t>
              </a:r>
              <a:endParaRPr lang="sv-SE" sz="1000" dirty="0"/>
            </a:p>
          </p:txBody>
        </p:sp>
        <p:sp>
          <p:nvSpPr>
            <p:cNvPr id="161" name="textruta 160"/>
            <p:cNvSpPr txBox="1"/>
            <p:nvPr/>
          </p:nvSpPr>
          <p:spPr>
            <a:xfrm>
              <a:off x="8160720" y="3660014"/>
              <a:ext cx="9342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smtClean="0"/>
                <a:t>Activities</a:t>
              </a:r>
              <a:endParaRPr lang="en-GB" sz="1000" b="1" dirty="0"/>
            </a:p>
          </p:txBody>
        </p:sp>
        <p:sp>
          <p:nvSpPr>
            <p:cNvPr id="162" name="Rektangel med rundade hörn 161"/>
            <p:cNvSpPr/>
            <p:nvPr/>
          </p:nvSpPr>
          <p:spPr>
            <a:xfrm>
              <a:off x="6587720" y="4614146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SWE</a:t>
              </a:r>
              <a:endParaRPr lang="sv-SE" sz="1000" dirty="0"/>
            </a:p>
          </p:txBody>
        </p:sp>
        <p:sp>
          <p:nvSpPr>
            <p:cNvPr id="163" name="textruta 162"/>
            <p:cNvSpPr txBox="1"/>
            <p:nvPr/>
          </p:nvSpPr>
          <p:spPr>
            <a:xfrm>
              <a:off x="8150759" y="4365735"/>
              <a:ext cx="8134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smtClean="0"/>
                <a:t>Supporting </a:t>
              </a:r>
            </a:p>
            <a:p>
              <a:r>
                <a:rPr lang="en-GB" sz="1000" b="1" dirty="0" smtClean="0"/>
                <a:t>Countries</a:t>
              </a:r>
              <a:endParaRPr lang="en-GB" sz="1000" b="1" dirty="0"/>
            </a:p>
          </p:txBody>
        </p:sp>
        <p:sp>
          <p:nvSpPr>
            <p:cNvPr id="164" name="textruta 163"/>
            <p:cNvSpPr txBox="1"/>
            <p:nvPr/>
          </p:nvSpPr>
          <p:spPr>
            <a:xfrm>
              <a:off x="8120423" y="4018695"/>
              <a:ext cx="98808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smtClean="0"/>
                <a:t>Lead Countries</a:t>
              </a:r>
              <a:endParaRPr lang="en-GB" sz="1000" b="1" dirty="0"/>
            </a:p>
          </p:txBody>
        </p:sp>
        <p:sp>
          <p:nvSpPr>
            <p:cNvPr id="165" name="textruta 164"/>
            <p:cNvSpPr txBox="1"/>
            <p:nvPr/>
          </p:nvSpPr>
          <p:spPr>
            <a:xfrm>
              <a:off x="7387094" y="3655816"/>
              <a:ext cx="7200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000" b="1" dirty="0" smtClean="0"/>
                <a:t>Geoportal</a:t>
              </a:r>
              <a:endParaRPr lang="sv-SE" sz="1000" b="1" dirty="0"/>
            </a:p>
          </p:txBody>
        </p:sp>
        <p:sp>
          <p:nvSpPr>
            <p:cNvPr id="166" name="Rektangel med rundade hörn 165"/>
            <p:cNvSpPr/>
            <p:nvPr/>
          </p:nvSpPr>
          <p:spPr>
            <a:xfrm>
              <a:off x="5276990" y="5119213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SWE</a:t>
              </a:r>
              <a:endParaRPr lang="sv-SE" sz="1000" dirty="0"/>
            </a:p>
          </p:txBody>
        </p:sp>
        <p:sp>
          <p:nvSpPr>
            <p:cNvPr id="167" name="Rektangel med rundade hörn 166"/>
            <p:cNvSpPr/>
            <p:nvPr/>
          </p:nvSpPr>
          <p:spPr>
            <a:xfrm>
              <a:off x="5776695" y="436510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DEN</a:t>
              </a:r>
              <a:endParaRPr lang="sv-SE" sz="1000" dirty="0"/>
            </a:p>
          </p:txBody>
        </p:sp>
        <p:sp>
          <p:nvSpPr>
            <p:cNvPr id="168" name="Rektangel med rundade hörn 167"/>
            <p:cNvSpPr/>
            <p:nvPr/>
          </p:nvSpPr>
          <p:spPr>
            <a:xfrm>
              <a:off x="5276990" y="486784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NOR</a:t>
              </a:r>
            </a:p>
          </p:txBody>
        </p:sp>
        <p:sp>
          <p:nvSpPr>
            <p:cNvPr id="169" name="Rektangel med rundade hörn 168"/>
            <p:cNvSpPr/>
            <p:nvPr/>
          </p:nvSpPr>
          <p:spPr>
            <a:xfrm>
              <a:off x="5276990" y="461647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FIN</a:t>
              </a:r>
              <a:endParaRPr lang="sv-SE" sz="1000" dirty="0"/>
            </a:p>
          </p:txBody>
        </p:sp>
        <p:sp>
          <p:nvSpPr>
            <p:cNvPr id="170" name="Rektangel med rundade hörn 169"/>
            <p:cNvSpPr/>
            <p:nvPr/>
          </p:nvSpPr>
          <p:spPr>
            <a:xfrm>
              <a:off x="5776695" y="5119213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USA</a:t>
              </a:r>
              <a:endParaRPr lang="sv-SE" sz="1000" dirty="0"/>
            </a:p>
          </p:txBody>
        </p:sp>
        <p:sp>
          <p:nvSpPr>
            <p:cNvPr id="171" name="Rektangel med rundade hörn 170"/>
            <p:cNvSpPr/>
            <p:nvPr/>
          </p:nvSpPr>
          <p:spPr>
            <a:xfrm>
              <a:off x="5276990" y="436510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CAN</a:t>
              </a:r>
              <a:endParaRPr lang="sv-SE" sz="1000" dirty="0"/>
            </a:p>
          </p:txBody>
        </p:sp>
        <p:sp>
          <p:nvSpPr>
            <p:cNvPr id="172" name="Rektangel med rundade hörn 171"/>
            <p:cNvSpPr/>
            <p:nvPr/>
          </p:nvSpPr>
          <p:spPr>
            <a:xfrm>
              <a:off x="5776695" y="461647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ICE</a:t>
              </a:r>
              <a:endParaRPr lang="sv-SE" sz="1000" dirty="0"/>
            </a:p>
          </p:txBody>
        </p:sp>
        <p:sp>
          <p:nvSpPr>
            <p:cNvPr id="173" name="Rektangel med rundade hörn 172"/>
            <p:cNvSpPr/>
            <p:nvPr/>
          </p:nvSpPr>
          <p:spPr>
            <a:xfrm>
              <a:off x="5776695" y="486784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RUS</a:t>
              </a:r>
              <a:endParaRPr lang="sv-SE" sz="1000" dirty="0"/>
            </a:p>
          </p:txBody>
        </p:sp>
        <p:sp>
          <p:nvSpPr>
            <p:cNvPr id="174" name="Rektangel med rundade hörn 173"/>
            <p:cNvSpPr/>
            <p:nvPr/>
          </p:nvSpPr>
          <p:spPr>
            <a:xfrm>
              <a:off x="144627" y="5119213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SWE</a:t>
              </a:r>
              <a:endParaRPr lang="sv-SE" sz="1000" dirty="0"/>
            </a:p>
          </p:txBody>
        </p:sp>
        <p:sp>
          <p:nvSpPr>
            <p:cNvPr id="175" name="Rektangel med rundade hörn 174"/>
            <p:cNvSpPr/>
            <p:nvPr/>
          </p:nvSpPr>
          <p:spPr>
            <a:xfrm>
              <a:off x="644332" y="436510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DEN</a:t>
              </a:r>
              <a:endParaRPr lang="sv-SE" sz="1000" dirty="0"/>
            </a:p>
          </p:txBody>
        </p:sp>
        <p:sp>
          <p:nvSpPr>
            <p:cNvPr id="176" name="Rektangel med rundade hörn 175"/>
            <p:cNvSpPr/>
            <p:nvPr/>
          </p:nvSpPr>
          <p:spPr>
            <a:xfrm>
              <a:off x="144627" y="486784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NOR</a:t>
              </a:r>
            </a:p>
          </p:txBody>
        </p:sp>
        <p:sp>
          <p:nvSpPr>
            <p:cNvPr id="177" name="Rektangel med rundade hörn 176"/>
            <p:cNvSpPr/>
            <p:nvPr/>
          </p:nvSpPr>
          <p:spPr>
            <a:xfrm>
              <a:off x="144627" y="461647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FIN</a:t>
              </a:r>
              <a:endParaRPr lang="sv-SE" sz="1000" dirty="0"/>
            </a:p>
          </p:txBody>
        </p:sp>
        <p:sp>
          <p:nvSpPr>
            <p:cNvPr id="178" name="Rektangel med rundade hörn 177"/>
            <p:cNvSpPr/>
            <p:nvPr/>
          </p:nvSpPr>
          <p:spPr>
            <a:xfrm>
              <a:off x="400000" y="4034118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USA</a:t>
              </a:r>
              <a:endParaRPr lang="sv-SE" sz="1000" dirty="0"/>
            </a:p>
          </p:txBody>
        </p:sp>
        <p:sp>
          <p:nvSpPr>
            <p:cNvPr id="179" name="Rektangel med rundade hörn 178"/>
            <p:cNvSpPr/>
            <p:nvPr/>
          </p:nvSpPr>
          <p:spPr>
            <a:xfrm>
              <a:off x="144627" y="436510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CAN</a:t>
              </a:r>
              <a:endParaRPr lang="sv-SE" sz="1000" dirty="0"/>
            </a:p>
          </p:txBody>
        </p:sp>
        <p:sp>
          <p:nvSpPr>
            <p:cNvPr id="180" name="Rektangel med rundade hörn 179"/>
            <p:cNvSpPr/>
            <p:nvPr/>
          </p:nvSpPr>
          <p:spPr>
            <a:xfrm>
              <a:off x="644332" y="461647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ICE</a:t>
              </a:r>
              <a:endParaRPr lang="sv-SE" sz="1000" dirty="0"/>
            </a:p>
          </p:txBody>
        </p:sp>
        <p:sp>
          <p:nvSpPr>
            <p:cNvPr id="181" name="Rektangel med rundade hörn 180"/>
            <p:cNvSpPr/>
            <p:nvPr/>
          </p:nvSpPr>
          <p:spPr>
            <a:xfrm>
              <a:off x="644332" y="486784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RUS</a:t>
              </a:r>
              <a:endParaRPr lang="sv-SE" sz="1000" dirty="0"/>
            </a:p>
          </p:txBody>
        </p:sp>
        <p:sp>
          <p:nvSpPr>
            <p:cNvPr id="182" name="Rektangel med rundade hörn 181"/>
            <p:cNvSpPr/>
            <p:nvPr/>
          </p:nvSpPr>
          <p:spPr>
            <a:xfrm>
              <a:off x="3316263" y="5119213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SWE</a:t>
              </a:r>
              <a:endParaRPr lang="sv-SE" sz="1000" dirty="0"/>
            </a:p>
          </p:txBody>
        </p:sp>
        <p:sp>
          <p:nvSpPr>
            <p:cNvPr id="183" name="Rektangel med rundade hörn 182"/>
            <p:cNvSpPr/>
            <p:nvPr/>
          </p:nvSpPr>
          <p:spPr>
            <a:xfrm>
              <a:off x="3815968" y="436510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DEN</a:t>
              </a:r>
              <a:endParaRPr lang="sv-SE" sz="1000" dirty="0"/>
            </a:p>
          </p:txBody>
        </p:sp>
        <p:sp>
          <p:nvSpPr>
            <p:cNvPr id="184" name="Rektangel med rundade hörn 183"/>
            <p:cNvSpPr/>
            <p:nvPr/>
          </p:nvSpPr>
          <p:spPr>
            <a:xfrm>
              <a:off x="3316263" y="486784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NOR</a:t>
              </a:r>
            </a:p>
          </p:txBody>
        </p:sp>
        <p:sp>
          <p:nvSpPr>
            <p:cNvPr id="185" name="Rektangel med rundade hörn 184"/>
            <p:cNvSpPr/>
            <p:nvPr/>
          </p:nvSpPr>
          <p:spPr>
            <a:xfrm>
              <a:off x="3316263" y="461647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FIN</a:t>
              </a:r>
              <a:endParaRPr lang="sv-SE" sz="1000" dirty="0"/>
            </a:p>
          </p:txBody>
        </p:sp>
        <p:sp>
          <p:nvSpPr>
            <p:cNvPr id="186" name="Rektangel med rundade hörn 185"/>
            <p:cNvSpPr/>
            <p:nvPr/>
          </p:nvSpPr>
          <p:spPr>
            <a:xfrm>
              <a:off x="3815968" y="5119213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USA</a:t>
              </a:r>
              <a:endParaRPr lang="sv-SE" sz="1000" dirty="0"/>
            </a:p>
          </p:txBody>
        </p:sp>
        <p:sp>
          <p:nvSpPr>
            <p:cNvPr id="187" name="Rektangel med rundade hörn 186"/>
            <p:cNvSpPr/>
            <p:nvPr/>
          </p:nvSpPr>
          <p:spPr>
            <a:xfrm>
              <a:off x="3316263" y="436510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CAN</a:t>
              </a:r>
              <a:endParaRPr lang="sv-SE" sz="1000" dirty="0"/>
            </a:p>
          </p:txBody>
        </p:sp>
        <p:sp>
          <p:nvSpPr>
            <p:cNvPr id="188" name="Rektangel med rundade hörn 187"/>
            <p:cNvSpPr/>
            <p:nvPr/>
          </p:nvSpPr>
          <p:spPr>
            <a:xfrm>
              <a:off x="3815968" y="461647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ICE</a:t>
              </a:r>
              <a:endParaRPr lang="sv-SE" sz="1000" dirty="0"/>
            </a:p>
          </p:txBody>
        </p:sp>
        <p:sp>
          <p:nvSpPr>
            <p:cNvPr id="189" name="Rektangel med rundade hörn 188"/>
            <p:cNvSpPr/>
            <p:nvPr/>
          </p:nvSpPr>
          <p:spPr>
            <a:xfrm>
              <a:off x="3815968" y="486784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RUS</a:t>
              </a:r>
              <a:endParaRPr lang="sv-SE" sz="1000" dirty="0"/>
            </a:p>
          </p:txBody>
        </p:sp>
        <p:sp>
          <p:nvSpPr>
            <p:cNvPr id="190" name="Rektangel med rundade hörn 189"/>
            <p:cNvSpPr/>
            <p:nvPr/>
          </p:nvSpPr>
          <p:spPr>
            <a:xfrm>
              <a:off x="2230339" y="4616474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ICE</a:t>
              </a:r>
              <a:endParaRPr lang="sv-SE" sz="1000" dirty="0"/>
            </a:p>
          </p:txBody>
        </p:sp>
        <p:sp>
          <p:nvSpPr>
            <p:cNvPr id="191" name="Rektangel med rundade hörn 190"/>
            <p:cNvSpPr/>
            <p:nvPr/>
          </p:nvSpPr>
          <p:spPr>
            <a:xfrm>
              <a:off x="2243646" y="4886986"/>
              <a:ext cx="468000" cy="2160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1000" dirty="0" smtClean="0"/>
                <a:t>USA</a:t>
              </a:r>
              <a:endParaRPr lang="sv-SE" sz="1000" dirty="0"/>
            </a:p>
          </p:txBody>
        </p:sp>
      </p:grpSp>
      <p:sp>
        <p:nvSpPr>
          <p:cNvPr id="202" name="Rektangel med rundade hörn 201"/>
          <p:cNvSpPr/>
          <p:nvPr/>
        </p:nvSpPr>
        <p:spPr>
          <a:xfrm>
            <a:off x="1182506" y="4352163"/>
            <a:ext cx="468000" cy="216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000" dirty="0" smtClean="0"/>
              <a:t>CAN</a:t>
            </a:r>
            <a:endParaRPr lang="sv-SE" sz="1000" dirty="0"/>
          </a:p>
        </p:txBody>
      </p:sp>
      <p:sp>
        <p:nvSpPr>
          <p:cNvPr id="203" name="Rektangel med rundade hörn 202"/>
          <p:cNvSpPr/>
          <p:nvPr/>
        </p:nvSpPr>
        <p:spPr>
          <a:xfrm>
            <a:off x="1194675" y="4609567"/>
            <a:ext cx="468000" cy="216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000" dirty="0" smtClean="0"/>
              <a:t>FIN</a:t>
            </a:r>
            <a:endParaRPr lang="sv-SE" sz="1000" dirty="0"/>
          </a:p>
        </p:txBody>
      </p:sp>
    </p:spTree>
    <p:extLst>
      <p:ext uri="{BB962C8B-B14F-4D97-AF65-F5344CB8AC3E}">
        <p14:creationId xmlns:p14="http://schemas.microsoft.com/office/powerpoint/2010/main" val="111041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2663</TotalTime>
  <Words>162</Words>
  <Application>Microsoft Office PowerPoint</Application>
  <PresentationFormat>Skærmshow (4:3)</PresentationFormat>
  <Paragraphs>148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Office-tema</vt:lpstr>
      <vt:lpstr>PowerPoint-præsentation</vt:lpstr>
    </vt:vector>
  </TitlesOfParts>
  <Company>Lantmäteriet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Fredik Persäter</dc:creator>
  <cp:lastModifiedBy>Peter Pouplier</cp:lastModifiedBy>
  <cp:revision>57</cp:revision>
  <cp:lastPrinted>2014-06-10T14:44:48Z</cp:lastPrinted>
  <dcterms:created xsi:type="dcterms:W3CDTF">2014-06-04T09:33:24Z</dcterms:created>
  <dcterms:modified xsi:type="dcterms:W3CDTF">2015-09-25T12:58:13Z</dcterms:modified>
</cp:coreProperties>
</file>