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4" autoAdjust="0"/>
    <p:restoredTop sz="94660"/>
  </p:normalViewPr>
  <p:slideViewPr>
    <p:cSldViewPr>
      <p:cViewPr>
        <p:scale>
          <a:sx n="70" d="100"/>
          <a:sy n="70" d="100"/>
        </p:scale>
        <p:origin x="-54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D7550-A00B-4F91-8B65-CF006127B669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62B49-E5F8-4927-8321-1C3E3DE29CC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31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62B49-E5F8-4927-8321-1C3E3DE29CC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19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299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10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517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361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007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50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60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07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902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711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05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CB501-FAAF-4473-B94F-A7B8A42BB6F6}" type="datetimeFigureOut">
              <a:rPr lang="sv-SE" smtClean="0"/>
              <a:t>2015-09-25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509F-4272-41A3-A664-E8825D4766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580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/>
          <p:cNvGrpSpPr/>
          <p:nvPr/>
        </p:nvGrpSpPr>
        <p:grpSpPr>
          <a:xfrm>
            <a:off x="35495" y="1340768"/>
            <a:ext cx="9073009" cy="4320480"/>
            <a:chOff x="35495" y="1340768"/>
            <a:chExt cx="9073009" cy="4320480"/>
          </a:xfrm>
        </p:grpSpPr>
        <p:grpSp>
          <p:nvGrpSpPr>
            <p:cNvPr id="35" name="Grupp 34"/>
            <p:cNvGrpSpPr/>
            <p:nvPr/>
          </p:nvGrpSpPr>
          <p:grpSpPr>
            <a:xfrm>
              <a:off x="2555276" y="1340768"/>
              <a:ext cx="3990194" cy="1440160"/>
              <a:chOff x="2555276" y="1412776"/>
              <a:chExt cx="3990194" cy="1440160"/>
            </a:xfrm>
          </p:grpSpPr>
          <p:sp>
            <p:nvSpPr>
              <p:cNvPr id="4" name="Rektangel med rundade hörn 3"/>
              <p:cNvSpPr/>
              <p:nvPr/>
            </p:nvSpPr>
            <p:spPr>
              <a:xfrm>
                <a:off x="2555276" y="1412776"/>
                <a:ext cx="3960440" cy="144016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8" name="Rektangel med rundade hörn 7"/>
              <p:cNvSpPr>
                <a:spLocks noChangeAspect="1"/>
              </p:cNvSpPr>
              <p:nvPr/>
            </p:nvSpPr>
            <p:spPr>
              <a:xfrm>
                <a:off x="4575013" y="1857356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200" dirty="0" smtClean="0"/>
                  <a:t>Finland</a:t>
                </a:r>
                <a:endParaRPr lang="sv-SE" sz="1200" dirty="0"/>
              </a:p>
            </p:txBody>
          </p:sp>
          <p:sp>
            <p:nvSpPr>
              <p:cNvPr id="9" name="Rektangel med rundade hörn 8"/>
              <p:cNvSpPr>
                <a:spLocks noChangeAspect="1"/>
              </p:cNvSpPr>
              <p:nvPr/>
            </p:nvSpPr>
            <p:spPr>
              <a:xfrm>
                <a:off x="3726353" y="2344777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Russia</a:t>
                </a:r>
                <a:endParaRPr lang="en-GB" sz="1200" dirty="0"/>
              </a:p>
            </p:txBody>
          </p:sp>
          <p:sp>
            <p:nvSpPr>
              <p:cNvPr id="10" name="Rektangel med rundade hörn 9"/>
              <p:cNvSpPr>
                <a:spLocks noChangeAspect="1"/>
              </p:cNvSpPr>
              <p:nvPr/>
            </p:nvSpPr>
            <p:spPr>
              <a:xfrm>
                <a:off x="2819669" y="2352947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Norway</a:t>
                </a:r>
              </a:p>
            </p:txBody>
          </p:sp>
          <p:sp>
            <p:nvSpPr>
              <p:cNvPr id="11" name="Rektangel med rundade hörn 10"/>
              <p:cNvSpPr>
                <a:spLocks noChangeAspect="1"/>
              </p:cNvSpPr>
              <p:nvPr/>
            </p:nvSpPr>
            <p:spPr>
              <a:xfrm>
                <a:off x="4575013" y="2344777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200" dirty="0" smtClean="0"/>
                  <a:t>Sweden</a:t>
                </a:r>
                <a:endParaRPr lang="sv-SE" sz="1200" dirty="0"/>
              </a:p>
            </p:txBody>
          </p:sp>
          <p:sp>
            <p:nvSpPr>
              <p:cNvPr id="12" name="Rektangel med rundade hörn 11"/>
              <p:cNvSpPr>
                <a:spLocks noChangeAspect="1"/>
              </p:cNvSpPr>
              <p:nvPr/>
            </p:nvSpPr>
            <p:spPr>
              <a:xfrm>
                <a:off x="3708110" y="1860596"/>
                <a:ext cx="784800" cy="35316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Denmark</a:t>
                </a:r>
                <a:endParaRPr lang="en-GB" sz="1200" dirty="0"/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2585031" y="1484784"/>
                <a:ext cx="39604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/>
                  <a:t>Arctic SDI Board</a:t>
                </a:r>
                <a:endParaRPr lang="sv-SE" dirty="0"/>
              </a:p>
            </p:txBody>
          </p:sp>
          <p:sp>
            <p:nvSpPr>
              <p:cNvPr id="6" name="Rektangel med rundade hörn 5"/>
              <p:cNvSpPr>
                <a:spLocks noChangeAspect="1"/>
              </p:cNvSpPr>
              <p:nvPr/>
            </p:nvSpPr>
            <p:spPr>
              <a:xfrm>
                <a:off x="2819669" y="1860596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200" dirty="0" smtClean="0"/>
                  <a:t>Canada</a:t>
                </a:r>
                <a:endParaRPr lang="sv-SE" sz="1200" dirty="0"/>
              </a:p>
            </p:txBody>
          </p:sp>
          <p:sp>
            <p:nvSpPr>
              <p:cNvPr id="7" name="Rektangel med rundade hörn 6"/>
              <p:cNvSpPr>
                <a:spLocks noChangeAspect="1"/>
              </p:cNvSpPr>
              <p:nvPr/>
            </p:nvSpPr>
            <p:spPr>
              <a:xfrm>
                <a:off x="5436184" y="2344346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200" dirty="0" smtClean="0"/>
                  <a:t>USA</a:t>
                </a:r>
                <a:endParaRPr lang="sv-SE" sz="1200" dirty="0"/>
              </a:p>
            </p:txBody>
          </p:sp>
          <p:sp>
            <p:nvSpPr>
              <p:cNvPr id="5" name="Rektangel med rundade hörn 4"/>
              <p:cNvSpPr>
                <a:spLocks noChangeAspect="1"/>
              </p:cNvSpPr>
              <p:nvPr/>
            </p:nvSpPr>
            <p:spPr>
              <a:xfrm>
                <a:off x="5433136" y="1857356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Iceland</a:t>
                </a:r>
                <a:endParaRPr lang="en-GB" sz="1200" dirty="0"/>
              </a:p>
            </p:txBody>
          </p:sp>
        </p:grpSp>
        <p:cxnSp>
          <p:nvCxnSpPr>
            <p:cNvPr id="106" name="Rak pil 105"/>
            <p:cNvCxnSpPr>
              <a:stCxn id="4" idx="2"/>
              <a:endCxn id="100" idx="0"/>
            </p:cNvCxnSpPr>
            <p:nvPr/>
          </p:nvCxnSpPr>
          <p:spPr>
            <a:xfrm>
              <a:off x="4535496" y="2780928"/>
              <a:ext cx="29755" cy="504056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ktangel med rundade hörn 99"/>
            <p:cNvSpPr/>
            <p:nvPr/>
          </p:nvSpPr>
          <p:spPr>
            <a:xfrm>
              <a:off x="35495" y="3284984"/>
              <a:ext cx="9059511" cy="2376264"/>
            </a:xfrm>
            <a:prstGeom prst="roundRect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5" name="Rektangel med rundade hörn 14"/>
            <p:cNvSpPr/>
            <p:nvPr/>
          </p:nvSpPr>
          <p:spPr>
            <a:xfrm>
              <a:off x="74228" y="3429000"/>
              <a:ext cx="1080120" cy="2088232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6" name="Rektangel med rundade hörn 15"/>
            <p:cNvSpPr/>
            <p:nvPr/>
          </p:nvSpPr>
          <p:spPr>
            <a:xfrm>
              <a:off x="1194675" y="3429000"/>
              <a:ext cx="975545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7" name="Rektangel med rundade hörn 16"/>
            <p:cNvSpPr/>
            <p:nvPr/>
          </p:nvSpPr>
          <p:spPr>
            <a:xfrm>
              <a:off x="2210547" y="3429000"/>
              <a:ext cx="104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 smtClean="0"/>
            </a:p>
          </p:txBody>
        </p:sp>
        <p:sp>
          <p:nvSpPr>
            <p:cNvPr id="18" name="Rektangel med rundade hörn 17"/>
            <p:cNvSpPr/>
            <p:nvPr/>
          </p:nvSpPr>
          <p:spPr>
            <a:xfrm>
              <a:off x="3294874" y="3429000"/>
              <a:ext cx="104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9" name="Rektangel med rundade hörn 18"/>
            <p:cNvSpPr/>
            <p:nvPr/>
          </p:nvSpPr>
          <p:spPr>
            <a:xfrm>
              <a:off x="4379201" y="3429000"/>
              <a:ext cx="86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20" name="Rektangel med rundade hörn 19"/>
            <p:cNvSpPr/>
            <p:nvPr/>
          </p:nvSpPr>
          <p:spPr>
            <a:xfrm>
              <a:off x="5283528" y="3429000"/>
              <a:ext cx="1080216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21" name="Rektangel med rundade hörn 20"/>
            <p:cNvSpPr/>
            <p:nvPr/>
          </p:nvSpPr>
          <p:spPr>
            <a:xfrm>
              <a:off x="6404071" y="3429000"/>
              <a:ext cx="86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22" name="Rektangel med rundade hörn 21"/>
            <p:cNvSpPr/>
            <p:nvPr/>
          </p:nvSpPr>
          <p:spPr>
            <a:xfrm>
              <a:off x="7308400" y="3429000"/>
              <a:ext cx="86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 smtClean="0"/>
            </a:p>
          </p:txBody>
        </p:sp>
        <p:sp>
          <p:nvSpPr>
            <p:cNvPr id="80" name="textruta 79"/>
            <p:cNvSpPr txBox="1"/>
            <p:nvPr/>
          </p:nvSpPr>
          <p:spPr>
            <a:xfrm>
              <a:off x="2211449" y="3595709"/>
              <a:ext cx="1095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Communication</a:t>
              </a:r>
              <a:endParaRPr lang="sv-SE" sz="1000" b="1" dirty="0"/>
            </a:p>
          </p:txBody>
        </p:sp>
        <p:sp>
          <p:nvSpPr>
            <p:cNvPr id="90" name="textruta 89"/>
            <p:cNvSpPr txBox="1"/>
            <p:nvPr/>
          </p:nvSpPr>
          <p:spPr>
            <a:xfrm>
              <a:off x="4451615" y="3523528"/>
              <a:ext cx="712474" cy="40011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en-GB" sz="1000" b="1" dirty="0" smtClean="0"/>
                <a:t>Operational</a:t>
              </a:r>
            </a:p>
            <a:p>
              <a:pPr algn="ctr"/>
              <a:r>
                <a:rPr lang="en-GB" sz="1000" b="1" dirty="0" smtClean="0"/>
                <a:t>Policies</a:t>
              </a:r>
              <a:endParaRPr lang="en-GB" sz="1000" b="1" dirty="0"/>
            </a:p>
          </p:txBody>
        </p:sp>
        <p:sp>
          <p:nvSpPr>
            <p:cNvPr id="91" name="textruta 90"/>
            <p:cNvSpPr txBox="1"/>
            <p:nvPr/>
          </p:nvSpPr>
          <p:spPr>
            <a:xfrm>
              <a:off x="3203848" y="3523701"/>
              <a:ext cx="1095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/>
                <a:t>Strategy</a:t>
              </a:r>
            </a:p>
            <a:p>
              <a:pPr algn="ctr"/>
              <a:r>
                <a:rPr lang="en-GB" sz="1000" b="1" dirty="0" smtClean="0"/>
                <a:t>2015-2022</a:t>
              </a:r>
              <a:endParaRPr lang="en-GB" sz="1000" b="1" dirty="0"/>
            </a:p>
          </p:txBody>
        </p:sp>
        <p:sp>
          <p:nvSpPr>
            <p:cNvPr id="92" name="textruta 91"/>
            <p:cNvSpPr txBox="1"/>
            <p:nvPr/>
          </p:nvSpPr>
          <p:spPr>
            <a:xfrm>
              <a:off x="1154348" y="3611889"/>
              <a:ext cx="1095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/>
                <a:t>Secretariat</a:t>
              </a:r>
              <a:endParaRPr lang="en-GB" sz="1000" b="1" dirty="0"/>
            </a:p>
          </p:txBody>
        </p:sp>
        <p:sp>
          <p:nvSpPr>
            <p:cNvPr id="93" name="textruta 92"/>
            <p:cNvSpPr txBox="1"/>
            <p:nvPr/>
          </p:nvSpPr>
          <p:spPr>
            <a:xfrm>
              <a:off x="104272" y="3541641"/>
              <a:ext cx="108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National Contact Points</a:t>
              </a:r>
              <a:endParaRPr lang="sv-SE" sz="1000" b="1" dirty="0"/>
            </a:p>
          </p:txBody>
        </p:sp>
        <p:sp>
          <p:nvSpPr>
            <p:cNvPr id="94" name="textruta 93"/>
            <p:cNvSpPr txBox="1"/>
            <p:nvPr/>
          </p:nvSpPr>
          <p:spPr>
            <a:xfrm>
              <a:off x="6452094" y="3446584"/>
              <a:ext cx="720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Cloud &amp; </a:t>
              </a:r>
            </a:p>
            <a:p>
              <a:pPr algn="ctr"/>
              <a:r>
                <a:rPr lang="sv-SE" sz="1000" b="1" dirty="0" smtClean="0"/>
                <a:t>Cascading</a:t>
              </a:r>
            </a:p>
            <a:p>
              <a:pPr algn="ctr"/>
              <a:r>
                <a:rPr lang="sv-SE" sz="1000" b="1" dirty="0" smtClean="0"/>
                <a:t>Service</a:t>
              </a:r>
              <a:endParaRPr lang="sv-SE" sz="1000" b="1" dirty="0"/>
            </a:p>
          </p:txBody>
        </p:sp>
        <p:sp>
          <p:nvSpPr>
            <p:cNvPr id="98" name="Rektangel 97"/>
            <p:cNvSpPr/>
            <p:nvPr/>
          </p:nvSpPr>
          <p:spPr>
            <a:xfrm>
              <a:off x="104272" y="3970826"/>
              <a:ext cx="8935793" cy="341960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7" name="textruta 96"/>
            <p:cNvSpPr txBox="1"/>
            <p:nvPr/>
          </p:nvSpPr>
          <p:spPr>
            <a:xfrm>
              <a:off x="5470389" y="3464697"/>
              <a:ext cx="7018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Technical</a:t>
              </a:r>
            </a:p>
            <a:p>
              <a:pPr algn="ctr"/>
              <a:r>
                <a:rPr lang="sv-SE" sz="1000" b="1" dirty="0" smtClean="0"/>
                <a:t>Working Group</a:t>
              </a:r>
              <a:endParaRPr lang="sv-SE" sz="1000" b="1" dirty="0"/>
            </a:p>
          </p:txBody>
        </p:sp>
        <p:sp>
          <p:nvSpPr>
            <p:cNvPr id="99" name="Rektangel 98"/>
            <p:cNvSpPr/>
            <p:nvPr/>
          </p:nvSpPr>
          <p:spPr>
            <a:xfrm>
              <a:off x="104272" y="4304077"/>
              <a:ext cx="8935793" cy="1069140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3" name="Rektangel med rundade hörn 22"/>
            <p:cNvSpPr/>
            <p:nvPr/>
          </p:nvSpPr>
          <p:spPr>
            <a:xfrm>
              <a:off x="1448447" y="4027757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24" name="Rektangel med rundade hörn 23"/>
            <p:cNvSpPr/>
            <p:nvPr/>
          </p:nvSpPr>
          <p:spPr>
            <a:xfrm>
              <a:off x="5564594" y="4035635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25" name="Rektangel med rundade hörn 24"/>
            <p:cNvSpPr/>
            <p:nvPr/>
          </p:nvSpPr>
          <p:spPr>
            <a:xfrm>
              <a:off x="3815968" y="4027757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27" name="Rektangel med rundade hörn 26"/>
            <p:cNvSpPr/>
            <p:nvPr/>
          </p:nvSpPr>
          <p:spPr>
            <a:xfrm>
              <a:off x="2498547" y="4018695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28" name="Rektangel med rundade hörn 27"/>
            <p:cNvSpPr/>
            <p:nvPr/>
          </p:nvSpPr>
          <p:spPr>
            <a:xfrm>
              <a:off x="3328325" y="4027757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29" name="Rektangel med rundade hörn 28"/>
            <p:cNvSpPr/>
            <p:nvPr/>
          </p:nvSpPr>
          <p:spPr>
            <a:xfrm>
              <a:off x="4533971" y="4027757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47" name="Rektangel med rundade hörn 46"/>
            <p:cNvSpPr/>
            <p:nvPr/>
          </p:nvSpPr>
          <p:spPr>
            <a:xfrm>
              <a:off x="393250" y="4023679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49" name="Rektangel med rundade hörn 48"/>
            <p:cNvSpPr/>
            <p:nvPr/>
          </p:nvSpPr>
          <p:spPr>
            <a:xfrm>
              <a:off x="7510525" y="404223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51" name="Rektangel med rundade hörn 50"/>
            <p:cNvSpPr/>
            <p:nvPr/>
          </p:nvSpPr>
          <p:spPr>
            <a:xfrm>
              <a:off x="6568469" y="4027879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63" name="Rektangel med rundade hörn 62"/>
            <p:cNvSpPr/>
            <p:nvPr/>
          </p:nvSpPr>
          <p:spPr>
            <a:xfrm>
              <a:off x="2230339" y="434401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64" name="Rektangel med rundade hörn 63"/>
            <p:cNvSpPr/>
            <p:nvPr/>
          </p:nvSpPr>
          <p:spPr>
            <a:xfrm>
              <a:off x="1201983" y="4594259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66" name="Rektangel med rundade hörn 65"/>
            <p:cNvSpPr/>
            <p:nvPr/>
          </p:nvSpPr>
          <p:spPr>
            <a:xfrm>
              <a:off x="6578094" y="435665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68" name="Rektangel med rundade hörn 67"/>
            <p:cNvSpPr/>
            <p:nvPr/>
          </p:nvSpPr>
          <p:spPr>
            <a:xfrm>
              <a:off x="4553976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69" name="Rektangel med rundade hörn 68"/>
            <p:cNvSpPr/>
            <p:nvPr/>
          </p:nvSpPr>
          <p:spPr>
            <a:xfrm>
              <a:off x="1201983" y="4349790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71" name="Rektangel med rundade hörn 70"/>
            <p:cNvSpPr/>
            <p:nvPr/>
          </p:nvSpPr>
          <p:spPr>
            <a:xfrm>
              <a:off x="4549517" y="436475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72" name="Rektangel med rundade hörn 71"/>
            <p:cNvSpPr/>
            <p:nvPr/>
          </p:nvSpPr>
          <p:spPr>
            <a:xfrm>
              <a:off x="2734856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75" name="Rektangel med rundade hörn 74"/>
            <p:cNvSpPr/>
            <p:nvPr/>
          </p:nvSpPr>
          <p:spPr>
            <a:xfrm>
              <a:off x="1696031" y="4349790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81" name="Rektangel med rundade hörn 80"/>
            <p:cNvSpPr/>
            <p:nvPr/>
          </p:nvSpPr>
          <p:spPr>
            <a:xfrm>
              <a:off x="2735848" y="4349790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84" name="Rektangel med rundade hörn 83"/>
            <p:cNvSpPr/>
            <p:nvPr/>
          </p:nvSpPr>
          <p:spPr>
            <a:xfrm>
              <a:off x="7510461" y="4349790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86" name="Rektangel med rundade hörn 85"/>
            <p:cNvSpPr/>
            <p:nvPr/>
          </p:nvSpPr>
          <p:spPr>
            <a:xfrm>
              <a:off x="7514397" y="4598857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05" name="textruta 104"/>
            <p:cNvSpPr txBox="1"/>
            <p:nvPr/>
          </p:nvSpPr>
          <p:spPr>
            <a:xfrm>
              <a:off x="8160720" y="3660014"/>
              <a:ext cx="9342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/>
                <a:t>Activities</a:t>
              </a:r>
              <a:endParaRPr lang="en-GB" sz="1000" b="1" dirty="0"/>
            </a:p>
          </p:txBody>
        </p:sp>
        <p:sp>
          <p:nvSpPr>
            <p:cNvPr id="61" name="Rektangel med rundade hörn 60"/>
            <p:cNvSpPr/>
            <p:nvPr/>
          </p:nvSpPr>
          <p:spPr>
            <a:xfrm>
              <a:off x="6587720" y="4614146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04" name="textruta 103"/>
            <p:cNvSpPr txBox="1"/>
            <p:nvPr/>
          </p:nvSpPr>
          <p:spPr>
            <a:xfrm>
              <a:off x="8150759" y="4365735"/>
              <a:ext cx="8134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/>
                <a:t>Supporting </a:t>
              </a:r>
            </a:p>
            <a:p>
              <a:r>
                <a:rPr lang="en-GB" sz="1000" b="1" dirty="0" smtClean="0"/>
                <a:t>Countries</a:t>
              </a:r>
              <a:endParaRPr lang="en-GB" sz="1000" b="1" dirty="0"/>
            </a:p>
          </p:txBody>
        </p:sp>
        <p:sp>
          <p:nvSpPr>
            <p:cNvPr id="103" name="textruta 102"/>
            <p:cNvSpPr txBox="1"/>
            <p:nvPr/>
          </p:nvSpPr>
          <p:spPr>
            <a:xfrm>
              <a:off x="8120423" y="4018695"/>
              <a:ext cx="98808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/>
                <a:t>Lead Countries</a:t>
              </a:r>
              <a:endParaRPr lang="en-GB" sz="1000" b="1" dirty="0"/>
            </a:p>
          </p:txBody>
        </p:sp>
        <p:sp>
          <p:nvSpPr>
            <p:cNvPr id="65" name="textruta 64"/>
            <p:cNvSpPr txBox="1"/>
            <p:nvPr/>
          </p:nvSpPr>
          <p:spPr>
            <a:xfrm>
              <a:off x="7387094" y="3655816"/>
              <a:ext cx="720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Geoportal</a:t>
              </a:r>
              <a:endParaRPr lang="sv-SE" sz="1000" b="1" dirty="0"/>
            </a:p>
          </p:txBody>
        </p:sp>
        <p:sp>
          <p:nvSpPr>
            <p:cNvPr id="62" name="Rektangel med rundade hörn 61"/>
            <p:cNvSpPr/>
            <p:nvPr/>
          </p:nvSpPr>
          <p:spPr>
            <a:xfrm>
              <a:off x="5276990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67" name="Rektangel med rundade hörn 66"/>
            <p:cNvSpPr/>
            <p:nvPr/>
          </p:nvSpPr>
          <p:spPr>
            <a:xfrm>
              <a:off x="5776695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70" name="Rektangel med rundade hörn 69"/>
            <p:cNvSpPr/>
            <p:nvPr/>
          </p:nvSpPr>
          <p:spPr>
            <a:xfrm>
              <a:off x="5276990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73" name="Rektangel med rundade hörn 72"/>
            <p:cNvSpPr/>
            <p:nvPr/>
          </p:nvSpPr>
          <p:spPr>
            <a:xfrm>
              <a:off x="5276990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74" name="Rektangel med rundade hörn 73"/>
            <p:cNvSpPr/>
            <p:nvPr/>
          </p:nvSpPr>
          <p:spPr>
            <a:xfrm>
              <a:off x="5776695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83" name="Rektangel med rundade hörn 82"/>
            <p:cNvSpPr/>
            <p:nvPr/>
          </p:nvSpPr>
          <p:spPr>
            <a:xfrm>
              <a:off x="5276990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85" name="Rektangel med rundade hörn 84"/>
            <p:cNvSpPr/>
            <p:nvPr/>
          </p:nvSpPr>
          <p:spPr>
            <a:xfrm>
              <a:off x="5776695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ICE</a:t>
              </a:r>
              <a:endParaRPr lang="sv-SE" sz="1000" dirty="0"/>
            </a:p>
          </p:txBody>
        </p:sp>
        <p:sp>
          <p:nvSpPr>
            <p:cNvPr id="88" name="Rektangel med rundade hörn 87"/>
            <p:cNvSpPr/>
            <p:nvPr/>
          </p:nvSpPr>
          <p:spPr>
            <a:xfrm>
              <a:off x="5776695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RUS</a:t>
              </a:r>
              <a:endParaRPr lang="sv-SE" sz="1000" dirty="0"/>
            </a:p>
          </p:txBody>
        </p:sp>
        <p:sp>
          <p:nvSpPr>
            <p:cNvPr id="89" name="Rektangel med rundade hörn 88"/>
            <p:cNvSpPr/>
            <p:nvPr/>
          </p:nvSpPr>
          <p:spPr>
            <a:xfrm>
              <a:off x="144627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95" name="Rektangel med rundade hörn 94"/>
            <p:cNvSpPr/>
            <p:nvPr/>
          </p:nvSpPr>
          <p:spPr>
            <a:xfrm>
              <a:off x="644332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96" name="Rektangel med rundade hörn 95"/>
            <p:cNvSpPr/>
            <p:nvPr/>
          </p:nvSpPr>
          <p:spPr>
            <a:xfrm>
              <a:off x="144627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101" name="Rektangel med rundade hörn 100"/>
            <p:cNvSpPr/>
            <p:nvPr/>
          </p:nvSpPr>
          <p:spPr>
            <a:xfrm>
              <a:off x="144627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102" name="Rektangel med rundade hörn 101"/>
            <p:cNvSpPr/>
            <p:nvPr/>
          </p:nvSpPr>
          <p:spPr>
            <a:xfrm>
              <a:off x="644332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107" name="Rektangel med rundade hörn 106"/>
            <p:cNvSpPr/>
            <p:nvPr/>
          </p:nvSpPr>
          <p:spPr>
            <a:xfrm>
              <a:off x="144627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108" name="Rektangel med rundade hörn 107"/>
            <p:cNvSpPr/>
            <p:nvPr/>
          </p:nvSpPr>
          <p:spPr>
            <a:xfrm>
              <a:off x="644332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ICE</a:t>
              </a:r>
              <a:endParaRPr lang="sv-SE" sz="1000" dirty="0"/>
            </a:p>
          </p:txBody>
        </p:sp>
        <p:sp>
          <p:nvSpPr>
            <p:cNvPr id="109" name="Rektangel med rundade hörn 108"/>
            <p:cNvSpPr/>
            <p:nvPr/>
          </p:nvSpPr>
          <p:spPr>
            <a:xfrm>
              <a:off x="644332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RUS</a:t>
              </a:r>
              <a:endParaRPr lang="sv-SE" sz="1000" dirty="0"/>
            </a:p>
          </p:txBody>
        </p:sp>
        <p:sp>
          <p:nvSpPr>
            <p:cNvPr id="110" name="Rektangel med rundade hörn 109"/>
            <p:cNvSpPr/>
            <p:nvPr/>
          </p:nvSpPr>
          <p:spPr>
            <a:xfrm>
              <a:off x="3316263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11" name="Rektangel med rundade hörn 110"/>
            <p:cNvSpPr/>
            <p:nvPr/>
          </p:nvSpPr>
          <p:spPr>
            <a:xfrm>
              <a:off x="3815968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112" name="Rektangel med rundade hörn 111"/>
            <p:cNvSpPr/>
            <p:nvPr/>
          </p:nvSpPr>
          <p:spPr>
            <a:xfrm>
              <a:off x="3316263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113" name="Rektangel med rundade hörn 112"/>
            <p:cNvSpPr/>
            <p:nvPr/>
          </p:nvSpPr>
          <p:spPr>
            <a:xfrm>
              <a:off x="3316263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114" name="Rektangel med rundade hörn 113"/>
            <p:cNvSpPr/>
            <p:nvPr/>
          </p:nvSpPr>
          <p:spPr>
            <a:xfrm>
              <a:off x="3815968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115" name="Rektangel med rundade hörn 114"/>
            <p:cNvSpPr/>
            <p:nvPr/>
          </p:nvSpPr>
          <p:spPr>
            <a:xfrm>
              <a:off x="3316263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116" name="Rektangel med rundade hörn 115"/>
            <p:cNvSpPr/>
            <p:nvPr/>
          </p:nvSpPr>
          <p:spPr>
            <a:xfrm>
              <a:off x="3815968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ICE</a:t>
              </a:r>
              <a:endParaRPr lang="sv-SE" sz="1000" dirty="0"/>
            </a:p>
          </p:txBody>
        </p:sp>
        <p:sp>
          <p:nvSpPr>
            <p:cNvPr id="117" name="Rektangel med rundade hörn 116"/>
            <p:cNvSpPr/>
            <p:nvPr/>
          </p:nvSpPr>
          <p:spPr>
            <a:xfrm>
              <a:off x="3815968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RUS</a:t>
              </a:r>
              <a:endParaRPr lang="sv-SE" sz="1000" dirty="0"/>
            </a:p>
          </p:txBody>
        </p:sp>
        <p:sp>
          <p:nvSpPr>
            <p:cNvPr id="118" name="Rektangel med rundade hörn 117"/>
            <p:cNvSpPr/>
            <p:nvPr/>
          </p:nvSpPr>
          <p:spPr>
            <a:xfrm>
              <a:off x="2230339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ICE</a:t>
              </a:r>
              <a:endParaRPr lang="sv-SE" sz="1000" dirty="0"/>
            </a:p>
          </p:txBody>
        </p:sp>
        <p:sp>
          <p:nvSpPr>
            <p:cNvPr id="87" name="Rektangel med rundade hörn 86"/>
            <p:cNvSpPr/>
            <p:nvPr/>
          </p:nvSpPr>
          <p:spPr>
            <a:xfrm>
              <a:off x="2243646" y="4886986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</p:grpSp>
      <p:sp>
        <p:nvSpPr>
          <p:cNvPr id="119" name="Rektangel med rundade hörn 118"/>
          <p:cNvSpPr/>
          <p:nvPr/>
        </p:nvSpPr>
        <p:spPr>
          <a:xfrm>
            <a:off x="1715358" y="4608400"/>
            <a:ext cx="468000" cy="216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FIN</a:t>
            </a:r>
            <a:endParaRPr lang="sv-SE" sz="1000" dirty="0"/>
          </a:p>
        </p:txBody>
      </p:sp>
      <p:grpSp>
        <p:nvGrpSpPr>
          <p:cNvPr id="120" name="Grupp 119"/>
          <p:cNvGrpSpPr/>
          <p:nvPr/>
        </p:nvGrpSpPr>
        <p:grpSpPr>
          <a:xfrm>
            <a:off x="28745" y="1342285"/>
            <a:ext cx="9073009" cy="4320480"/>
            <a:chOff x="35495" y="1340768"/>
            <a:chExt cx="9073009" cy="4320480"/>
          </a:xfrm>
        </p:grpSpPr>
        <p:grpSp>
          <p:nvGrpSpPr>
            <p:cNvPr id="121" name="Grupp 120"/>
            <p:cNvGrpSpPr/>
            <p:nvPr/>
          </p:nvGrpSpPr>
          <p:grpSpPr>
            <a:xfrm>
              <a:off x="2555276" y="1340768"/>
              <a:ext cx="3990194" cy="1440160"/>
              <a:chOff x="2555276" y="1412776"/>
              <a:chExt cx="3990194" cy="1440160"/>
            </a:xfrm>
          </p:grpSpPr>
          <p:sp>
            <p:nvSpPr>
              <p:cNvPr id="192" name="Rektangel med rundade hörn 191"/>
              <p:cNvSpPr/>
              <p:nvPr/>
            </p:nvSpPr>
            <p:spPr>
              <a:xfrm>
                <a:off x="2555276" y="1412776"/>
                <a:ext cx="3960440" cy="144016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193" name="Rektangel med rundade hörn 192"/>
              <p:cNvSpPr>
                <a:spLocks noChangeAspect="1"/>
              </p:cNvSpPr>
              <p:nvPr/>
            </p:nvSpPr>
            <p:spPr>
              <a:xfrm>
                <a:off x="4575013" y="1857356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200" dirty="0" smtClean="0"/>
                  <a:t>Finland</a:t>
                </a:r>
                <a:endParaRPr lang="sv-SE" sz="1200" dirty="0"/>
              </a:p>
            </p:txBody>
          </p:sp>
          <p:sp>
            <p:nvSpPr>
              <p:cNvPr id="194" name="Rektangel med rundade hörn 193"/>
              <p:cNvSpPr>
                <a:spLocks noChangeAspect="1"/>
              </p:cNvSpPr>
              <p:nvPr/>
            </p:nvSpPr>
            <p:spPr>
              <a:xfrm>
                <a:off x="3726353" y="2344777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Russia</a:t>
                </a:r>
                <a:endParaRPr lang="en-GB" sz="1200" dirty="0"/>
              </a:p>
            </p:txBody>
          </p:sp>
          <p:sp>
            <p:nvSpPr>
              <p:cNvPr id="195" name="Rektangel med rundade hörn 194"/>
              <p:cNvSpPr>
                <a:spLocks noChangeAspect="1"/>
              </p:cNvSpPr>
              <p:nvPr/>
            </p:nvSpPr>
            <p:spPr>
              <a:xfrm>
                <a:off x="2819669" y="2352947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Norway</a:t>
                </a:r>
              </a:p>
            </p:txBody>
          </p:sp>
          <p:sp>
            <p:nvSpPr>
              <p:cNvPr id="196" name="Rektangel med rundade hörn 195"/>
              <p:cNvSpPr>
                <a:spLocks noChangeAspect="1"/>
              </p:cNvSpPr>
              <p:nvPr/>
            </p:nvSpPr>
            <p:spPr>
              <a:xfrm>
                <a:off x="4575013" y="2344777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200" dirty="0" smtClean="0"/>
                  <a:t>Sweden</a:t>
                </a:r>
                <a:endParaRPr lang="sv-SE" sz="1200" dirty="0"/>
              </a:p>
            </p:txBody>
          </p:sp>
          <p:sp>
            <p:nvSpPr>
              <p:cNvPr id="197" name="Rektangel med rundade hörn 196"/>
              <p:cNvSpPr>
                <a:spLocks noChangeAspect="1"/>
              </p:cNvSpPr>
              <p:nvPr/>
            </p:nvSpPr>
            <p:spPr>
              <a:xfrm>
                <a:off x="3708110" y="1860596"/>
                <a:ext cx="784800" cy="35316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Denmark</a:t>
                </a:r>
                <a:endParaRPr lang="en-GB" sz="1200" dirty="0"/>
              </a:p>
            </p:txBody>
          </p:sp>
          <p:sp>
            <p:nvSpPr>
              <p:cNvPr id="198" name="textruta 197"/>
              <p:cNvSpPr txBox="1"/>
              <p:nvPr/>
            </p:nvSpPr>
            <p:spPr>
              <a:xfrm>
                <a:off x="2585031" y="1484784"/>
                <a:ext cx="39604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/>
                  <a:t>Arctic SDI Board</a:t>
                </a:r>
                <a:endParaRPr lang="sv-SE" dirty="0"/>
              </a:p>
            </p:txBody>
          </p:sp>
          <p:sp>
            <p:nvSpPr>
              <p:cNvPr id="199" name="Rektangel med rundade hörn 198"/>
              <p:cNvSpPr>
                <a:spLocks noChangeAspect="1"/>
              </p:cNvSpPr>
              <p:nvPr/>
            </p:nvSpPr>
            <p:spPr>
              <a:xfrm>
                <a:off x="2819669" y="1860596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200" dirty="0" smtClean="0"/>
                  <a:t>Canada</a:t>
                </a:r>
                <a:endParaRPr lang="sv-SE" sz="1200" dirty="0"/>
              </a:p>
            </p:txBody>
          </p:sp>
          <p:sp>
            <p:nvSpPr>
              <p:cNvPr id="200" name="Rektangel med rundade hörn 199"/>
              <p:cNvSpPr>
                <a:spLocks noChangeAspect="1"/>
              </p:cNvSpPr>
              <p:nvPr/>
            </p:nvSpPr>
            <p:spPr>
              <a:xfrm>
                <a:off x="5436184" y="2344346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200" dirty="0" smtClean="0"/>
                  <a:t>USA</a:t>
                </a:r>
                <a:endParaRPr lang="sv-SE" sz="1200" dirty="0"/>
              </a:p>
            </p:txBody>
          </p:sp>
          <p:sp>
            <p:nvSpPr>
              <p:cNvPr id="201" name="Rektangel med rundade hörn 200"/>
              <p:cNvSpPr>
                <a:spLocks noChangeAspect="1"/>
              </p:cNvSpPr>
              <p:nvPr/>
            </p:nvSpPr>
            <p:spPr>
              <a:xfrm>
                <a:off x="5433136" y="1857356"/>
                <a:ext cx="792000" cy="3564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Iceland</a:t>
                </a:r>
                <a:endParaRPr lang="en-GB" sz="1200" dirty="0"/>
              </a:p>
            </p:txBody>
          </p:sp>
        </p:grpSp>
        <p:cxnSp>
          <p:nvCxnSpPr>
            <p:cNvPr id="122" name="Rak pil 121"/>
            <p:cNvCxnSpPr>
              <a:stCxn id="192" idx="2"/>
              <a:endCxn id="123" idx="0"/>
            </p:cNvCxnSpPr>
            <p:nvPr/>
          </p:nvCxnSpPr>
          <p:spPr>
            <a:xfrm>
              <a:off x="4535496" y="2780928"/>
              <a:ext cx="29755" cy="504056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ktangel med rundade hörn 122"/>
            <p:cNvSpPr/>
            <p:nvPr/>
          </p:nvSpPr>
          <p:spPr>
            <a:xfrm>
              <a:off x="35495" y="3284984"/>
              <a:ext cx="9059511" cy="2376264"/>
            </a:xfrm>
            <a:prstGeom prst="roundRect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24" name="Rektangel med rundade hörn 123"/>
            <p:cNvSpPr/>
            <p:nvPr/>
          </p:nvSpPr>
          <p:spPr>
            <a:xfrm>
              <a:off x="74228" y="3429000"/>
              <a:ext cx="1080120" cy="2088232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25" name="Rektangel med rundade hörn 124"/>
            <p:cNvSpPr/>
            <p:nvPr/>
          </p:nvSpPr>
          <p:spPr>
            <a:xfrm>
              <a:off x="1194675" y="3429000"/>
              <a:ext cx="975545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26" name="Rektangel med rundade hörn 125"/>
            <p:cNvSpPr/>
            <p:nvPr/>
          </p:nvSpPr>
          <p:spPr>
            <a:xfrm>
              <a:off x="2210547" y="3429000"/>
              <a:ext cx="104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 smtClean="0"/>
            </a:p>
          </p:txBody>
        </p:sp>
        <p:sp>
          <p:nvSpPr>
            <p:cNvPr id="127" name="Rektangel med rundade hörn 126"/>
            <p:cNvSpPr/>
            <p:nvPr/>
          </p:nvSpPr>
          <p:spPr>
            <a:xfrm>
              <a:off x="3294874" y="3429000"/>
              <a:ext cx="104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28" name="Rektangel med rundade hörn 127"/>
            <p:cNvSpPr/>
            <p:nvPr/>
          </p:nvSpPr>
          <p:spPr>
            <a:xfrm>
              <a:off x="4379201" y="3429000"/>
              <a:ext cx="86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29" name="Rektangel med rundade hörn 128"/>
            <p:cNvSpPr/>
            <p:nvPr/>
          </p:nvSpPr>
          <p:spPr>
            <a:xfrm>
              <a:off x="5283528" y="3429000"/>
              <a:ext cx="1080216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30" name="Rektangel med rundade hörn 129"/>
            <p:cNvSpPr/>
            <p:nvPr/>
          </p:nvSpPr>
          <p:spPr>
            <a:xfrm>
              <a:off x="6404071" y="3429000"/>
              <a:ext cx="86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31" name="Rektangel med rundade hörn 130"/>
            <p:cNvSpPr/>
            <p:nvPr/>
          </p:nvSpPr>
          <p:spPr>
            <a:xfrm>
              <a:off x="7308400" y="3429000"/>
              <a:ext cx="864000" cy="20882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sz="1000" dirty="0" smtClean="0"/>
            </a:p>
          </p:txBody>
        </p:sp>
        <p:sp>
          <p:nvSpPr>
            <p:cNvPr id="132" name="textruta 131"/>
            <p:cNvSpPr txBox="1"/>
            <p:nvPr/>
          </p:nvSpPr>
          <p:spPr>
            <a:xfrm>
              <a:off x="2211449" y="3595709"/>
              <a:ext cx="1095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Communication</a:t>
              </a:r>
              <a:endParaRPr lang="sv-SE" sz="1000" b="1" dirty="0"/>
            </a:p>
          </p:txBody>
        </p:sp>
        <p:sp>
          <p:nvSpPr>
            <p:cNvPr id="133" name="textruta 132"/>
            <p:cNvSpPr txBox="1"/>
            <p:nvPr/>
          </p:nvSpPr>
          <p:spPr>
            <a:xfrm>
              <a:off x="4451615" y="3523528"/>
              <a:ext cx="712474" cy="40011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en-GB" sz="1000" b="1" dirty="0" smtClean="0"/>
                <a:t>Operational</a:t>
              </a:r>
            </a:p>
            <a:p>
              <a:pPr algn="ctr"/>
              <a:r>
                <a:rPr lang="en-GB" sz="1000" b="1" dirty="0" smtClean="0"/>
                <a:t>Policies</a:t>
              </a:r>
              <a:endParaRPr lang="en-GB" sz="1000" b="1" dirty="0"/>
            </a:p>
          </p:txBody>
        </p:sp>
        <p:sp>
          <p:nvSpPr>
            <p:cNvPr id="134" name="textruta 133"/>
            <p:cNvSpPr txBox="1"/>
            <p:nvPr/>
          </p:nvSpPr>
          <p:spPr>
            <a:xfrm>
              <a:off x="3203848" y="3523701"/>
              <a:ext cx="1095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/>
                <a:t>Strategy</a:t>
              </a:r>
            </a:p>
            <a:p>
              <a:pPr algn="ctr"/>
              <a:r>
                <a:rPr lang="en-GB" sz="1000" b="1" dirty="0" smtClean="0"/>
                <a:t>2015-2020</a:t>
              </a:r>
              <a:endParaRPr lang="en-GB" sz="1000" b="1" dirty="0"/>
            </a:p>
          </p:txBody>
        </p:sp>
        <p:sp>
          <p:nvSpPr>
            <p:cNvPr id="135" name="textruta 134"/>
            <p:cNvSpPr txBox="1"/>
            <p:nvPr/>
          </p:nvSpPr>
          <p:spPr>
            <a:xfrm>
              <a:off x="1154348" y="3611889"/>
              <a:ext cx="1095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/>
                <a:t>Secretariat</a:t>
              </a:r>
              <a:endParaRPr lang="en-GB" sz="1000" b="1" dirty="0"/>
            </a:p>
          </p:txBody>
        </p:sp>
        <p:sp>
          <p:nvSpPr>
            <p:cNvPr id="136" name="textruta 135"/>
            <p:cNvSpPr txBox="1"/>
            <p:nvPr/>
          </p:nvSpPr>
          <p:spPr>
            <a:xfrm>
              <a:off x="104272" y="3541641"/>
              <a:ext cx="108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National Contact Points</a:t>
              </a:r>
              <a:endParaRPr lang="sv-SE" sz="1000" b="1" dirty="0"/>
            </a:p>
          </p:txBody>
        </p:sp>
        <p:sp>
          <p:nvSpPr>
            <p:cNvPr id="137" name="textruta 136"/>
            <p:cNvSpPr txBox="1"/>
            <p:nvPr/>
          </p:nvSpPr>
          <p:spPr>
            <a:xfrm>
              <a:off x="6452094" y="3446584"/>
              <a:ext cx="720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Cloud &amp; </a:t>
              </a:r>
            </a:p>
            <a:p>
              <a:pPr algn="ctr"/>
              <a:r>
                <a:rPr lang="sv-SE" sz="1000" b="1" dirty="0" smtClean="0"/>
                <a:t>Cascading</a:t>
              </a:r>
            </a:p>
            <a:p>
              <a:pPr algn="ctr"/>
              <a:r>
                <a:rPr lang="sv-SE" sz="1000" b="1" dirty="0" smtClean="0"/>
                <a:t>Service</a:t>
              </a:r>
              <a:endParaRPr lang="sv-SE" sz="1000" b="1" dirty="0"/>
            </a:p>
          </p:txBody>
        </p:sp>
        <p:sp>
          <p:nvSpPr>
            <p:cNvPr id="138" name="Rektangel 137"/>
            <p:cNvSpPr/>
            <p:nvPr/>
          </p:nvSpPr>
          <p:spPr>
            <a:xfrm>
              <a:off x="104272" y="3970826"/>
              <a:ext cx="8935793" cy="341960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39" name="textruta 138"/>
            <p:cNvSpPr txBox="1"/>
            <p:nvPr/>
          </p:nvSpPr>
          <p:spPr>
            <a:xfrm>
              <a:off x="5470389" y="3464697"/>
              <a:ext cx="7018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Technical</a:t>
              </a:r>
            </a:p>
            <a:p>
              <a:pPr algn="ctr"/>
              <a:r>
                <a:rPr lang="sv-SE" sz="1000" b="1" dirty="0" smtClean="0"/>
                <a:t>Working Group</a:t>
              </a:r>
              <a:endParaRPr lang="sv-SE" sz="1000" b="1" dirty="0"/>
            </a:p>
          </p:txBody>
        </p:sp>
        <p:sp>
          <p:nvSpPr>
            <p:cNvPr id="140" name="Rektangel 139"/>
            <p:cNvSpPr/>
            <p:nvPr/>
          </p:nvSpPr>
          <p:spPr>
            <a:xfrm>
              <a:off x="104272" y="4304077"/>
              <a:ext cx="8935793" cy="1069140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1" name="Rektangel med rundade hörn 140"/>
            <p:cNvSpPr/>
            <p:nvPr/>
          </p:nvSpPr>
          <p:spPr>
            <a:xfrm>
              <a:off x="1448447" y="4027757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142" name="Rektangel med rundade hörn 141"/>
            <p:cNvSpPr/>
            <p:nvPr/>
          </p:nvSpPr>
          <p:spPr>
            <a:xfrm>
              <a:off x="5564594" y="4035635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44" name="Rektangel med rundade hörn 143"/>
            <p:cNvSpPr/>
            <p:nvPr/>
          </p:nvSpPr>
          <p:spPr>
            <a:xfrm>
              <a:off x="2498547" y="4018695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145" name="Rektangel med rundade hörn 144"/>
            <p:cNvSpPr/>
            <p:nvPr/>
          </p:nvSpPr>
          <p:spPr>
            <a:xfrm>
              <a:off x="3550263" y="4027757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146" name="Rektangel med rundade hörn 145"/>
            <p:cNvSpPr/>
            <p:nvPr/>
          </p:nvSpPr>
          <p:spPr>
            <a:xfrm>
              <a:off x="4533971" y="4027757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148" name="Rektangel med rundade hörn 147"/>
            <p:cNvSpPr/>
            <p:nvPr/>
          </p:nvSpPr>
          <p:spPr>
            <a:xfrm>
              <a:off x="7510525" y="404223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149" name="Rektangel med rundade hörn 148"/>
            <p:cNvSpPr/>
            <p:nvPr/>
          </p:nvSpPr>
          <p:spPr>
            <a:xfrm>
              <a:off x="6568469" y="4027879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150" name="Rektangel med rundade hörn 149"/>
            <p:cNvSpPr/>
            <p:nvPr/>
          </p:nvSpPr>
          <p:spPr>
            <a:xfrm>
              <a:off x="2230339" y="434401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151" name="Rektangel med rundade hörn 150"/>
            <p:cNvSpPr/>
            <p:nvPr/>
          </p:nvSpPr>
          <p:spPr>
            <a:xfrm>
              <a:off x="1201425" y="4859312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52" name="Rektangel med rundade hörn 151"/>
            <p:cNvSpPr/>
            <p:nvPr/>
          </p:nvSpPr>
          <p:spPr>
            <a:xfrm>
              <a:off x="6578094" y="435665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153" name="Rektangel med rundade hörn 152"/>
            <p:cNvSpPr/>
            <p:nvPr/>
          </p:nvSpPr>
          <p:spPr>
            <a:xfrm>
              <a:off x="4553976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154" name="Rektangel med rundade hörn 153"/>
            <p:cNvSpPr/>
            <p:nvPr/>
          </p:nvSpPr>
          <p:spPr>
            <a:xfrm>
              <a:off x="1696031" y="434230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155" name="Rektangel med rundade hörn 154"/>
            <p:cNvSpPr/>
            <p:nvPr/>
          </p:nvSpPr>
          <p:spPr>
            <a:xfrm>
              <a:off x="4549517" y="436475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156" name="Rektangel med rundade hörn 155"/>
            <p:cNvSpPr/>
            <p:nvPr/>
          </p:nvSpPr>
          <p:spPr>
            <a:xfrm>
              <a:off x="2734856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57" name="Rektangel med rundade hörn 156"/>
            <p:cNvSpPr/>
            <p:nvPr/>
          </p:nvSpPr>
          <p:spPr>
            <a:xfrm>
              <a:off x="1696031" y="4607992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158" name="Rektangel med rundade hörn 157"/>
            <p:cNvSpPr/>
            <p:nvPr/>
          </p:nvSpPr>
          <p:spPr>
            <a:xfrm>
              <a:off x="2735848" y="4349790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159" name="Rektangel med rundade hörn 158"/>
            <p:cNvSpPr/>
            <p:nvPr/>
          </p:nvSpPr>
          <p:spPr>
            <a:xfrm>
              <a:off x="7510461" y="4349790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160" name="Rektangel med rundade hörn 159"/>
            <p:cNvSpPr/>
            <p:nvPr/>
          </p:nvSpPr>
          <p:spPr>
            <a:xfrm>
              <a:off x="7514397" y="4598857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61" name="textruta 160"/>
            <p:cNvSpPr txBox="1"/>
            <p:nvPr/>
          </p:nvSpPr>
          <p:spPr>
            <a:xfrm>
              <a:off x="8160720" y="3660014"/>
              <a:ext cx="9342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/>
                <a:t>Activities</a:t>
              </a:r>
              <a:endParaRPr lang="en-GB" sz="1000" b="1" dirty="0"/>
            </a:p>
          </p:txBody>
        </p:sp>
        <p:sp>
          <p:nvSpPr>
            <p:cNvPr id="162" name="Rektangel med rundade hörn 161"/>
            <p:cNvSpPr/>
            <p:nvPr/>
          </p:nvSpPr>
          <p:spPr>
            <a:xfrm>
              <a:off x="6587720" y="4614146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63" name="textruta 162"/>
            <p:cNvSpPr txBox="1"/>
            <p:nvPr/>
          </p:nvSpPr>
          <p:spPr>
            <a:xfrm>
              <a:off x="8150759" y="4365735"/>
              <a:ext cx="8134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/>
                <a:t>Supporting </a:t>
              </a:r>
            </a:p>
            <a:p>
              <a:r>
                <a:rPr lang="en-GB" sz="1000" b="1" dirty="0" smtClean="0"/>
                <a:t>Countries</a:t>
              </a:r>
              <a:endParaRPr lang="en-GB" sz="1000" b="1" dirty="0"/>
            </a:p>
          </p:txBody>
        </p:sp>
        <p:sp>
          <p:nvSpPr>
            <p:cNvPr id="164" name="textruta 163"/>
            <p:cNvSpPr txBox="1"/>
            <p:nvPr/>
          </p:nvSpPr>
          <p:spPr>
            <a:xfrm>
              <a:off x="8120423" y="4018695"/>
              <a:ext cx="98808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/>
                <a:t>Lead Countries</a:t>
              </a:r>
              <a:endParaRPr lang="en-GB" sz="1000" b="1" dirty="0"/>
            </a:p>
          </p:txBody>
        </p:sp>
        <p:sp>
          <p:nvSpPr>
            <p:cNvPr id="165" name="textruta 164"/>
            <p:cNvSpPr txBox="1"/>
            <p:nvPr/>
          </p:nvSpPr>
          <p:spPr>
            <a:xfrm>
              <a:off x="7387094" y="3655816"/>
              <a:ext cx="720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Geoportal</a:t>
              </a:r>
              <a:endParaRPr lang="sv-SE" sz="1000" b="1" dirty="0"/>
            </a:p>
          </p:txBody>
        </p:sp>
        <p:sp>
          <p:nvSpPr>
            <p:cNvPr id="166" name="Rektangel med rundade hörn 165"/>
            <p:cNvSpPr/>
            <p:nvPr/>
          </p:nvSpPr>
          <p:spPr>
            <a:xfrm>
              <a:off x="5276990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67" name="Rektangel med rundade hörn 166"/>
            <p:cNvSpPr/>
            <p:nvPr/>
          </p:nvSpPr>
          <p:spPr>
            <a:xfrm>
              <a:off x="5776695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168" name="Rektangel med rundade hörn 167"/>
            <p:cNvSpPr/>
            <p:nvPr/>
          </p:nvSpPr>
          <p:spPr>
            <a:xfrm>
              <a:off x="5276990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169" name="Rektangel med rundade hörn 168"/>
            <p:cNvSpPr/>
            <p:nvPr/>
          </p:nvSpPr>
          <p:spPr>
            <a:xfrm>
              <a:off x="5276990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170" name="Rektangel med rundade hörn 169"/>
            <p:cNvSpPr/>
            <p:nvPr/>
          </p:nvSpPr>
          <p:spPr>
            <a:xfrm>
              <a:off x="5776695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171" name="Rektangel med rundade hörn 170"/>
            <p:cNvSpPr/>
            <p:nvPr/>
          </p:nvSpPr>
          <p:spPr>
            <a:xfrm>
              <a:off x="5276990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172" name="Rektangel med rundade hörn 171"/>
            <p:cNvSpPr/>
            <p:nvPr/>
          </p:nvSpPr>
          <p:spPr>
            <a:xfrm>
              <a:off x="5776695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ICE</a:t>
              </a:r>
              <a:endParaRPr lang="sv-SE" sz="1000" dirty="0"/>
            </a:p>
          </p:txBody>
        </p:sp>
        <p:sp>
          <p:nvSpPr>
            <p:cNvPr id="173" name="Rektangel med rundade hörn 172"/>
            <p:cNvSpPr/>
            <p:nvPr/>
          </p:nvSpPr>
          <p:spPr>
            <a:xfrm>
              <a:off x="5776695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RUS</a:t>
              </a:r>
              <a:endParaRPr lang="sv-SE" sz="1000" dirty="0"/>
            </a:p>
          </p:txBody>
        </p:sp>
        <p:sp>
          <p:nvSpPr>
            <p:cNvPr id="174" name="Rektangel med rundade hörn 173"/>
            <p:cNvSpPr/>
            <p:nvPr/>
          </p:nvSpPr>
          <p:spPr>
            <a:xfrm>
              <a:off x="144627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75" name="Rektangel med rundade hörn 174"/>
            <p:cNvSpPr/>
            <p:nvPr/>
          </p:nvSpPr>
          <p:spPr>
            <a:xfrm>
              <a:off x="644332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176" name="Rektangel med rundade hörn 175"/>
            <p:cNvSpPr/>
            <p:nvPr/>
          </p:nvSpPr>
          <p:spPr>
            <a:xfrm>
              <a:off x="144627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177" name="Rektangel med rundade hörn 176"/>
            <p:cNvSpPr/>
            <p:nvPr/>
          </p:nvSpPr>
          <p:spPr>
            <a:xfrm>
              <a:off x="144627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178" name="Rektangel med rundade hörn 177"/>
            <p:cNvSpPr/>
            <p:nvPr/>
          </p:nvSpPr>
          <p:spPr>
            <a:xfrm>
              <a:off x="400000" y="4034118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179" name="Rektangel med rundade hörn 178"/>
            <p:cNvSpPr/>
            <p:nvPr/>
          </p:nvSpPr>
          <p:spPr>
            <a:xfrm>
              <a:off x="144627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180" name="Rektangel med rundade hörn 179"/>
            <p:cNvSpPr/>
            <p:nvPr/>
          </p:nvSpPr>
          <p:spPr>
            <a:xfrm>
              <a:off x="644332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ICE</a:t>
              </a:r>
              <a:endParaRPr lang="sv-SE" sz="1000" dirty="0"/>
            </a:p>
          </p:txBody>
        </p:sp>
        <p:sp>
          <p:nvSpPr>
            <p:cNvPr id="181" name="Rektangel med rundade hörn 180"/>
            <p:cNvSpPr/>
            <p:nvPr/>
          </p:nvSpPr>
          <p:spPr>
            <a:xfrm>
              <a:off x="644332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RUS</a:t>
              </a:r>
              <a:endParaRPr lang="sv-SE" sz="1000" dirty="0"/>
            </a:p>
          </p:txBody>
        </p:sp>
        <p:sp>
          <p:nvSpPr>
            <p:cNvPr id="182" name="Rektangel med rundade hörn 181"/>
            <p:cNvSpPr/>
            <p:nvPr/>
          </p:nvSpPr>
          <p:spPr>
            <a:xfrm>
              <a:off x="3316263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SWE</a:t>
              </a:r>
              <a:endParaRPr lang="sv-SE" sz="1000" dirty="0"/>
            </a:p>
          </p:txBody>
        </p:sp>
        <p:sp>
          <p:nvSpPr>
            <p:cNvPr id="183" name="Rektangel med rundade hörn 182"/>
            <p:cNvSpPr/>
            <p:nvPr/>
          </p:nvSpPr>
          <p:spPr>
            <a:xfrm>
              <a:off x="3815968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DEN</a:t>
              </a:r>
              <a:endParaRPr lang="sv-SE" sz="1000" dirty="0"/>
            </a:p>
          </p:txBody>
        </p:sp>
        <p:sp>
          <p:nvSpPr>
            <p:cNvPr id="184" name="Rektangel med rundade hörn 183"/>
            <p:cNvSpPr/>
            <p:nvPr/>
          </p:nvSpPr>
          <p:spPr>
            <a:xfrm>
              <a:off x="3316263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NOR</a:t>
              </a:r>
            </a:p>
          </p:txBody>
        </p:sp>
        <p:sp>
          <p:nvSpPr>
            <p:cNvPr id="185" name="Rektangel med rundade hörn 184"/>
            <p:cNvSpPr/>
            <p:nvPr/>
          </p:nvSpPr>
          <p:spPr>
            <a:xfrm>
              <a:off x="3316263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FIN</a:t>
              </a:r>
              <a:endParaRPr lang="sv-SE" sz="1000" dirty="0"/>
            </a:p>
          </p:txBody>
        </p:sp>
        <p:sp>
          <p:nvSpPr>
            <p:cNvPr id="186" name="Rektangel med rundade hörn 185"/>
            <p:cNvSpPr/>
            <p:nvPr/>
          </p:nvSpPr>
          <p:spPr>
            <a:xfrm>
              <a:off x="3815968" y="5119213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  <p:sp>
          <p:nvSpPr>
            <p:cNvPr id="187" name="Rektangel med rundade hörn 186"/>
            <p:cNvSpPr/>
            <p:nvPr/>
          </p:nvSpPr>
          <p:spPr>
            <a:xfrm>
              <a:off x="3316263" y="436510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CAN</a:t>
              </a:r>
              <a:endParaRPr lang="sv-SE" sz="1000" dirty="0"/>
            </a:p>
          </p:txBody>
        </p:sp>
        <p:sp>
          <p:nvSpPr>
            <p:cNvPr id="188" name="Rektangel med rundade hörn 187"/>
            <p:cNvSpPr/>
            <p:nvPr/>
          </p:nvSpPr>
          <p:spPr>
            <a:xfrm>
              <a:off x="3815968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ICE</a:t>
              </a:r>
              <a:endParaRPr lang="sv-SE" sz="1000" dirty="0"/>
            </a:p>
          </p:txBody>
        </p:sp>
        <p:sp>
          <p:nvSpPr>
            <p:cNvPr id="189" name="Rektangel med rundade hörn 188"/>
            <p:cNvSpPr/>
            <p:nvPr/>
          </p:nvSpPr>
          <p:spPr>
            <a:xfrm>
              <a:off x="3815968" y="486784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RUS</a:t>
              </a:r>
              <a:endParaRPr lang="sv-SE" sz="1000" dirty="0"/>
            </a:p>
          </p:txBody>
        </p:sp>
        <p:sp>
          <p:nvSpPr>
            <p:cNvPr id="190" name="Rektangel med rundade hörn 189"/>
            <p:cNvSpPr/>
            <p:nvPr/>
          </p:nvSpPr>
          <p:spPr>
            <a:xfrm>
              <a:off x="2230339" y="4616474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ICE</a:t>
              </a:r>
              <a:endParaRPr lang="sv-SE" sz="1000" dirty="0"/>
            </a:p>
          </p:txBody>
        </p:sp>
        <p:sp>
          <p:nvSpPr>
            <p:cNvPr id="191" name="Rektangel med rundade hörn 190"/>
            <p:cNvSpPr/>
            <p:nvPr/>
          </p:nvSpPr>
          <p:spPr>
            <a:xfrm>
              <a:off x="2243646" y="4886986"/>
              <a:ext cx="468000" cy="216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000" dirty="0" smtClean="0"/>
                <a:t>USA</a:t>
              </a:r>
              <a:endParaRPr lang="sv-SE" sz="1000" dirty="0"/>
            </a:p>
          </p:txBody>
        </p:sp>
      </p:grpSp>
      <p:sp>
        <p:nvSpPr>
          <p:cNvPr id="202" name="Rektangel med rundade hörn 201"/>
          <p:cNvSpPr/>
          <p:nvPr/>
        </p:nvSpPr>
        <p:spPr>
          <a:xfrm>
            <a:off x="1182506" y="4352163"/>
            <a:ext cx="468000" cy="216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CAN</a:t>
            </a:r>
            <a:endParaRPr lang="sv-SE" sz="1000" dirty="0"/>
          </a:p>
        </p:txBody>
      </p:sp>
      <p:sp>
        <p:nvSpPr>
          <p:cNvPr id="203" name="Rektangel med rundade hörn 202"/>
          <p:cNvSpPr/>
          <p:nvPr/>
        </p:nvSpPr>
        <p:spPr>
          <a:xfrm>
            <a:off x="1194675" y="4609567"/>
            <a:ext cx="468000" cy="216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FIN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11104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162</Words>
  <Application>Microsoft Office PowerPoint</Application>
  <PresentationFormat>Skærmshow (4:3)</PresentationFormat>
  <Paragraphs>148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Office-tema</vt:lpstr>
      <vt:lpstr>PowerPoint-præsentation</vt:lpstr>
    </vt:vector>
  </TitlesOfParts>
  <Company>Lantmäteriet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Fredik Persäter</dc:creator>
  <cp:lastModifiedBy>Peter Pouplier</cp:lastModifiedBy>
  <cp:revision>57</cp:revision>
  <cp:lastPrinted>2014-06-10T14:44:48Z</cp:lastPrinted>
  <dcterms:created xsi:type="dcterms:W3CDTF">2014-06-04T09:33:24Z</dcterms:created>
  <dcterms:modified xsi:type="dcterms:W3CDTF">2015-09-25T12:58:13Z</dcterms:modified>
</cp:coreProperties>
</file>