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83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EB76-FC31-4C4F-A789-C186B09284E2}" type="datetimeFigureOut">
              <a:rPr lang="sv-SE" smtClean="0"/>
              <a:t>2015-03-11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9FA5-DC41-4D17-8174-C7DEEE287E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8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F055-6241-4820-A73F-1904FC59053E}" type="datetime1">
              <a:rPr lang="sv-SE" smtClean="0"/>
              <a:t>2015-03-11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7504" y="116632"/>
            <a:ext cx="8579296" cy="6663605"/>
            <a:chOff x="107504" y="116632"/>
            <a:chExt cx="8579296" cy="6663605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81" y="284632"/>
              <a:ext cx="7218798" cy="577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6237312"/>
              <a:ext cx="28956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457200" y="6172200"/>
              <a:ext cx="82296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CC9900"/>
                </a:solidFill>
                <a:latin typeface="Garamond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63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65C-D401-48BD-AB2F-ECEC317E68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9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1E97-8D77-4ADA-B23C-2E90E913E3F7}" type="datetime1">
              <a:rPr lang="sv-SE" smtClean="0"/>
              <a:t>2015-03-11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06779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ea typeface="ＭＳ Ｐゴシック"/>
              </a:rPr>
              <a:t>Arctic SDI basic presentations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1414866"/>
            <a:ext cx="9143999" cy="46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The standardized Arctic SDI slide show consists of 2 basic presentations of which one is technical.</a:t>
            </a:r>
          </a:p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Supplementary slides can be found in a separate file.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lang="en-US" sz="22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standard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presentation_V1.0_150311</a:t>
            </a: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technical presentation_V1.0_20150219</a:t>
            </a:r>
          </a:p>
          <a:p>
            <a:pPr>
              <a:defRPr/>
            </a:pP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Arctic </a:t>
            </a: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SDI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supplementary slides _V1.0_150311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1400" kern="0" noProof="0" dirty="0">
              <a:solidFill>
                <a:srgbClr val="000099"/>
              </a:solidFill>
              <a:ea typeface="ＭＳ Ｐゴシック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 series are to be seen upon as gross series.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They can be used as they are but it is recommended to edit/modify/complete due to the audience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Slides from the supplementary  could be used as complement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20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11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1100" kern="0" dirty="0" smtClean="0">
                <a:solidFill>
                  <a:srgbClr val="000099"/>
                </a:solidFill>
                <a:ea typeface="ＭＳ Ｐゴシック"/>
              </a:rPr>
              <a:t>serves </a:t>
            </a:r>
            <a:r>
              <a:rPr lang="en-US" sz="1100" kern="0" dirty="0">
                <a:solidFill>
                  <a:srgbClr val="000099"/>
                </a:solidFill>
                <a:ea typeface="ＭＳ Ｐゴシック"/>
              </a:rPr>
              <a:t>as a basic PowerPoint, and that, depending on the audience and the presenter, it is a PowerPoint that most likely will be altered as time goes by. It would be a great idea if we could have all these PowerPoints on the webpage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3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0" y="804312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Location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953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7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0" y="792063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Metadata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4953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3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022"/>
            <a:ext cx="9169457" cy="6880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0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737866"/>
            <a:ext cx="7870825" cy="8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 Short History</a:t>
            </a:r>
            <a:endParaRPr kumimoji="0" lang="is-I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576" y="1700808"/>
            <a:ext cx="77048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discussions have been ongoing for a number of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1990s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GIT Barents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, Finland, Norway, Russia and Sweden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2007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Yellowknife Declaration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– GeoNorth I Conference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2009 Formal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Council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support – SAO meeting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>
                <a:tab pos="630238" algn="l"/>
              </a:tabLst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2011 The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project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launched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by the 8 National      	Mapping Agencies with CAFF acting as a link to the 	SAOs</a:t>
            </a:r>
          </a:p>
          <a:p>
            <a:pPr marL="0" marR="0" lvl="0" indent="0" algn="l" defTabSz="630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2014 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MoU, Memorandum of Understanding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signed, new 	governance, commitment to responsibilities &amp; resources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3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476672"/>
            <a:ext cx="7870825" cy="8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s-I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Arctic SDI Organizational Structure</a:t>
            </a:r>
            <a:endParaRPr lang="is-IS" sz="2800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</p:txBody>
      </p:sp>
      <p:grpSp>
        <p:nvGrpSpPr>
          <p:cNvPr id="4" name="Grupp 2"/>
          <p:cNvGrpSpPr/>
          <p:nvPr/>
        </p:nvGrpSpPr>
        <p:grpSpPr>
          <a:xfrm>
            <a:off x="45063" y="1340768"/>
            <a:ext cx="9073009" cy="4320480"/>
            <a:chOff x="35495" y="1340768"/>
            <a:chExt cx="9073009" cy="4320480"/>
          </a:xfrm>
        </p:grpSpPr>
        <p:grpSp>
          <p:nvGrpSpPr>
            <p:cNvPr id="5" name="Grupp 34"/>
            <p:cNvGrpSpPr/>
            <p:nvPr/>
          </p:nvGrpSpPr>
          <p:grpSpPr>
            <a:xfrm>
              <a:off x="2555276" y="1340768"/>
              <a:ext cx="3990194" cy="1440160"/>
              <a:chOff x="2555276" y="1412776"/>
              <a:chExt cx="3990194" cy="1440160"/>
            </a:xfrm>
          </p:grpSpPr>
          <p:sp>
            <p:nvSpPr>
              <p:cNvPr id="73" name="Rektangel med rundade hörn 3"/>
              <p:cNvSpPr/>
              <p:nvPr/>
            </p:nvSpPr>
            <p:spPr>
              <a:xfrm>
                <a:off x="2555276" y="1412776"/>
                <a:ext cx="3960440" cy="1440160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sv-SE" kern="0" dirty="0" smtClean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74" name="Rektangel med rundade hörn 7"/>
              <p:cNvSpPr>
                <a:spLocks noChangeAspect="1"/>
              </p:cNvSpPr>
              <p:nvPr/>
            </p:nvSpPr>
            <p:spPr>
              <a:xfrm>
                <a:off x="4575013" y="185735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Finland</a:t>
                </a:r>
              </a:p>
            </p:txBody>
          </p:sp>
          <p:sp>
            <p:nvSpPr>
              <p:cNvPr id="75" name="Rektangel med rundade hörn 8"/>
              <p:cNvSpPr>
                <a:spLocks noChangeAspect="1"/>
              </p:cNvSpPr>
              <p:nvPr/>
            </p:nvSpPr>
            <p:spPr>
              <a:xfrm>
                <a:off x="3726353" y="234477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Russia</a:t>
                </a:r>
              </a:p>
            </p:txBody>
          </p:sp>
          <p:sp>
            <p:nvSpPr>
              <p:cNvPr id="76" name="Rektangel med rundade hörn 9"/>
              <p:cNvSpPr>
                <a:spLocks noChangeAspect="1"/>
              </p:cNvSpPr>
              <p:nvPr/>
            </p:nvSpPr>
            <p:spPr>
              <a:xfrm>
                <a:off x="2819669" y="235294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Norway</a:t>
                </a:r>
              </a:p>
            </p:txBody>
          </p:sp>
          <p:sp>
            <p:nvSpPr>
              <p:cNvPr id="77" name="Rektangel med rundade hörn 10"/>
              <p:cNvSpPr>
                <a:spLocks noChangeAspect="1"/>
              </p:cNvSpPr>
              <p:nvPr/>
            </p:nvSpPr>
            <p:spPr>
              <a:xfrm>
                <a:off x="4575013" y="234477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Sweden</a:t>
                </a:r>
              </a:p>
            </p:txBody>
          </p:sp>
          <p:sp>
            <p:nvSpPr>
              <p:cNvPr id="78" name="Rektangel med rundade hörn 11"/>
              <p:cNvSpPr>
                <a:spLocks noChangeAspect="1"/>
              </p:cNvSpPr>
              <p:nvPr/>
            </p:nvSpPr>
            <p:spPr>
              <a:xfrm>
                <a:off x="3708110" y="1860596"/>
                <a:ext cx="784800" cy="35316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Denmark</a:t>
                </a:r>
              </a:p>
            </p:txBody>
          </p:sp>
          <p:sp>
            <p:nvSpPr>
              <p:cNvPr id="79" name="textruta 12"/>
              <p:cNvSpPr txBox="1"/>
              <p:nvPr/>
            </p:nvSpPr>
            <p:spPr>
              <a:xfrm>
                <a:off x="2585031" y="1484784"/>
                <a:ext cx="3960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sv-SE" kern="0" dirty="0" smtClean="0">
                    <a:solidFill>
                      <a:prstClr val="black"/>
                    </a:solidFill>
                    <a:ea typeface="ＭＳ Ｐゴシック"/>
                  </a:rPr>
                  <a:t>Arctic SDI Board</a:t>
                </a:r>
              </a:p>
            </p:txBody>
          </p:sp>
          <p:sp>
            <p:nvSpPr>
              <p:cNvPr id="80" name="Rektangel med rundade hörn 5"/>
              <p:cNvSpPr>
                <a:spLocks noChangeAspect="1"/>
              </p:cNvSpPr>
              <p:nvPr/>
            </p:nvSpPr>
            <p:spPr>
              <a:xfrm>
                <a:off x="2819669" y="186059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Canada</a:t>
                </a:r>
              </a:p>
            </p:txBody>
          </p:sp>
          <p:sp>
            <p:nvSpPr>
              <p:cNvPr id="81" name="Rektangel med rundade hörn 6"/>
              <p:cNvSpPr>
                <a:spLocks noChangeAspect="1"/>
              </p:cNvSpPr>
              <p:nvPr/>
            </p:nvSpPr>
            <p:spPr>
              <a:xfrm>
                <a:off x="5436184" y="234434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USA</a:t>
                </a:r>
              </a:p>
            </p:txBody>
          </p:sp>
          <p:sp>
            <p:nvSpPr>
              <p:cNvPr id="82" name="Rektangel med rundade hörn 4"/>
              <p:cNvSpPr>
                <a:spLocks noChangeAspect="1"/>
              </p:cNvSpPr>
              <p:nvPr/>
            </p:nvSpPr>
            <p:spPr>
              <a:xfrm>
                <a:off x="5433136" y="185735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Iceland</a:t>
                </a:r>
              </a:p>
            </p:txBody>
          </p:sp>
        </p:grpSp>
        <p:cxnSp>
          <p:nvCxnSpPr>
            <p:cNvPr id="6" name="Rak pil 105"/>
            <p:cNvCxnSpPr>
              <a:stCxn id="73" idx="2"/>
              <a:endCxn id="7" idx="0"/>
            </p:cNvCxnSpPr>
            <p:nvPr/>
          </p:nvCxnSpPr>
          <p:spPr>
            <a:xfrm>
              <a:off x="4535496" y="2780928"/>
              <a:ext cx="29755" cy="50405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7" name="Rektangel med rundade hörn 99"/>
            <p:cNvSpPr/>
            <p:nvPr/>
          </p:nvSpPr>
          <p:spPr>
            <a:xfrm>
              <a:off x="35495" y="3284984"/>
              <a:ext cx="9059511" cy="237626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8" name="Rektangel med rundade hörn 14"/>
            <p:cNvSpPr/>
            <p:nvPr/>
          </p:nvSpPr>
          <p:spPr>
            <a:xfrm>
              <a:off x="74228" y="3429000"/>
              <a:ext cx="1080120" cy="208823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10" name="Rektangel med rundade hörn 15"/>
            <p:cNvSpPr/>
            <p:nvPr/>
          </p:nvSpPr>
          <p:spPr>
            <a:xfrm>
              <a:off x="1194675" y="3429000"/>
              <a:ext cx="975545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1" name="Rektangel med rundade hörn 16"/>
            <p:cNvSpPr/>
            <p:nvPr/>
          </p:nvSpPr>
          <p:spPr>
            <a:xfrm>
              <a:off x="2210547" y="3429000"/>
              <a:ext cx="104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2" name="Rektangel med rundade hörn 17"/>
            <p:cNvSpPr/>
            <p:nvPr/>
          </p:nvSpPr>
          <p:spPr>
            <a:xfrm>
              <a:off x="3294874" y="3429000"/>
              <a:ext cx="104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3" name="Rektangel med rundade hörn 18"/>
            <p:cNvSpPr/>
            <p:nvPr/>
          </p:nvSpPr>
          <p:spPr>
            <a:xfrm>
              <a:off x="4379201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4" name="Rektangel med rundade hörn 19"/>
            <p:cNvSpPr/>
            <p:nvPr/>
          </p:nvSpPr>
          <p:spPr>
            <a:xfrm>
              <a:off x="5283528" y="3429000"/>
              <a:ext cx="1080216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5" name="Rektangel med rundade hörn 20"/>
            <p:cNvSpPr/>
            <p:nvPr/>
          </p:nvSpPr>
          <p:spPr>
            <a:xfrm>
              <a:off x="6404071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6" name="Rektangel med rundade hörn 21"/>
            <p:cNvSpPr/>
            <p:nvPr/>
          </p:nvSpPr>
          <p:spPr>
            <a:xfrm>
              <a:off x="7308400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7" name="textruta 79"/>
            <p:cNvSpPr txBox="1"/>
            <p:nvPr/>
          </p:nvSpPr>
          <p:spPr>
            <a:xfrm>
              <a:off x="2211449" y="3595709"/>
              <a:ext cx="1095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Communication</a:t>
              </a:r>
            </a:p>
          </p:txBody>
        </p:sp>
        <p:sp>
          <p:nvSpPr>
            <p:cNvPr id="18" name="textruta 89"/>
            <p:cNvSpPr txBox="1"/>
            <p:nvPr/>
          </p:nvSpPr>
          <p:spPr>
            <a:xfrm>
              <a:off x="4451615" y="3523528"/>
              <a:ext cx="712474" cy="40011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Operational</a:t>
              </a:r>
            </a:p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Policies</a:t>
              </a:r>
            </a:p>
          </p:txBody>
        </p:sp>
        <p:sp>
          <p:nvSpPr>
            <p:cNvPr id="19" name="textruta 90"/>
            <p:cNvSpPr txBox="1"/>
            <p:nvPr/>
          </p:nvSpPr>
          <p:spPr>
            <a:xfrm>
              <a:off x="3203848" y="3523701"/>
              <a:ext cx="1095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Strategy</a:t>
              </a:r>
            </a:p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2015-2020</a:t>
              </a:r>
            </a:p>
          </p:txBody>
        </p:sp>
        <p:sp>
          <p:nvSpPr>
            <p:cNvPr id="20" name="textruta 91"/>
            <p:cNvSpPr txBox="1"/>
            <p:nvPr/>
          </p:nvSpPr>
          <p:spPr>
            <a:xfrm>
              <a:off x="1154348" y="3611889"/>
              <a:ext cx="1095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Secretariat</a:t>
              </a:r>
            </a:p>
          </p:txBody>
        </p:sp>
        <p:sp>
          <p:nvSpPr>
            <p:cNvPr id="21" name="textruta 92"/>
            <p:cNvSpPr txBox="1"/>
            <p:nvPr/>
          </p:nvSpPr>
          <p:spPr>
            <a:xfrm>
              <a:off x="104272" y="3541641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National Contact Points</a:t>
              </a:r>
            </a:p>
          </p:txBody>
        </p:sp>
        <p:sp>
          <p:nvSpPr>
            <p:cNvPr id="22" name="textruta 93"/>
            <p:cNvSpPr txBox="1"/>
            <p:nvPr/>
          </p:nvSpPr>
          <p:spPr>
            <a:xfrm>
              <a:off x="6452094" y="3446584"/>
              <a:ext cx="7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Cloud &amp; 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Cascading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Service</a:t>
              </a: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104272" y="3970826"/>
              <a:ext cx="8935793" cy="341960"/>
            </a:xfrm>
            <a:prstGeom prst="rect">
              <a:avLst/>
            </a:prstGeom>
            <a:solidFill>
              <a:sysClr val="window" lastClr="FFFFFF">
                <a:lumMod val="75000"/>
                <a:alpha val="60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24" name="textruta 96"/>
            <p:cNvSpPr txBox="1"/>
            <p:nvPr/>
          </p:nvSpPr>
          <p:spPr>
            <a:xfrm>
              <a:off x="5470389" y="3464697"/>
              <a:ext cx="7018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Technical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Working Group</a:t>
              </a: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04272" y="4304077"/>
              <a:ext cx="8935793" cy="1069140"/>
            </a:xfrm>
            <a:prstGeom prst="rect">
              <a:avLst/>
            </a:prstGeom>
            <a:solidFill>
              <a:sysClr val="window" lastClr="FFFFFF">
                <a:lumMod val="75000"/>
                <a:alpha val="60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26" name="Rektangel med rundade hörn 22"/>
            <p:cNvSpPr/>
            <p:nvPr/>
          </p:nvSpPr>
          <p:spPr>
            <a:xfrm>
              <a:off x="1448447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27" name="Rektangel med rundade hörn 23"/>
            <p:cNvSpPr/>
            <p:nvPr/>
          </p:nvSpPr>
          <p:spPr>
            <a:xfrm>
              <a:off x="5564594" y="4035635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28" name="Rektangel med rundade hörn 26"/>
            <p:cNvSpPr/>
            <p:nvPr/>
          </p:nvSpPr>
          <p:spPr>
            <a:xfrm>
              <a:off x="2498547" y="4018695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29" name="Rektangel med rundade hörn 27"/>
            <p:cNvSpPr/>
            <p:nvPr/>
          </p:nvSpPr>
          <p:spPr>
            <a:xfrm>
              <a:off x="3575899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0" name="Rektangel med rundade hörn 28"/>
            <p:cNvSpPr/>
            <p:nvPr/>
          </p:nvSpPr>
          <p:spPr>
            <a:xfrm>
              <a:off x="4533971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31" name="Rektangel med rundade hörn 46"/>
            <p:cNvSpPr/>
            <p:nvPr/>
          </p:nvSpPr>
          <p:spPr>
            <a:xfrm>
              <a:off x="393250" y="402367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2" name="Rektangel med rundade hörn 48"/>
            <p:cNvSpPr/>
            <p:nvPr/>
          </p:nvSpPr>
          <p:spPr>
            <a:xfrm>
              <a:off x="7510525" y="404223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33" name="Rektangel med rundade hörn 50"/>
            <p:cNvSpPr/>
            <p:nvPr/>
          </p:nvSpPr>
          <p:spPr>
            <a:xfrm>
              <a:off x="6568469" y="402787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34" name="Rektangel med rundade hörn 62"/>
            <p:cNvSpPr/>
            <p:nvPr/>
          </p:nvSpPr>
          <p:spPr>
            <a:xfrm>
              <a:off x="2230339" y="434401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35" name="Rektangel med rundade hörn 63"/>
            <p:cNvSpPr/>
            <p:nvPr/>
          </p:nvSpPr>
          <p:spPr>
            <a:xfrm>
              <a:off x="1201983" y="459425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36" name="Rektangel med rundade hörn 65"/>
            <p:cNvSpPr/>
            <p:nvPr/>
          </p:nvSpPr>
          <p:spPr>
            <a:xfrm>
              <a:off x="6578094" y="435665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37" name="Rektangel med rundade hörn 67"/>
            <p:cNvSpPr/>
            <p:nvPr/>
          </p:nvSpPr>
          <p:spPr>
            <a:xfrm>
              <a:off x="4553976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8" name="Rektangel med rundade hörn 68"/>
            <p:cNvSpPr/>
            <p:nvPr/>
          </p:nvSpPr>
          <p:spPr>
            <a:xfrm>
              <a:off x="1201983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39" name="Rektangel med rundade hörn 70"/>
            <p:cNvSpPr/>
            <p:nvPr/>
          </p:nvSpPr>
          <p:spPr>
            <a:xfrm>
              <a:off x="4549517" y="436475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40" name="Rektangel med rundade hörn 71"/>
            <p:cNvSpPr/>
            <p:nvPr/>
          </p:nvSpPr>
          <p:spPr>
            <a:xfrm>
              <a:off x="2734856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1" name="Rektangel med rundade hörn 74"/>
            <p:cNvSpPr/>
            <p:nvPr/>
          </p:nvSpPr>
          <p:spPr>
            <a:xfrm>
              <a:off x="1696031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42" name="Rektangel med rundade hörn 80"/>
            <p:cNvSpPr/>
            <p:nvPr/>
          </p:nvSpPr>
          <p:spPr>
            <a:xfrm>
              <a:off x="2735848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43" name="Rektangel med rundade hörn 83"/>
            <p:cNvSpPr/>
            <p:nvPr/>
          </p:nvSpPr>
          <p:spPr>
            <a:xfrm>
              <a:off x="7510461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44" name="Rektangel med rundade hörn 85"/>
            <p:cNvSpPr/>
            <p:nvPr/>
          </p:nvSpPr>
          <p:spPr>
            <a:xfrm>
              <a:off x="7514397" y="45988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5" name="textruta 104"/>
            <p:cNvSpPr txBox="1"/>
            <p:nvPr/>
          </p:nvSpPr>
          <p:spPr>
            <a:xfrm>
              <a:off x="8160720" y="3660014"/>
              <a:ext cx="93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Activities</a:t>
              </a:r>
            </a:p>
          </p:txBody>
        </p:sp>
        <p:sp>
          <p:nvSpPr>
            <p:cNvPr id="46" name="Rektangel med rundade hörn 60"/>
            <p:cNvSpPr/>
            <p:nvPr/>
          </p:nvSpPr>
          <p:spPr>
            <a:xfrm>
              <a:off x="6587720" y="4614146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7" name="textruta 103"/>
            <p:cNvSpPr txBox="1"/>
            <p:nvPr/>
          </p:nvSpPr>
          <p:spPr>
            <a:xfrm>
              <a:off x="8150759" y="4365735"/>
              <a:ext cx="813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Supporting </a:t>
              </a:r>
            </a:p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Countries</a:t>
              </a:r>
            </a:p>
          </p:txBody>
        </p:sp>
        <p:sp>
          <p:nvSpPr>
            <p:cNvPr id="48" name="textruta 102"/>
            <p:cNvSpPr txBox="1"/>
            <p:nvPr/>
          </p:nvSpPr>
          <p:spPr>
            <a:xfrm>
              <a:off x="8120423" y="4018695"/>
              <a:ext cx="988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Lead Countries</a:t>
              </a:r>
            </a:p>
          </p:txBody>
        </p:sp>
        <p:sp>
          <p:nvSpPr>
            <p:cNvPr id="49" name="textruta 64"/>
            <p:cNvSpPr txBox="1"/>
            <p:nvPr/>
          </p:nvSpPr>
          <p:spPr>
            <a:xfrm>
              <a:off x="7387094" y="3655816"/>
              <a:ext cx="7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Geoportal</a:t>
              </a:r>
            </a:p>
          </p:txBody>
        </p:sp>
        <p:sp>
          <p:nvSpPr>
            <p:cNvPr id="50" name="Rektangel med rundade hörn 66"/>
            <p:cNvSpPr/>
            <p:nvPr/>
          </p:nvSpPr>
          <p:spPr>
            <a:xfrm>
              <a:off x="5776695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51" name="Rektangel med rundade hörn 69"/>
            <p:cNvSpPr/>
            <p:nvPr/>
          </p:nvSpPr>
          <p:spPr>
            <a:xfrm>
              <a:off x="5276990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52" name="Rektangel med rundade hörn 72"/>
            <p:cNvSpPr/>
            <p:nvPr/>
          </p:nvSpPr>
          <p:spPr>
            <a:xfrm>
              <a:off x="5276990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53" name="Rektangel med rundade hörn 73"/>
            <p:cNvSpPr/>
            <p:nvPr/>
          </p:nvSpPr>
          <p:spPr>
            <a:xfrm>
              <a:off x="5283528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54" name="Rektangel med rundade hörn 82"/>
            <p:cNvSpPr/>
            <p:nvPr/>
          </p:nvSpPr>
          <p:spPr>
            <a:xfrm>
              <a:off x="5276990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55" name="Rektangel med rundade hörn 84"/>
            <p:cNvSpPr/>
            <p:nvPr/>
          </p:nvSpPr>
          <p:spPr>
            <a:xfrm>
              <a:off x="5776695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56" name="Rektangel med rundade hörn 87"/>
            <p:cNvSpPr/>
            <p:nvPr/>
          </p:nvSpPr>
          <p:spPr>
            <a:xfrm>
              <a:off x="5776695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57" name="Rektangel med rundade hörn 88"/>
            <p:cNvSpPr/>
            <p:nvPr/>
          </p:nvSpPr>
          <p:spPr>
            <a:xfrm>
              <a:off x="144627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58" name="Rektangel med rundade hörn 94"/>
            <p:cNvSpPr/>
            <p:nvPr/>
          </p:nvSpPr>
          <p:spPr>
            <a:xfrm>
              <a:off x="644332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59" name="Rektangel med rundade hörn 95"/>
            <p:cNvSpPr/>
            <p:nvPr/>
          </p:nvSpPr>
          <p:spPr>
            <a:xfrm>
              <a:off x="144627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60" name="Rektangel med rundade hörn 100"/>
            <p:cNvSpPr/>
            <p:nvPr/>
          </p:nvSpPr>
          <p:spPr>
            <a:xfrm>
              <a:off x="144627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61" name="Rektangel med rundade hörn 106"/>
            <p:cNvSpPr/>
            <p:nvPr/>
          </p:nvSpPr>
          <p:spPr>
            <a:xfrm>
              <a:off x="144627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62" name="Rektangel med rundade hörn 107"/>
            <p:cNvSpPr/>
            <p:nvPr/>
          </p:nvSpPr>
          <p:spPr>
            <a:xfrm>
              <a:off x="644332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63" name="Rektangel med rundade hörn 108"/>
            <p:cNvSpPr/>
            <p:nvPr/>
          </p:nvSpPr>
          <p:spPr>
            <a:xfrm>
              <a:off x="644332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64" name="Rektangel med rundade hörn 109"/>
            <p:cNvSpPr/>
            <p:nvPr/>
          </p:nvSpPr>
          <p:spPr>
            <a:xfrm>
              <a:off x="3316263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65" name="Rektangel med rundade hörn 110"/>
            <p:cNvSpPr/>
            <p:nvPr/>
          </p:nvSpPr>
          <p:spPr>
            <a:xfrm>
              <a:off x="3815968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66" name="Rektangel med rundade hörn 111"/>
            <p:cNvSpPr/>
            <p:nvPr/>
          </p:nvSpPr>
          <p:spPr>
            <a:xfrm>
              <a:off x="3316263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67" name="Rektangel med rundade hörn 112"/>
            <p:cNvSpPr/>
            <p:nvPr/>
          </p:nvSpPr>
          <p:spPr>
            <a:xfrm>
              <a:off x="3316263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68" name="Rektangel med rundade hörn 114"/>
            <p:cNvSpPr/>
            <p:nvPr/>
          </p:nvSpPr>
          <p:spPr>
            <a:xfrm>
              <a:off x="3316263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69" name="Rektangel med rundade hörn 115"/>
            <p:cNvSpPr/>
            <p:nvPr/>
          </p:nvSpPr>
          <p:spPr>
            <a:xfrm>
              <a:off x="3815968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70" name="Rektangel med rundade hörn 116"/>
            <p:cNvSpPr/>
            <p:nvPr/>
          </p:nvSpPr>
          <p:spPr>
            <a:xfrm>
              <a:off x="3815968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71" name="Rektangel med rundade hörn 117"/>
            <p:cNvSpPr/>
            <p:nvPr/>
          </p:nvSpPr>
          <p:spPr>
            <a:xfrm>
              <a:off x="2230339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72" name="Rektangel med rundade hörn 86"/>
            <p:cNvSpPr/>
            <p:nvPr/>
          </p:nvSpPr>
          <p:spPr>
            <a:xfrm>
              <a:off x="2243646" y="4886986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</p:grpSp>
      <p:sp>
        <p:nvSpPr>
          <p:cNvPr id="83" name="Platshållare för bildnumm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56098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Aim and Vision of Arctic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12776"/>
            <a:ext cx="822960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Aim: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 provide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politicians, governments, policy makers, scientists, private enterprises and citizens in the Arctic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access to geographically related Arctic data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, digital maps and tools to facilitate monitoring and decision making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Vision: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An Arctic SDI – based on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sustainable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co-operation between mandated national mapping organizations – which will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provide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for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access to spatially related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reliable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information over the Arctic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to facilitate monitoring and decision making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523447"/>
            <a:ext cx="7413625" cy="59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837456"/>
            <a:ext cx="787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Users, Stakeholders and</a:t>
            </a:r>
            <a:b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Data Providers </a:t>
            </a:r>
            <a:endParaRPr kumimoji="0" lang="is-I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02506" y="2132856"/>
            <a:ext cx="71389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AC Working Groups (CAFF, AMAP, EPPR, PAME)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Academic institutions in the Arctic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Government and pubic sector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Business, media, citizens, NGOs</a:t>
            </a:r>
            <a:r>
              <a:rPr lang="en-US" sz="2600" dirty="0" smtClean="0">
                <a:solidFill>
                  <a:srgbClr val="000099"/>
                </a:solidFill>
              </a:rPr>
              <a:t>,…</a:t>
            </a:r>
            <a:endParaRPr lang="is-IS" sz="2600" dirty="0">
              <a:solidFill>
                <a:srgbClr val="000099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76250"/>
            <a:ext cx="91440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Benefits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How can the Arctic SDI serve the AC WGs?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870021"/>
            <a:ext cx="8424936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Can be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used for visualizing the work of the Arctic Council and their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WGs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Supporting stakeholders in meeting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their goals and objectives by using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reliable, interoperable, authoritative geospatial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reference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data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from the National Mapping Agencies of the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Arctic</a:t>
            </a:r>
            <a:endParaRPr lang="en-US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Provides a reference data base-map for viewing thematic datasets</a:t>
            </a:r>
            <a:endParaRPr lang="en-US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Providing stakeholders with a tool for more robust management and manipulation of data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thus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supporting monitoring and decision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making</a:t>
            </a:r>
            <a:endParaRPr lang="en-GB" dirty="0" smtClean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Can be used to provide access to WG data through both the geoportal and metadata catalog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912567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Phases of the Arctic SDI</a:t>
            </a:r>
          </a:p>
        </p:txBody>
      </p:sp>
      <p:sp>
        <p:nvSpPr>
          <p:cNvPr id="4" name="Avrundet rektangel 8"/>
          <p:cNvSpPr/>
          <p:nvPr/>
        </p:nvSpPr>
        <p:spPr>
          <a:xfrm>
            <a:off x="130751" y="4163708"/>
            <a:ext cx="1955484" cy="576262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Structuring Phase 2010/2011</a:t>
            </a:r>
          </a:p>
        </p:txBody>
      </p:sp>
      <p:sp>
        <p:nvSpPr>
          <p:cNvPr id="5" name="Avrundet rektangel 24"/>
          <p:cNvSpPr/>
          <p:nvPr/>
        </p:nvSpPr>
        <p:spPr>
          <a:xfrm>
            <a:off x="4399844" y="2147682"/>
            <a:ext cx="2009588" cy="576262"/>
          </a:xfrm>
          <a:prstGeom prst="roundRect">
            <a:avLst/>
          </a:prstGeom>
          <a:gradFill rotWithShape="1">
            <a:gsLst>
              <a:gs pos="0">
                <a:srgbClr val="CC9900">
                  <a:tint val="100000"/>
                  <a:shade val="100000"/>
                  <a:satMod val="130000"/>
                </a:srgbClr>
              </a:gs>
              <a:gs pos="100000">
                <a:srgbClr val="CC99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Operational Phase 2014/2015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Avrundet rektangel 25"/>
          <p:cNvSpPr/>
          <p:nvPr/>
        </p:nvSpPr>
        <p:spPr>
          <a:xfrm>
            <a:off x="2251404" y="3145859"/>
            <a:ext cx="2027298" cy="576262"/>
          </a:xfrm>
          <a:prstGeom prst="roundRect">
            <a:avLst/>
          </a:prstGeom>
          <a:gradFill rotWithShape="1">
            <a:gsLst>
              <a:gs pos="0">
                <a:srgbClr val="FFF200"/>
              </a:gs>
              <a:gs pos="11000">
                <a:srgbClr val="FF7A00"/>
              </a:gs>
              <a:gs pos="34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Establishing Phase 2011/2014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Avrundet rektangel 24"/>
          <p:cNvSpPr/>
          <p:nvPr/>
        </p:nvSpPr>
        <p:spPr>
          <a:xfrm>
            <a:off x="6556064" y="1211380"/>
            <a:ext cx="2509811" cy="576262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SDI Engagement Phase 2015/2020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05674" y="4761738"/>
            <a:ext cx="207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Arctic Council Links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Project Management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Technical Group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Steering Committee</a:t>
            </a:r>
            <a:endParaRPr lang="en-CA" sz="1400" b="1" dirty="0">
              <a:solidFill>
                <a:srgbClr val="0070C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2187146" y="3717057"/>
            <a:ext cx="21509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Memorandum of </a:t>
            </a:r>
            <a:b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Understanding, 2014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Simplified Governance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Reference Model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Working </a:t>
            </a: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Groups</a:t>
            </a:r>
            <a:b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Established</a:t>
            </a:r>
            <a:endParaRPr lang="en-CA" sz="1400" b="1" dirty="0">
              <a:solidFill>
                <a:srgbClr val="CC330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CC330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386395" y="2723944"/>
            <a:ext cx="2318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Geoportal</a:t>
            </a:r>
            <a:endParaRPr lang="en-CA" sz="1400" b="1" dirty="0">
              <a:solidFill>
                <a:srgbClr val="5F5F5F">
                  <a:lumMod val="75000"/>
                </a:srgbClr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Metadata Catalogue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Web Map </a:t>
            </a: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Service- </a:t>
            </a:r>
            <a:b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National </a:t>
            </a:r>
            <a:r>
              <a:rPr lang="en-CA" sz="1400" b="1" dirty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Mapping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Thematic Data Provider</a:t>
            </a:r>
            <a:b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Partnerships- CAFF</a:t>
            </a:r>
            <a:endParaRPr lang="en-CA" sz="1400" b="1" dirty="0">
              <a:solidFill>
                <a:srgbClr val="5F5F5F">
                  <a:lumMod val="75000"/>
                </a:srgbClr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25373" y="1809410"/>
            <a:ext cx="2420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Leverage Global/National SDI Communities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Stakeholder Engagement and Requirements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From Strategy to Roadmap to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SDI Interoperability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Resource Allocation and Business Models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Voluntary Resource Commitment </a:t>
            </a:r>
            <a:r>
              <a:rPr lang="en-US" sz="1400" b="1" dirty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to </a:t>
            </a:r>
            <a:r>
              <a:rPr lang="en-US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Tasks</a:t>
            </a:r>
            <a:endParaRPr lang="en-CA" sz="1400" b="1" dirty="0" smtClean="0">
              <a:solidFill>
                <a:srgbClr val="00660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Performance Metrics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Standards Coordination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660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333375"/>
            <a:ext cx="787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2014 – Status</a:t>
            </a:r>
            <a:endParaRPr kumimoji="0" lang="is-IS" sz="3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1628775"/>
            <a:ext cx="8226623" cy="424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Geoportal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Metadata Catalogue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Web Map Reference Data Service 1:250.000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CAFF thematic data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Continued dialogue with Arctic Council Working Groups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Strategic Plan 2015 – 2020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173"/>
            <a:ext cx="1189485" cy="396495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330106"/>
            <a:ext cx="91439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Arctic Spatial Data Infrastructure</a:t>
            </a:r>
            <a:endParaRPr lang="en-GB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-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 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circumpolar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mapping initiative -</a:t>
            </a:r>
            <a:endParaRPr lang="en-GB" sz="3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Name of conference or meeting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Place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7150" y="371703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Organization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195661" y="3755794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www.arctic-sdi.org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2289" y="51943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WG Example:</a:t>
            </a:r>
            <a:b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da-DK" altLang="da-DK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- Earth Observation Products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2289" y="1700808"/>
            <a:ext cx="51117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CAFF commissioned Michigan Tech to develop circumpolar earth observation products from 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MODerate resolution Imaging Spectroradiometer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(MODIS) sensor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Approximately 6,000 files across 12 products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Time-series from 2002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36 spectral bands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250, 500, 1000m resolutions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55 tiles at 250m to cover CAFF defined pan-Arctic extent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Lambert Azimuthal Equal Area Polar Projection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00450" cy="3875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3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56098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Role in CAFF Project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40768"/>
            <a:ext cx="8229600" cy="47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Spatial Data Infrastructure (Arctic SDI) enables geospatial data discovery and sharing through Geoportal and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are housed and Web Mapping Services (WMS) are served from CAFF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WMS were added to Arctic SDI Geoportal and dataset metadata were harvested into the Arctic SDI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Distributed Artic SDI effort supporting all project components including assistance from Canada, Denmark, Finland, Iceland, Norway &amp; Sweden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8677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–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EOP Available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on Arctic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SDI Geoportal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78"/>
            <a:ext cx="9144000" cy="51434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4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644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Future Examples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628800"/>
            <a:ext cx="8424936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Access </a:t>
            </a:r>
            <a:r>
              <a:rPr lang="en-GB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to relevant and updated </a:t>
            </a:r>
            <a:r>
              <a:rPr lang="en-GB" b="1" i="1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thematic geospatial</a:t>
            </a:r>
            <a:r>
              <a:rPr lang="en-GB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GB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information covering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 the entire circumpolar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region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Visualizing the work of the Arctic Council and its WGs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for governmental authorities and decision makers to always have access to receive relevant and updated information </a:t>
            </a:r>
            <a:endParaRPr lang="en-GB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Daily use of the project's web map services in schools and universities in the Arctic and elsewhere.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for media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and the public to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receive relevant and updated information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to foster cooperation with industry on Arctic issues</a:t>
            </a:r>
            <a:endParaRPr lang="en-GB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8012" y="7647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How Can You Contribute 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628800"/>
            <a:ext cx="7992888" cy="39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Provide digital access to your thematic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Manage your data according to international standards for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Demand standards to be applied by partners producing or distributing your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Update the metadata information for your data in the metadata catalogue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Visit the Arctic SDI website to learn more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0800000" flipV="1">
            <a:off x="5508104" y="5373216"/>
            <a:ext cx="1584176" cy="1196456"/>
          </a:xfrm>
          <a:prstGeom prst="curvedConnector3">
            <a:avLst>
              <a:gd name="adj1" fmla="val -49597"/>
            </a:avLst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3" name="Picture 5" descr="IMG_04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8313" y="1556792"/>
            <a:ext cx="8351837" cy="9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</a:rPr>
              <a:t>Thank you! 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6" name="Tekstboks 3"/>
          <p:cNvSpPr txBox="1"/>
          <p:nvPr/>
        </p:nvSpPr>
        <p:spPr>
          <a:xfrm>
            <a:off x="1043608" y="384503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7" name="Tekstboks 3"/>
          <p:cNvSpPr txBox="1"/>
          <p:nvPr/>
        </p:nvSpPr>
        <p:spPr>
          <a:xfrm>
            <a:off x="5916762" y="38602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6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5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620713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 The Arctic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99926"/>
            <a:ext cx="3960813" cy="3887787"/>
          </a:xfrm>
          <a:prstGeom prst="ellipse">
            <a:avLst/>
          </a:prstGeom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sp>
        <p:nvSpPr>
          <p:cNvPr id="13" name="Pladsholder til indhold 2"/>
          <p:cNvSpPr txBox="1">
            <a:spLocks/>
          </p:cNvSpPr>
          <p:nvPr/>
        </p:nvSpPr>
        <p:spPr>
          <a:xfrm>
            <a:off x="4635382" y="1790829"/>
            <a:ext cx="4257098" cy="3309513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1/6 of the earth´s landmass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30 mill km</a:t>
            </a:r>
            <a:r>
              <a:rPr lang="da-DK" altLang="da-DK" sz="2400" kern="0" baseline="30000" dirty="0" smtClean="0">
                <a:solidFill>
                  <a:srgbClr val="000099"/>
                </a:solidFill>
                <a:ea typeface="ＭＳ Ｐゴシック"/>
              </a:rPr>
              <a:t>2 </a:t>
            </a: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/11.5 mill mi</a:t>
            </a:r>
            <a:r>
              <a:rPr lang="da-DK" altLang="da-DK" sz="2400" kern="0" baseline="30000" dirty="0" smtClean="0">
                <a:solidFill>
                  <a:srgbClr val="000099"/>
                </a:solidFill>
                <a:ea typeface="ＭＳ Ｐゴシック"/>
              </a:rPr>
              <a:t>2 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8 countries/4 mill people 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24 hours- all time zones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2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What is 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4482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SDI is 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coordinated series of agreements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on technology standards, institutional arrangements, and policies that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enable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the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discovery and use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of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geospatial information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by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users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and for purposes other than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those it was created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Kuhn, W. (2005) presentation "Introduction to Spatial Data Infrastructures".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9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9512" y="980728"/>
            <a:ext cx="8712324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 Basics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77280" y="1844824"/>
            <a:ext cx="76431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600" dirty="0">
                <a:solidFill>
                  <a:srgbClr val="000099"/>
                </a:solidFill>
              </a:rPr>
              <a:t>Tools and services connect via computer networks to the various sources through a </a:t>
            </a:r>
            <a:r>
              <a:rPr lang="en-US" sz="2600" b="1" i="1" dirty="0">
                <a:solidFill>
                  <a:srgbClr val="000099"/>
                </a:solidFill>
              </a:rPr>
              <a:t>common end point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Standards</a:t>
            </a:r>
            <a:r>
              <a:rPr lang="en-US" sz="2600" dirty="0">
                <a:solidFill>
                  <a:srgbClr val="000099"/>
                </a:solidFill>
              </a:rPr>
              <a:t> are essential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agreements and coordination</a:t>
            </a:r>
            <a:r>
              <a:rPr lang="en-US" sz="2600" dirty="0">
                <a:solidFill>
                  <a:srgbClr val="000099"/>
                </a:solidFill>
              </a:rPr>
              <a:t> is necessary </a:t>
            </a:r>
          </a:p>
          <a:p>
            <a:r>
              <a:rPr lang="en-US" sz="2600" dirty="0">
                <a:solidFill>
                  <a:srgbClr val="000099"/>
                </a:solidFill>
              </a:rPr>
              <a:t>Distribution of data and metadata are managed by the </a:t>
            </a:r>
            <a:r>
              <a:rPr lang="en-US" sz="2600" b="1" i="1" dirty="0">
                <a:solidFill>
                  <a:srgbClr val="000099"/>
                </a:solidFill>
              </a:rPr>
              <a:t>data originator and/or </a:t>
            </a:r>
            <a:r>
              <a:rPr lang="en-US" sz="2600" b="1" i="1" dirty="0" smtClean="0">
                <a:solidFill>
                  <a:srgbClr val="000099"/>
                </a:solidFill>
              </a:rPr>
              <a:t>owner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5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11560" y="692696"/>
            <a:ext cx="8244408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340768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cooperation between the National Mapping Agencies of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Canada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Denmark including Greenland and Faroe Island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Finland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Iceland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Norway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Russia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Sweden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USA</a:t>
            </a:r>
            <a:endParaRPr kumimoji="0" lang="da-DK" sz="20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7984"/>
            <a:ext cx="7416800" cy="59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5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617075" y="1484784"/>
            <a:ext cx="2873375" cy="4320480"/>
            <a:chOff x="5651500" y="2565400"/>
            <a:chExt cx="2873375" cy="2851150"/>
          </a:xfrm>
        </p:grpSpPr>
        <p:sp>
          <p:nvSpPr>
            <p:cNvPr id="4" name="Tekstboks 2"/>
            <p:cNvSpPr txBox="1">
              <a:spLocks noChangeArrowheads="1"/>
            </p:cNvSpPr>
            <p:nvPr/>
          </p:nvSpPr>
          <p:spPr bwMode="auto">
            <a:xfrm>
              <a:off x="6084888" y="4581525"/>
              <a:ext cx="2303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95000"/>
                </a:spcBef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95000"/>
                </a:spcBef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95000"/>
                </a:spcBef>
                <a:buChar char="•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95000"/>
                </a:spcBef>
                <a:buChar char="•"/>
                <a:defRPr sz="14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95000"/>
                </a:spcBef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95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a-DK" altLang="da-DK" sz="1600" b="1">
                <a:solidFill>
                  <a:srgbClr val="000000"/>
                </a:solidFill>
                <a:ea typeface="ＭＳ Ｐゴシック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488" y="4483100"/>
              <a:ext cx="2846387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3875088"/>
              <a:ext cx="2846388" cy="9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3" y="3228975"/>
              <a:ext cx="2652712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38" y="2565400"/>
              <a:ext cx="2652712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68313" y="63299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Main Content of the Artic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1484784"/>
            <a:ext cx="50140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 Arctic SDI is an infrastructure that provides a web portal with easy access to: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geoportal for geospatial data viewing and discovery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searchable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Authoritative reference data as a Web Map Service (WMS)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Thematic data (birds, icecover, ship routes, land cover change, flora etc.)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7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457200" y="848519"/>
            <a:ext cx="8229600" cy="63626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Architecture of the Arctic SDI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" name="Bildobjek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3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" y="809353"/>
            <a:ext cx="9141049" cy="55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2951" y="188640"/>
            <a:ext cx="9144000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1:250k </a:t>
            </a:r>
            <a:r>
              <a:rPr lang="en-US" sz="2800" kern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Basemap</a:t>
            </a: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 from National Mapping Agencies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0" y="809353"/>
            <a:ext cx="9141049" cy="55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6" y="819149"/>
            <a:ext cx="9144000" cy="55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0" y="820268"/>
            <a:ext cx="9145855" cy="55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1155</Words>
  <Application>Microsoft Office PowerPoint</Application>
  <PresentationFormat>Bildspel på skärmen (4:3)</PresentationFormat>
  <Paragraphs>296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Ove Palmér</dc:creator>
  <cp:lastModifiedBy>Ove Palmér</cp:lastModifiedBy>
  <cp:revision>35</cp:revision>
  <dcterms:created xsi:type="dcterms:W3CDTF">2015-02-18T14:12:08Z</dcterms:created>
  <dcterms:modified xsi:type="dcterms:W3CDTF">2015-03-11T15:29:35Z</dcterms:modified>
</cp:coreProperties>
</file>